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2"/>
  </p:notesMasterIdLst>
  <p:sldIdLst>
    <p:sldId id="256" r:id="rId2"/>
    <p:sldId id="467" r:id="rId3"/>
    <p:sldId id="288" r:id="rId4"/>
    <p:sldId id="472" r:id="rId5"/>
    <p:sldId id="283" r:id="rId6"/>
    <p:sldId id="466" r:id="rId7"/>
    <p:sldId id="268" r:id="rId8"/>
    <p:sldId id="470" r:id="rId9"/>
    <p:sldId id="262" r:id="rId10"/>
    <p:sldId id="464" r:id="rId11"/>
    <p:sldId id="285" r:id="rId12"/>
    <p:sldId id="281" r:id="rId13"/>
    <p:sldId id="271" r:id="rId14"/>
    <p:sldId id="274" r:id="rId15"/>
    <p:sldId id="471" r:id="rId16"/>
    <p:sldId id="286" r:id="rId17"/>
    <p:sldId id="465" r:id="rId18"/>
    <p:sldId id="469" r:id="rId19"/>
    <p:sldId id="287" r:id="rId20"/>
    <p:sldId id="473" r:id="rId21"/>
  </p:sldIdLst>
  <p:sldSz cx="17610138" cy="9906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494" autoAdjust="0"/>
    <p:restoredTop sz="94660"/>
  </p:normalViewPr>
  <p:slideViewPr>
    <p:cSldViewPr snapToGrid="0">
      <p:cViewPr>
        <p:scale>
          <a:sx n="70" d="100"/>
          <a:sy n="70" d="100"/>
        </p:scale>
        <p:origin x="1080" y="306"/>
      </p:cViewPr>
      <p:guideLst/>
    </p:cSldViewPr>
  </p:slideViewPr>
  <p:notesTextViewPr>
    <p:cViewPr>
      <p:scale>
        <a:sx n="1" d="1"/>
        <a:sy n="1" d="1"/>
      </p:scale>
      <p:origin x="0" y="0"/>
    </p:cViewPr>
  </p:notesTextViewPr>
  <p:gridSpacing cx="669599" cy="669599"/>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9B4A103-B95F-469D-8A6D-59D703826C66}" type="datetimeFigureOut">
              <a:rPr lang="zh-TW" altLang="en-US" smtClean="0"/>
              <a:t>2024/5/22</a:t>
            </a:fld>
            <a:endParaRPr lang="zh-TW" altLang="en-US"/>
          </a:p>
        </p:txBody>
      </p:sp>
      <p:sp>
        <p:nvSpPr>
          <p:cNvPr id="4" name="投影片影像版面配置區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FD5F263-1551-4FA0-B0F4-412771A41D4C}" type="slidenum">
              <a:rPr lang="zh-TW" altLang="en-US" smtClean="0"/>
              <a:t>‹#›</a:t>
            </a:fld>
            <a:endParaRPr lang="zh-TW" altLang="en-US"/>
          </a:p>
        </p:txBody>
      </p:sp>
    </p:spTree>
    <p:extLst>
      <p:ext uri="{BB962C8B-B14F-4D97-AF65-F5344CB8AC3E}">
        <p14:creationId xmlns:p14="http://schemas.microsoft.com/office/powerpoint/2010/main" val="9580720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3FD5F263-1551-4FA0-B0F4-412771A41D4C}" type="slidenum">
              <a:rPr lang="zh-TW" altLang="en-US" smtClean="0"/>
              <a:t>1</a:t>
            </a:fld>
            <a:endParaRPr lang="zh-TW" altLang="en-US"/>
          </a:p>
        </p:txBody>
      </p:sp>
    </p:spTree>
    <p:extLst>
      <p:ext uri="{BB962C8B-B14F-4D97-AF65-F5344CB8AC3E}">
        <p14:creationId xmlns:p14="http://schemas.microsoft.com/office/powerpoint/2010/main" val="1324586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8E378E7E-8373-40E0-A903-6A80578D4D8F}" type="slidenum">
              <a:rPr lang="zh-TW" altLang="en-US" smtClean="0"/>
              <a:t>10</a:t>
            </a:fld>
            <a:endParaRPr lang="zh-TW" altLang="en-US"/>
          </a:p>
        </p:txBody>
      </p:sp>
    </p:spTree>
    <p:extLst>
      <p:ext uri="{BB962C8B-B14F-4D97-AF65-F5344CB8AC3E}">
        <p14:creationId xmlns:p14="http://schemas.microsoft.com/office/powerpoint/2010/main" val="919348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3FD5F263-1551-4FA0-B0F4-412771A41D4C}" type="slidenum">
              <a:rPr lang="zh-TW" altLang="en-US" smtClean="0"/>
              <a:t>11</a:t>
            </a:fld>
            <a:endParaRPr lang="zh-TW" altLang="en-US"/>
          </a:p>
        </p:txBody>
      </p:sp>
    </p:spTree>
    <p:extLst>
      <p:ext uri="{BB962C8B-B14F-4D97-AF65-F5344CB8AC3E}">
        <p14:creationId xmlns:p14="http://schemas.microsoft.com/office/powerpoint/2010/main" val="129376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3FD5F263-1551-4FA0-B0F4-412771A41D4C}" type="slidenum">
              <a:rPr lang="zh-TW" altLang="en-US" smtClean="0"/>
              <a:t>12</a:t>
            </a:fld>
            <a:endParaRPr lang="zh-TW" altLang="en-US"/>
          </a:p>
        </p:txBody>
      </p:sp>
    </p:spTree>
    <p:extLst>
      <p:ext uri="{BB962C8B-B14F-4D97-AF65-F5344CB8AC3E}">
        <p14:creationId xmlns:p14="http://schemas.microsoft.com/office/powerpoint/2010/main" val="2044898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3FD5F263-1551-4FA0-B0F4-412771A41D4C}" type="slidenum">
              <a:rPr lang="zh-TW" altLang="en-US" smtClean="0"/>
              <a:t>13</a:t>
            </a:fld>
            <a:endParaRPr lang="zh-TW" altLang="en-US"/>
          </a:p>
        </p:txBody>
      </p:sp>
    </p:spTree>
    <p:extLst>
      <p:ext uri="{BB962C8B-B14F-4D97-AF65-F5344CB8AC3E}">
        <p14:creationId xmlns:p14="http://schemas.microsoft.com/office/powerpoint/2010/main" val="36348070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3FD5F263-1551-4FA0-B0F4-412771A41D4C}" type="slidenum">
              <a:rPr lang="zh-TW" altLang="en-US" smtClean="0"/>
              <a:t>14</a:t>
            </a:fld>
            <a:endParaRPr lang="zh-TW" altLang="en-US"/>
          </a:p>
        </p:txBody>
      </p:sp>
    </p:spTree>
    <p:extLst>
      <p:ext uri="{BB962C8B-B14F-4D97-AF65-F5344CB8AC3E}">
        <p14:creationId xmlns:p14="http://schemas.microsoft.com/office/powerpoint/2010/main" val="18686828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3FD5F263-1551-4FA0-B0F4-412771A41D4C}" type="slidenum">
              <a:rPr lang="zh-TW" altLang="en-US" smtClean="0"/>
              <a:t>15</a:t>
            </a:fld>
            <a:endParaRPr lang="zh-TW" altLang="en-US"/>
          </a:p>
        </p:txBody>
      </p:sp>
    </p:spTree>
    <p:extLst>
      <p:ext uri="{BB962C8B-B14F-4D97-AF65-F5344CB8AC3E}">
        <p14:creationId xmlns:p14="http://schemas.microsoft.com/office/powerpoint/2010/main" val="36070252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3FD5F263-1551-4FA0-B0F4-412771A41D4C}" type="slidenum">
              <a:rPr lang="zh-TW" altLang="en-US" smtClean="0"/>
              <a:t>16</a:t>
            </a:fld>
            <a:endParaRPr lang="zh-TW" altLang="en-US"/>
          </a:p>
        </p:txBody>
      </p:sp>
    </p:spTree>
    <p:extLst>
      <p:ext uri="{BB962C8B-B14F-4D97-AF65-F5344CB8AC3E}">
        <p14:creationId xmlns:p14="http://schemas.microsoft.com/office/powerpoint/2010/main" val="39277665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3FD5F263-1551-4FA0-B0F4-412771A41D4C}" type="slidenum">
              <a:rPr lang="zh-TW" altLang="en-US" smtClean="0"/>
              <a:t>17</a:t>
            </a:fld>
            <a:endParaRPr lang="zh-TW" altLang="en-US"/>
          </a:p>
        </p:txBody>
      </p:sp>
    </p:spTree>
    <p:extLst>
      <p:ext uri="{BB962C8B-B14F-4D97-AF65-F5344CB8AC3E}">
        <p14:creationId xmlns:p14="http://schemas.microsoft.com/office/powerpoint/2010/main" val="7976495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3FD5F263-1551-4FA0-B0F4-412771A41D4C}" type="slidenum">
              <a:rPr lang="zh-TW" altLang="en-US" smtClean="0"/>
              <a:t>18</a:t>
            </a:fld>
            <a:endParaRPr lang="zh-TW" altLang="en-US"/>
          </a:p>
        </p:txBody>
      </p:sp>
    </p:spTree>
    <p:extLst>
      <p:ext uri="{BB962C8B-B14F-4D97-AF65-F5344CB8AC3E}">
        <p14:creationId xmlns:p14="http://schemas.microsoft.com/office/powerpoint/2010/main" val="6983661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3FD5F263-1551-4FA0-B0F4-412771A41D4C}" type="slidenum">
              <a:rPr lang="zh-TW" altLang="en-US" smtClean="0"/>
              <a:t>19</a:t>
            </a:fld>
            <a:endParaRPr lang="zh-TW" altLang="en-US"/>
          </a:p>
        </p:txBody>
      </p:sp>
    </p:spTree>
    <p:extLst>
      <p:ext uri="{BB962C8B-B14F-4D97-AF65-F5344CB8AC3E}">
        <p14:creationId xmlns:p14="http://schemas.microsoft.com/office/powerpoint/2010/main" val="3331748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3FD5F263-1551-4FA0-B0F4-412771A41D4C}" type="slidenum">
              <a:rPr lang="zh-TW" altLang="en-US" smtClean="0"/>
              <a:t>2</a:t>
            </a:fld>
            <a:endParaRPr lang="zh-TW" altLang="en-US"/>
          </a:p>
        </p:txBody>
      </p:sp>
    </p:spTree>
    <p:extLst>
      <p:ext uri="{BB962C8B-B14F-4D97-AF65-F5344CB8AC3E}">
        <p14:creationId xmlns:p14="http://schemas.microsoft.com/office/powerpoint/2010/main" val="12246878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3FD5F263-1551-4FA0-B0F4-412771A41D4C}" type="slidenum">
              <a:rPr lang="zh-TW" altLang="en-US" smtClean="0"/>
              <a:t>20</a:t>
            </a:fld>
            <a:endParaRPr lang="zh-TW" altLang="en-US"/>
          </a:p>
        </p:txBody>
      </p:sp>
    </p:spTree>
    <p:extLst>
      <p:ext uri="{BB962C8B-B14F-4D97-AF65-F5344CB8AC3E}">
        <p14:creationId xmlns:p14="http://schemas.microsoft.com/office/powerpoint/2010/main" val="1267855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3FD5F263-1551-4FA0-B0F4-412771A41D4C}" type="slidenum">
              <a:rPr lang="zh-TW" altLang="en-US" smtClean="0"/>
              <a:t>3</a:t>
            </a:fld>
            <a:endParaRPr lang="zh-TW" altLang="en-US"/>
          </a:p>
        </p:txBody>
      </p:sp>
    </p:spTree>
    <p:extLst>
      <p:ext uri="{BB962C8B-B14F-4D97-AF65-F5344CB8AC3E}">
        <p14:creationId xmlns:p14="http://schemas.microsoft.com/office/powerpoint/2010/main" val="260977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3FD5F263-1551-4FA0-B0F4-412771A41D4C}" type="slidenum">
              <a:rPr lang="zh-TW" altLang="en-US" smtClean="0"/>
              <a:t>4</a:t>
            </a:fld>
            <a:endParaRPr lang="zh-TW" altLang="en-US"/>
          </a:p>
        </p:txBody>
      </p:sp>
    </p:spTree>
    <p:extLst>
      <p:ext uri="{BB962C8B-B14F-4D97-AF65-F5344CB8AC3E}">
        <p14:creationId xmlns:p14="http://schemas.microsoft.com/office/powerpoint/2010/main" val="1952065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3FD5F263-1551-4FA0-B0F4-412771A41D4C}" type="slidenum">
              <a:rPr lang="zh-TW" altLang="en-US" smtClean="0"/>
              <a:t>5</a:t>
            </a:fld>
            <a:endParaRPr lang="zh-TW" altLang="en-US"/>
          </a:p>
        </p:txBody>
      </p:sp>
    </p:spTree>
    <p:extLst>
      <p:ext uri="{BB962C8B-B14F-4D97-AF65-F5344CB8AC3E}">
        <p14:creationId xmlns:p14="http://schemas.microsoft.com/office/powerpoint/2010/main" val="1114166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3FD5F263-1551-4FA0-B0F4-412771A41D4C}" type="slidenum">
              <a:rPr lang="zh-TW" altLang="en-US" smtClean="0"/>
              <a:t>6</a:t>
            </a:fld>
            <a:endParaRPr lang="zh-TW" altLang="en-US"/>
          </a:p>
        </p:txBody>
      </p:sp>
    </p:spTree>
    <p:extLst>
      <p:ext uri="{BB962C8B-B14F-4D97-AF65-F5344CB8AC3E}">
        <p14:creationId xmlns:p14="http://schemas.microsoft.com/office/powerpoint/2010/main" val="1833602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3FD5F263-1551-4FA0-B0F4-412771A41D4C}" type="slidenum">
              <a:rPr lang="zh-TW" altLang="en-US" smtClean="0"/>
              <a:t>7</a:t>
            </a:fld>
            <a:endParaRPr lang="zh-TW" altLang="en-US"/>
          </a:p>
        </p:txBody>
      </p:sp>
    </p:spTree>
    <p:extLst>
      <p:ext uri="{BB962C8B-B14F-4D97-AF65-F5344CB8AC3E}">
        <p14:creationId xmlns:p14="http://schemas.microsoft.com/office/powerpoint/2010/main" val="1214593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3FD5F263-1551-4FA0-B0F4-412771A41D4C}" type="slidenum">
              <a:rPr lang="zh-TW" altLang="en-US" smtClean="0"/>
              <a:t>8</a:t>
            </a:fld>
            <a:endParaRPr lang="zh-TW" altLang="en-US"/>
          </a:p>
        </p:txBody>
      </p:sp>
    </p:spTree>
    <p:extLst>
      <p:ext uri="{BB962C8B-B14F-4D97-AF65-F5344CB8AC3E}">
        <p14:creationId xmlns:p14="http://schemas.microsoft.com/office/powerpoint/2010/main" val="139621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3FD5F263-1551-4FA0-B0F4-412771A41D4C}" type="slidenum">
              <a:rPr lang="zh-TW" altLang="en-US" smtClean="0"/>
              <a:t>9</a:t>
            </a:fld>
            <a:endParaRPr lang="zh-TW" altLang="en-US"/>
          </a:p>
        </p:txBody>
      </p:sp>
    </p:spTree>
    <p:extLst>
      <p:ext uri="{BB962C8B-B14F-4D97-AF65-F5344CB8AC3E}">
        <p14:creationId xmlns:p14="http://schemas.microsoft.com/office/powerpoint/2010/main" val="3939118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2201267" y="1621191"/>
            <a:ext cx="13207604" cy="3448756"/>
          </a:xfrm>
        </p:spPr>
        <p:txBody>
          <a:bodyPr anchor="b"/>
          <a:lstStyle>
            <a:lvl1pPr algn="ctr">
              <a:defRPr sz="8666"/>
            </a:lvl1pPr>
          </a:lstStyle>
          <a:p>
            <a:r>
              <a:rPr lang="zh-TW" altLang="en-US"/>
              <a:t>按一下以編輯母片標題樣式</a:t>
            </a:r>
            <a:endParaRPr lang="en-US" dirty="0"/>
          </a:p>
        </p:txBody>
      </p:sp>
      <p:sp>
        <p:nvSpPr>
          <p:cNvPr id="3" name="Subtitle 2"/>
          <p:cNvSpPr>
            <a:spLocks noGrp="1"/>
          </p:cNvSpPr>
          <p:nvPr>
            <p:ph type="subTitle" idx="1"/>
          </p:nvPr>
        </p:nvSpPr>
        <p:spPr>
          <a:xfrm>
            <a:off x="2201267" y="5202944"/>
            <a:ext cx="13207604" cy="2391656"/>
          </a:xfrm>
        </p:spPr>
        <p:txBody>
          <a:bodyPr/>
          <a:lstStyle>
            <a:lvl1pPr marL="0" indent="0" algn="ctr">
              <a:buNone/>
              <a:defRPr sz="3467"/>
            </a:lvl1pPr>
            <a:lvl2pPr marL="660380" indent="0" algn="ctr">
              <a:buNone/>
              <a:defRPr sz="2889"/>
            </a:lvl2pPr>
            <a:lvl3pPr marL="1320759" indent="0" algn="ctr">
              <a:buNone/>
              <a:defRPr sz="2600"/>
            </a:lvl3pPr>
            <a:lvl4pPr marL="1981139" indent="0" algn="ctr">
              <a:buNone/>
              <a:defRPr sz="2311"/>
            </a:lvl4pPr>
            <a:lvl5pPr marL="2641519" indent="0" algn="ctr">
              <a:buNone/>
              <a:defRPr sz="2311"/>
            </a:lvl5pPr>
            <a:lvl6pPr marL="3301898" indent="0" algn="ctr">
              <a:buNone/>
              <a:defRPr sz="2311"/>
            </a:lvl6pPr>
            <a:lvl7pPr marL="3962278" indent="0" algn="ctr">
              <a:buNone/>
              <a:defRPr sz="2311"/>
            </a:lvl7pPr>
            <a:lvl8pPr marL="4622658" indent="0" algn="ctr">
              <a:buNone/>
              <a:defRPr sz="2311"/>
            </a:lvl8pPr>
            <a:lvl9pPr marL="5283037" indent="0" algn="ctr">
              <a:buNone/>
              <a:defRPr sz="2311"/>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6E75A5F9-AE36-4252-8D81-39B041E105BD}" type="datetimeFigureOut">
              <a:rPr lang="zh-TW" altLang="en-US" smtClean="0"/>
              <a:t>2024/5/22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E27CABFF-BF1C-4339-B689-2EFDDDF0C8E1}" type="slidenum">
              <a:rPr lang="zh-TW" altLang="en-US" smtClean="0"/>
              <a:t>‹#›</a:t>
            </a:fld>
            <a:endParaRPr lang="zh-TW" altLang="en-US"/>
          </a:p>
        </p:txBody>
      </p:sp>
    </p:spTree>
    <p:extLst>
      <p:ext uri="{BB962C8B-B14F-4D97-AF65-F5344CB8AC3E}">
        <p14:creationId xmlns:p14="http://schemas.microsoft.com/office/powerpoint/2010/main" val="25132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6E75A5F9-AE36-4252-8D81-39B041E105BD}" type="datetimeFigureOut">
              <a:rPr lang="zh-TW" altLang="en-US" smtClean="0"/>
              <a:t>2024/5/22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E27CABFF-BF1C-4339-B689-2EFDDDF0C8E1}" type="slidenum">
              <a:rPr lang="zh-TW" altLang="en-US" smtClean="0"/>
              <a:t>‹#›</a:t>
            </a:fld>
            <a:endParaRPr lang="zh-TW" altLang="en-US"/>
          </a:p>
        </p:txBody>
      </p:sp>
    </p:spTree>
    <p:extLst>
      <p:ext uri="{BB962C8B-B14F-4D97-AF65-F5344CB8AC3E}">
        <p14:creationId xmlns:p14="http://schemas.microsoft.com/office/powerpoint/2010/main" val="1733014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602255" y="527403"/>
            <a:ext cx="3797186" cy="8394877"/>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1210697" y="527403"/>
            <a:ext cx="11171431" cy="839487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6E75A5F9-AE36-4252-8D81-39B041E105BD}" type="datetimeFigureOut">
              <a:rPr lang="zh-TW" altLang="en-US" smtClean="0"/>
              <a:t>2024/5/22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E27CABFF-BF1C-4339-B689-2EFDDDF0C8E1}" type="slidenum">
              <a:rPr lang="zh-TW" altLang="en-US" smtClean="0"/>
              <a:t>‹#›</a:t>
            </a:fld>
            <a:endParaRPr lang="zh-TW" altLang="en-US"/>
          </a:p>
        </p:txBody>
      </p:sp>
    </p:spTree>
    <p:extLst>
      <p:ext uri="{BB962C8B-B14F-4D97-AF65-F5344CB8AC3E}">
        <p14:creationId xmlns:p14="http://schemas.microsoft.com/office/powerpoint/2010/main" val="3713688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6E75A5F9-AE36-4252-8D81-39B041E105BD}" type="datetimeFigureOut">
              <a:rPr lang="zh-TW" altLang="en-US" smtClean="0"/>
              <a:t>2024/5/22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E27CABFF-BF1C-4339-B689-2EFDDDF0C8E1}" type="slidenum">
              <a:rPr lang="zh-TW" altLang="en-US" smtClean="0"/>
              <a:t>‹#›</a:t>
            </a:fld>
            <a:endParaRPr lang="zh-TW" altLang="en-US"/>
          </a:p>
        </p:txBody>
      </p:sp>
    </p:spTree>
    <p:extLst>
      <p:ext uri="{BB962C8B-B14F-4D97-AF65-F5344CB8AC3E}">
        <p14:creationId xmlns:p14="http://schemas.microsoft.com/office/powerpoint/2010/main" val="3069171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1201525" y="2469622"/>
            <a:ext cx="15188744" cy="4120620"/>
          </a:xfrm>
        </p:spPr>
        <p:txBody>
          <a:bodyPr anchor="b"/>
          <a:lstStyle>
            <a:lvl1pPr>
              <a:defRPr sz="8666"/>
            </a:lvl1pPr>
          </a:lstStyle>
          <a:p>
            <a:r>
              <a:rPr lang="zh-TW" altLang="en-US"/>
              <a:t>按一下以編輯母片標題樣式</a:t>
            </a:r>
            <a:endParaRPr lang="en-US" dirty="0"/>
          </a:p>
        </p:txBody>
      </p:sp>
      <p:sp>
        <p:nvSpPr>
          <p:cNvPr id="3" name="Text Placeholder 2"/>
          <p:cNvSpPr>
            <a:spLocks noGrp="1"/>
          </p:cNvSpPr>
          <p:nvPr>
            <p:ph type="body" idx="1"/>
          </p:nvPr>
        </p:nvSpPr>
        <p:spPr>
          <a:xfrm>
            <a:off x="1201525" y="6629225"/>
            <a:ext cx="15188744" cy="2166937"/>
          </a:xfrm>
        </p:spPr>
        <p:txBody>
          <a:bodyPr/>
          <a:lstStyle>
            <a:lvl1pPr marL="0" indent="0">
              <a:buNone/>
              <a:defRPr sz="3467">
                <a:solidFill>
                  <a:schemeClr val="tx1">
                    <a:tint val="75000"/>
                  </a:schemeClr>
                </a:solidFill>
              </a:defRPr>
            </a:lvl1pPr>
            <a:lvl2pPr marL="660380" indent="0">
              <a:buNone/>
              <a:defRPr sz="2889">
                <a:solidFill>
                  <a:schemeClr val="tx1">
                    <a:tint val="75000"/>
                  </a:schemeClr>
                </a:solidFill>
              </a:defRPr>
            </a:lvl2pPr>
            <a:lvl3pPr marL="1320759" indent="0">
              <a:buNone/>
              <a:defRPr sz="2600">
                <a:solidFill>
                  <a:schemeClr val="tx1">
                    <a:tint val="75000"/>
                  </a:schemeClr>
                </a:solidFill>
              </a:defRPr>
            </a:lvl3pPr>
            <a:lvl4pPr marL="1981139" indent="0">
              <a:buNone/>
              <a:defRPr sz="2311">
                <a:solidFill>
                  <a:schemeClr val="tx1">
                    <a:tint val="75000"/>
                  </a:schemeClr>
                </a:solidFill>
              </a:defRPr>
            </a:lvl4pPr>
            <a:lvl5pPr marL="2641519" indent="0">
              <a:buNone/>
              <a:defRPr sz="2311">
                <a:solidFill>
                  <a:schemeClr val="tx1">
                    <a:tint val="75000"/>
                  </a:schemeClr>
                </a:solidFill>
              </a:defRPr>
            </a:lvl5pPr>
            <a:lvl6pPr marL="3301898" indent="0">
              <a:buNone/>
              <a:defRPr sz="2311">
                <a:solidFill>
                  <a:schemeClr val="tx1">
                    <a:tint val="75000"/>
                  </a:schemeClr>
                </a:solidFill>
              </a:defRPr>
            </a:lvl6pPr>
            <a:lvl7pPr marL="3962278" indent="0">
              <a:buNone/>
              <a:defRPr sz="2311">
                <a:solidFill>
                  <a:schemeClr val="tx1">
                    <a:tint val="75000"/>
                  </a:schemeClr>
                </a:solidFill>
              </a:defRPr>
            </a:lvl7pPr>
            <a:lvl8pPr marL="4622658" indent="0">
              <a:buNone/>
              <a:defRPr sz="2311">
                <a:solidFill>
                  <a:schemeClr val="tx1">
                    <a:tint val="75000"/>
                  </a:schemeClr>
                </a:solidFill>
              </a:defRPr>
            </a:lvl8pPr>
            <a:lvl9pPr marL="5283037" indent="0">
              <a:buNone/>
              <a:defRPr sz="2311">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6E75A5F9-AE36-4252-8D81-39B041E105BD}" type="datetimeFigureOut">
              <a:rPr lang="zh-TW" altLang="en-US" smtClean="0"/>
              <a:t>2024/5/22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E27CABFF-BF1C-4339-B689-2EFDDDF0C8E1}" type="slidenum">
              <a:rPr lang="zh-TW" altLang="en-US" smtClean="0"/>
              <a:t>‹#›</a:t>
            </a:fld>
            <a:endParaRPr lang="zh-TW" altLang="en-US"/>
          </a:p>
        </p:txBody>
      </p:sp>
    </p:spTree>
    <p:extLst>
      <p:ext uri="{BB962C8B-B14F-4D97-AF65-F5344CB8AC3E}">
        <p14:creationId xmlns:p14="http://schemas.microsoft.com/office/powerpoint/2010/main" val="2329576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210697" y="2637014"/>
            <a:ext cx="7484309" cy="6285266"/>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8915132" y="2637014"/>
            <a:ext cx="7484309" cy="6285266"/>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6E75A5F9-AE36-4252-8D81-39B041E105BD}" type="datetimeFigureOut">
              <a:rPr lang="zh-TW" altLang="en-US" smtClean="0"/>
              <a:t>2024/5/22</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E27CABFF-BF1C-4339-B689-2EFDDDF0C8E1}" type="slidenum">
              <a:rPr lang="zh-TW" altLang="en-US" smtClean="0"/>
              <a:t>‹#›</a:t>
            </a:fld>
            <a:endParaRPr lang="zh-TW" altLang="en-US"/>
          </a:p>
        </p:txBody>
      </p:sp>
    </p:spTree>
    <p:extLst>
      <p:ext uri="{BB962C8B-B14F-4D97-AF65-F5344CB8AC3E}">
        <p14:creationId xmlns:p14="http://schemas.microsoft.com/office/powerpoint/2010/main" val="2228399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212991" y="527404"/>
            <a:ext cx="15188744" cy="1914702"/>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1212991" y="2428347"/>
            <a:ext cx="7449913" cy="1190095"/>
          </a:xfrm>
        </p:spPr>
        <p:txBody>
          <a:bodyPr anchor="b"/>
          <a:lstStyle>
            <a:lvl1pPr marL="0" indent="0">
              <a:buNone/>
              <a:defRPr sz="3467" b="1"/>
            </a:lvl1pPr>
            <a:lvl2pPr marL="660380" indent="0">
              <a:buNone/>
              <a:defRPr sz="2889" b="1"/>
            </a:lvl2pPr>
            <a:lvl3pPr marL="1320759" indent="0">
              <a:buNone/>
              <a:defRPr sz="2600" b="1"/>
            </a:lvl3pPr>
            <a:lvl4pPr marL="1981139" indent="0">
              <a:buNone/>
              <a:defRPr sz="2311" b="1"/>
            </a:lvl4pPr>
            <a:lvl5pPr marL="2641519" indent="0">
              <a:buNone/>
              <a:defRPr sz="2311" b="1"/>
            </a:lvl5pPr>
            <a:lvl6pPr marL="3301898" indent="0">
              <a:buNone/>
              <a:defRPr sz="2311" b="1"/>
            </a:lvl6pPr>
            <a:lvl7pPr marL="3962278" indent="0">
              <a:buNone/>
              <a:defRPr sz="2311" b="1"/>
            </a:lvl7pPr>
            <a:lvl8pPr marL="4622658" indent="0">
              <a:buNone/>
              <a:defRPr sz="2311" b="1"/>
            </a:lvl8pPr>
            <a:lvl9pPr marL="5283037" indent="0">
              <a:buNone/>
              <a:defRPr sz="2311" b="1"/>
            </a:lvl9pPr>
          </a:lstStyle>
          <a:p>
            <a:pPr lvl="0"/>
            <a:r>
              <a:rPr lang="zh-TW" altLang="en-US"/>
              <a:t>按一下以編輯母片文字樣式</a:t>
            </a:r>
          </a:p>
        </p:txBody>
      </p:sp>
      <p:sp>
        <p:nvSpPr>
          <p:cNvPr id="4" name="Content Placeholder 3"/>
          <p:cNvSpPr>
            <a:spLocks noGrp="1"/>
          </p:cNvSpPr>
          <p:nvPr>
            <p:ph sz="half" idx="2"/>
          </p:nvPr>
        </p:nvSpPr>
        <p:spPr>
          <a:xfrm>
            <a:off x="1212991" y="3618442"/>
            <a:ext cx="7449913" cy="532218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8915133" y="2428347"/>
            <a:ext cx="7486602" cy="1190095"/>
          </a:xfrm>
        </p:spPr>
        <p:txBody>
          <a:bodyPr anchor="b"/>
          <a:lstStyle>
            <a:lvl1pPr marL="0" indent="0">
              <a:buNone/>
              <a:defRPr sz="3467" b="1"/>
            </a:lvl1pPr>
            <a:lvl2pPr marL="660380" indent="0">
              <a:buNone/>
              <a:defRPr sz="2889" b="1"/>
            </a:lvl2pPr>
            <a:lvl3pPr marL="1320759" indent="0">
              <a:buNone/>
              <a:defRPr sz="2600" b="1"/>
            </a:lvl3pPr>
            <a:lvl4pPr marL="1981139" indent="0">
              <a:buNone/>
              <a:defRPr sz="2311" b="1"/>
            </a:lvl4pPr>
            <a:lvl5pPr marL="2641519" indent="0">
              <a:buNone/>
              <a:defRPr sz="2311" b="1"/>
            </a:lvl5pPr>
            <a:lvl6pPr marL="3301898" indent="0">
              <a:buNone/>
              <a:defRPr sz="2311" b="1"/>
            </a:lvl6pPr>
            <a:lvl7pPr marL="3962278" indent="0">
              <a:buNone/>
              <a:defRPr sz="2311" b="1"/>
            </a:lvl7pPr>
            <a:lvl8pPr marL="4622658" indent="0">
              <a:buNone/>
              <a:defRPr sz="2311" b="1"/>
            </a:lvl8pPr>
            <a:lvl9pPr marL="5283037" indent="0">
              <a:buNone/>
              <a:defRPr sz="2311" b="1"/>
            </a:lvl9pPr>
          </a:lstStyle>
          <a:p>
            <a:pPr lvl="0"/>
            <a:r>
              <a:rPr lang="zh-TW" altLang="en-US"/>
              <a:t>按一下以編輯母片文字樣式</a:t>
            </a:r>
          </a:p>
        </p:txBody>
      </p:sp>
      <p:sp>
        <p:nvSpPr>
          <p:cNvPr id="6" name="Content Placeholder 5"/>
          <p:cNvSpPr>
            <a:spLocks noGrp="1"/>
          </p:cNvSpPr>
          <p:nvPr>
            <p:ph sz="quarter" idx="4"/>
          </p:nvPr>
        </p:nvSpPr>
        <p:spPr>
          <a:xfrm>
            <a:off x="8915133" y="3618442"/>
            <a:ext cx="7486602" cy="532218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6E75A5F9-AE36-4252-8D81-39B041E105BD}" type="datetimeFigureOut">
              <a:rPr lang="zh-TW" altLang="en-US" smtClean="0"/>
              <a:t>2024/5/22</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E27CABFF-BF1C-4339-B689-2EFDDDF0C8E1}" type="slidenum">
              <a:rPr lang="zh-TW" altLang="en-US" smtClean="0"/>
              <a:t>‹#›</a:t>
            </a:fld>
            <a:endParaRPr lang="zh-TW" altLang="en-US"/>
          </a:p>
        </p:txBody>
      </p:sp>
    </p:spTree>
    <p:extLst>
      <p:ext uri="{BB962C8B-B14F-4D97-AF65-F5344CB8AC3E}">
        <p14:creationId xmlns:p14="http://schemas.microsoft.com/office/powerpoint/2010/main" val="1867637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6E75A5F9-AE36-4252-8D81-39B041E105BD}" type="datetimeFigureOut">
              <a:rPr lang="zh-TW" altLang="en-US" smtClean="0"/>
              <a:t>2024/5/22</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E27CABFF-BF1C-4339-B689-2EFDDDF0C8E1}" type="slidenum">
              <a:rPr lang="zh-TW" altLang="en-US" smtClean="0"/>
              <a:t>‹#›</a:t>
            </a:fld>
            <a:endParaRPr lang="zh-TW" altLang="en-US"/>
          </a:p>
        </p:txBody>
      </p:sp>
    </p:spTree>
    <p:extLst>
      <p:ext uri="{BB962C8B-B14F-4D97-AF65-F5344CB8AC3E}">
        <p14:creationId xmlns:p14="http://schemas.microsoft.com/office/powerpoint/2010/main" val="3794848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75A5F9-AE36-4252-8D81-39B041E105BD}" type="datetimeFigureOut">
              <a:rPr lang="zh-TW" altLang="en-US" smtClean="0"/>
              <a:t>2024/5/22</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E27CABFF-BF1C-4339-B689-2EFDDDF0C8E1}" type="slidenum">
              <a:rPr lang="zh-TW" altLang="en-US" smtClean="0"/>
              <a:t>‹#›</a:t>
            </a:fld>
            <a:endParaRPr lang="zh-TW" altLang="en-US"/>
          </a:p>
        </p:txBody>
      </p:sp>
    </p:spTree>
    <p:extLst>
      <p:ext uri="{BB962C8B-B14F-4D97-AF65-F5344CB8AC3E}">
        <p14:creationId xmlns:p14="http://schemas.microsoft.com/office/powerpoint/2010/main" val="3712476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Title 1"/>
          <p:cNvSpPr>
            <a:spLocks noGrp="1"/>
          </p:cNvSpPr>
          <p:nvPr>
            <p:ph type="title"/>
          </p:nvPr>
        </p:nvSpPr>
        <p:spPr>
          <a:xfrm>
            <a:off x="1212992" y="660400"/>
            <a:ext cx="5679727" cy="2311400"/>
          </a:xfrm>
        </p:spPr>
        <p:txBody>
          <a:bodyPr anchor="b"/>
          <a:lstStyle>
            <a:lvl1pPr>
              <a:defRPr sz="4622"/>
            </a:lvl1pPr>
          </a:lstStyle>
          <a:p>
            <a:r>
              <a:rPr lang="zh-TW" altLang="en-US"/>
              <a:t>按一下以編輯母片標題樣式</a:t>
            </a:r>
            <a:endParaRPr lang="en-US" dirty="0"/>
          </a:p>
        </p:txBody>
      </p:sp>
      <p:sp>
        <p:nvSpPr>
          <p:cNvPr id="3" name="Content Placeholder 2"/>
          <p:cNvSpPr>
            <a:spLocks noGrp="1"/>
          </p:cNvSpPr>
          <p:nvPr>
            <p:ph idx="1"/>
          </p:nvPr>
        </p:nvSpPr>
        <p:spPr>
          <a:xfrm>
            <a:off x="7486603" y="1426281"/>
            <a:ext cx="8915132" cy="7039681"/>
          </a:xfrm>
        </p:spPr>
        <p:txBody>
          <a:bodyPr/>
          <a:lstStyle>
            <a:lvl1pPr>
              <a:defRPr sz="4622"/>
            </a:lvl1pPr>
            <a:lvl2pPr>
              <a:defRPr sz="4044"/>
            </a:lvl2pPr>
            <a:lvl3pPr>
              <a:defRPr sz="3467"/>
            </a:lvl3pPr>
            <a:lvl4pPr>
              <a:defRPr sz="2889"/>
            </a:lvl4pPr>
            <a:lvl5pPr>
              <a:defRPr sz="2889"/>
            </a:lvl5pPr>
            <a:lvl6pPr>
              <a:defRPr sz="2889"/>
            </a:lvl6pPr>
            <a:lvl7pPr>
              <a:defRPr sz="2889"/>
            </a:lvl7pPr>
            <a:lvl8pPr>
              <a:defRPr sz="2889"/>
            </a:lvl8pPr>
            <a:lvl9pPr>
              <a:defRPr sz="2889"/>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1212992" y="2971800"/>
            <a:ext cx="5679727" cy="5505627"/>
          </a:xfrm>
        </p:spPr>
        <p:txBody>
          <a:bodyPr/>
          <a:lstStyle>
            <a:lvl1pPr marL="0" indent="0">
              <a:buNone/>
              <a:defRPr sz="2311"/>
            </a:lvl1pPr>
            <a:lvl2pPr marL="660380" indent="0">
              <a:buNone/>
              <a:defRPr sz="2022"/>
            </a:lvl2pPr>
            <a:lvl3pPr marL="1320759" indent="0">
              <a:buNone/>
              <a:defRPr sz="1733"/>
            </a:lvl3pPr>
            <a:lvl4pPr marL="1981139" indent="0">
              <a:buNone/>
              <a:defRPr sz="1444"/>
            </a:lvl4pPr>
            <a:lvl5pPr marL="2641519" indent="0">
              <a:buNone/>
              <a:defRPr sz="1444"/>
            </a:lvl5pPr>
            <a:lvl6pPr marL="3301898" indent="0">
              <a:buNone/>
              <a:defRPr sz="1444"/>
            </a:lvl6pPr>
            <a:lvl7pPr marL="3962278" indent="0">
              <a:buNone/>
              <a:defRPr sz="1444"/>
            </a:lvl7pPr>
            <a:lvl8pPr marL="4622658" indent="0">
              <a:buNone/>
              <a:defRPr sz="1444"/>
            </a:lvl8pPr>
            <a:lvl9pPr marL="5283037" indent="0">
              <a:buNone/>
              <a:defRPr sz="1444"/>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6E75A5F9-AE36-4252-8D81-39B041E105BD}" type="datetimeFigureOut">
              <a:rPr lang="zh-TW" altLang="en-US" smtClean="0"/>
              <a:t>2024/5/22</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E27CABFF-BF1C-4339-B689-2EFDDDF0C8E1}" type="slidenum">
              <a:rPr lang="zh-TW" altLang="en-US" smtClean="0"/>
              <a:t>‹#›</a:t>
            </a:fld>
            <a:endParaRPr lang="zh-TW" altLang="en-US"/>
          </a:p>
        </p:txBody>
      </p:sp>
    </p:spTree>
    <p:extLst>
      <p:ext uri="{BB962C8B-B14F-4D97-AF65-F5344CB8AC3E}">
        <p14:creationId xmlns:p14="http://schemas.microsoft.com/office/powerpoint/2010/main" val="3472126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Title 1"/>
          <p:cNvSpPr>
            <a:spLocks noGrp="1"/>
          </p:cNvSpPr>
          <p:nvPr>
            <p:ph type="title"/>
          </p:nvPr>
        </p:nvSpPr>
        <p:spPr>
          <a:xfrm>
            <a:off x="1212992" y="660400"/>
            <a:ext cx="5679727" cy="2311400"/>
          </a:xfrm>
        </p:spPr>
        <p:txBody>
          <a:bodyPr anchor="b"/>
          <a:lstStyle>
            <a:lvl1pPr>
              <a:defRPr sz="4622"/>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7486603" y="1426281"/>
            <a:ext cx="8915132" cy="7039681"/>
          </a:xfrm>
        </p:spPr>
        <p:txBody>
          <a:bodyPr anchor="t"/>
          <a:lstStyle>
            <a:lvl1pPr marL="0" indent="0">
              <a:buNone/>
              <a:defRPr sz="4622"/>
            </a:lvl1pPr>
            <a:lvl2pPr marL="660380" indent="0">
              <a:buNone/>
              <a:defRPr sz="4044"/>
            </a:lvl2pPr>
            <a:lvl3pPr marL="1320759" indent="0">
              <a:buNone/>
              <a:defRPr sz="3467"/>
            </a:lvl3pPr>
            <a:lvl4pPr marL="1981139" indent="0">
              <a:buNone/>
              <a:defRPr sz="2889"/>
            </a:lvl4pPr>
            <a:lvl5pPr marL="2641519" indent="0">
              <a:buNone/>
              <a:defRPr sz="2889"/>
            </a:lvl5pPr>
            <a:lvl6pPr marL="3301898" indent="0">
              <a:buNone/>
              <a:defRPr sz="2889"/>
            </a:lvl6pPr>
            <a:lvl7pPr marL="3962278" indent="0">
              <a:buNone/>
              <a:defRPr sz="2889"/>
            </a:lvl7pPr>
            <a:lvl8pPr marL="4622658" indent="0">
              <a:buNone/>
              <a:defRPr sz="2889"/>
            </a:lvl8pPr>
            <a:lvl9pPr marL="5283037" indent="0">
              <a:buNone/>
              <a:defRPr sz="2889"/>
            </a:lvl9pPr>
          </a:lstStyle>
          <a:p>
            <a:r>
              <a:rPr lang="zh-TW" altLang="en-US"/>
              <a:t>按一下圖示以新增圖片</a:t>
            </a:r>
            <a:endParaRPr lang="en-US" dirty="0"/>
          </a:p>
        </p:txBody>
      </p:sp>
      <p:sp>
        <p:nvSpPr>
          <p:cNvPr id="4" name="Text Placeholder 3"/>
          <p:cNvSpPr>
            <a:spLocks noGrp="1"/>
          </p:cNvSpPr>
          <p:nvPr>
            <p:ph type="body" sz="half" idx="2"/>
          </p:nvPr>
        </p:nvSpPr>
        <p:spPr>
          <a:xfrm>
            <a:off x="1212992" y="2971800"/>
            <a:ext cx="5679727" cy="5505627"/>
          </a:xfrm>
        </p:spPr>
        <p:txBody>
          <a:bodyPr/>
          <a:lstStyle>
            <a:lvl1pPr marL="0" indent="0">
              <a:buNone/>
              <a:defRPr sz="2311"/>
            </a:lvl1pPr>
            <a:lvl2pPr marL="660380" indent="0">
              <a:buNone/>
              <a:defRPr sz="2022"/>
            </a:lvl2pPr>
            <a:lvl3pPr marL="1320759" indent="0">
              <a:buNone/>
              <a:defRPr sz="1733"/>
            </a:lvl3pPr>
            <a:lvl4pPr marL="1981139" indent="0">
              <a:buNone/>
              <a:defRPr sz="1444"/>
            </a:lvl4pPr>
            <a:lvl5pPr marL="2641519" indent="0">
              <a:buNone/>
              <a:defRPr sz="1444"/>
            </a:lvl5pPr>
            <a:lvl6pPr marL="3301898" indent="0">
              <a:buNone/>
              <a:defRPr sz="1444"/>
            </a:lvl6pPr>
            <a:lvl7pPr marL="3962278" indent="0">
              <a:buNone/>
              <a:defRPr sz="1444"/>
            </a:lvl7pPr>
            <a:lvl8pPr marL="4622658" indent="0">
              <a:buNone/>
              <a:defRPr sz="1444"/>
            </a:lvl8pPr>
            <a:lvl9pPr marL="5283037" indent="0">
              <a:buNone/>
              <a:defRPr sz="1444"/>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6E75A5F9-AE36-4252-8D81-39B041E105BD}" type="datetimeFigureOut">
              <a:rPr lang="zh-TW" altLang="en-US" smtClean="0"/>
              <a:t>2024/5/22</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E27CABFF-BF1C-4339-B689-2EFDDDF0C8E1}" type="slidenum">
              <a:rPr lang="zh-TW" altLang="en-US" smtClean="0"/>
              <a:t>‹#›</a:t>
            </a:fld>
            <a:endParaRPr lang="zh-TW" altLang="en-US"/>
          </a:p>
        </p:txBody>
      </p:sp>
    </p:spTree>
    <p:extLst>
      <p:ext uri="{BB962C8B-B14F-4D97-AF65-F5344CB8AC3E}">
        <p14:creationId xmlns:p14="http://schemas.microsoft.com/office/powerpoint/2010/main" val="1115312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0697" y="527404"/>
            <a:ext cx="15188744" cy="1914702"/>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210697" y="2637014"/>
            <a:ext cx="15188744" cy="6285266"/>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1210697" y="9181395"/>
            <a:ext cx="3962281" cy="527403"/>
          </a:xfrm>
          <a:prstGeom prst="rect">
            <a:avLst/>
          </a:prstGeom>
        </p:spPr>
        <p:txBody>
          <a:bodyPr vert="horz" lIns="91440" tIns="45720" rIns="91440" bIns="45720" rtlCol="0" anchor="ctr"/>
          <a:lstStyle>
            <a:lvl1pPr algn="l">
              <a:defRPr sz="1733">
                <a:solidFill>
                  <a:schemeClr val="tx1">
                    <a:tint val="75000"/>
                  </a:schemeClr>
                </a:solidFill>
              </a:defRPr>
            </a:lvl1pPr>
          </a:lstStyle>
          <a:p>
            <a:fld id="{6E75A5F9-AE36-4252-8D81-39B041E105BD}" type="datetimeFigureOut">
              <a:rPr lang="zh-TW" altLang="en-US" smtClean="0"/>
              <a:t>2024/5/22</a:t>
            </a:fld>
            <a:endParaRPr lang="zh-TW" altLang="en-US"/>
          </a:p>
        </p:txBody>
      </p:sp>
      <p:sp>
        <p:nvSpPr>
          <p:cNvPr id="5" name="Footer Placeholder 4"/>
          <p:cNvSpPr>
            <a:spLocks noGrp="1"/>
          </p:cNvSpPr>
          <p:nvPr>
            <p:ph type="ftr" sz="quarter" idx="3"/>
          </p:nvPr>
        </p:nvSpPr>
        <p:spPr>
          <a:xfrm>
            <a:off x="5833358" y="9181395"/>
            <a:ext cx="5943422" cy="527403"/>
          </a:xfrm>
          <a:prstGeom prst="rect">
            <a:avLst/>
          </a:prstGeom>
        </p:spPr>
        <p:txBody>
          <a:bodyPr vert="horz" lIns="91440" tIns="45720" rIns="91440" bIns="45720" rtlCol="0" anchor="ctr"/>
          <a:lstStyle>
            <a:lvl1pPr algn="ctr">
              <a:defRPr sz="1733">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a:xfrm>
            <a:off x="12437160" y="9181395"/>
            <a:ext cx="3962281" cy="527403"/>
          </a:xfrm>
          <a:prstGeom prst="rect">
            <a:avLst/>
          </a:prstGeom>
        </p:spPr>
        <p:txBody>
          <a:bodyPr vert="horz" lIns="91440" tIns="45720" rIns="91440" bIns="45720" rtlCol="0" anchor="ctr"/>
          <a:lstStyle>
            <a:lvl1pPr algn="r">
              <a:defRPr sz="1733">
                <a:solidFill>
                  <a:schemeClr val="tx1">
                    <a:tint val="75000"/>
                  </a:schemeClr>
                </a:solidFill>
              </a:defRPr>
            </a:lvl1pPr>
          </a:lstStyle>
          <a:p>
            <a:fld id="{E27CABFF-BF1C-4339-B689-2EFDDDF0C8E1}" type="slidenum">
              <a:rPr lang="zh-TW" altLang="en-US" smtClean="0"/>
              <a:t>‹#›</a:t>
            </a:fld>
            <a:endParaRPr lang="zh-TW" altLang="en-US"/>
          </a:p>
        </p:txBody>
      </p:sp>
    </p:spTree>
    <p:extLst>
      <p:ext uri="{BB962C8B-B14F-4D97-AF65-F5344CB8AC3E}">
        <p14:creationId xmlns:p14="http://schemas.microsoft.com/office/powerpoint/2010/main" val="276232890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20759" rtl="0" eaLnBrk="1" latinLnBrk="0" hangingPunct="1">
        <a:lnSpc>
          <a:spcPct val="90000"/>
        </a:lnSpc>
        <a:spcBef>
          <a:spcPct val="0"/>
        </a:spcBef>
        <a:buNone/>
        <a:defRPr sz="6355" kern="1200">
          <a:solidFill>
            <a:schemeClr val="tx1"/>
          </a:solidFill>
          <a:latin typeface="+mj-lt"/>
          <a:ea typeface="+mj-ea"/>
          <a:cs typeface="+mj-cs"/>
        </a:defRPr>
      </a:lvl1pPr>
    </p:titleStyle>
    <p:bodyStyle>
      <a:lvl1pPr marL="330190" indent="-330190" algn="l" defTabSz="1320759" rtl="0" eaLnBrk="1" latinLnBrk="0" hangingPunct="1">
        <a:lnSpc>
          <a:spcPct val="90000"/>
        </a:lnSpc>
        <a:spcBef>
          <a:spcPts val="1444"/>
        </a:spcBef>
        <a:buFont typeface="Arial" panose="020B0604020202020204" pitchFamily="34" charset="0"/>
        <a:buChar char="•"/>
        <a:defRPr sz="4044" kern="1200">
          <a:solidFill>
            <a:schemeClr val="tx1"/>
          </a:solidFill>
          <a:latin typeface="+mn-lt"/>
          <a:ea typeface="+mn-ea"/>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sz="3467" kern="1200">
          <a:solidFill>
            <a:schemeClr val="tx1"/>
          </a:solidFill>
          <a:latin typeface="+mn-lt"/>
          <a:ea typeface="+mn-ea"/>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sz="2889" kern="1200">
          <a:solidFill>
            <a:schemeClr val="tx1"/>
          </a:solidFill>
          <a:latin typeface="+mn-lt"/>
          <a:ea typeface="+mn-ea"/>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9pPr>
    </p:bodyStyle>
    <p:otherStyle>
      <a:defPPr>
        <a:defRPr lang="en-US"/>
      </a:defPPr>
      <a:lvl1pPr marL="0" algn="l" defTabSz="1320759" rtl="0" eaLnBrk="1" latinLnBrk="0" hangingPunct="1">
        <a:defRPr sz="2600" kern="1200">
          <a:solidFill>
            <a:schemeClr val="tx1"/>
          </a:solidFill>
          <a:latin typeface="+mn-lt"/>
          <a:ea typeface="+mn-ea"/>
          <a:cs typeface="+mn-cs"/>
        </a:defRPr>
      </a:lvl1pPr>
      <a:lvl2pPr marL="660380" algn="l" defTabSz="1320759" rtl="0" eaLnBrk="1" latinLnBrk="0" hangingPunct="1">
        <a:defRPr sz="2600" kern="1200">
          <a:solidFill>
            <a:schemeClr val="tx1"/>
          </a:solidFill>
          <a:latin typeface="+mn-lt"/>
          <a:ea typeface="+mn-ea"/>
          <a:cs typeface="+mn-cs"/>
        </a:defRPr>
      </a:lvl2pPr>
      <a:lvl3pPr marL="1320759" algn="l" defTabSz="1320759" rtl="0" eaLnBrk="1" latinLnBrk="0" hangingPunct="1">
        <a:defRPr sz="2600" kern="1200">
          <a:solidFill>
            <a:schemeClr val="tx1"/>
          </a:solidFill>
          <a:latin typeface="+mn-lt"/>
          <a:ea typeface="+mn-ea"/>
          <a:cs typeface="+mn-cs"/>
        </a:defRPr>
      </a:lvl3pPr>
      <a:lvl4pPr marL="1981139" algn="l" defTabSz="1320759" rtl="0" eaLnBrk="1" latinLnBrk="0" hangingPunct="1">
        <a:defRPr sz="2600" kern="1200">
          <a:solidFill>
            <a:schemeClr val="tx1"/>
          </a:solidFill>
          <a:latin typeface="+mn-lt"/>
          <a:ea typeface="+mn-ea"/>
          <a:cs typeface="+mn-cs"/>
        </a:defRPr>
      </a:lvl4pPr>
      <a:lvl5pPr marL="2641519" algn="l" defTabSz="1320759" rtl="0" eaLnBrk="1" latinLnBrk="0" hangingPunct="1">
        <a:defRPr sz="2600" kern="1200">
          <a:solidFill>
            <a:schemeClr val="tx1"/>
          </a:solidFill>
          <a:latin typeface="+mn-lt"/>
          <a:ea typeface="+mn-ea"/>
          <a:cs typeface="+mn-cs"/>
        </a:defRPr>
      </a:lvl5pPr>
      <a:lvl6pPr marL="3301898" algn="l" defTabSz="1320759" rtl="0" eaLnBrk="1" latinLnBrk="0" hangingPunct="1">
        <a:defRPr sz="2600" kern="1200">
          <a:solidFill>
            <a:schemeClr val="tx1"/>
          </a:solidFill>
          <a:latin typeface="+mn-lt"/>
          <a:ea typeface="+mn-ea"/>
          <a:cs typeface="+mn-cs"/>
        </a:defRPr>
      </a:lvl6pPr>
      <a:lvl7pPr marL="3962278" algn="l" defTabSz="1320759" rtl="0" eaLnBrk="1" latinLnBrk="0" hangingPunct="1">
        <a:defRPr sz="2600" kern="1200">
          <a:solidFill>
            <a:schemeClr val="tx1"/>
          </a:solidFill>
          <a:latin typeface="+mn-lt"/>
          <a:ea typeface="+mn-ea"/>
          <a:cs typeface="+mn-cs"/>
        </a:defRPr>
      </a:lvl7pPr>
      <a:lvl8pPr marL="4622658" algn="l" defTabSz="1320759" rtl="0" eaLnBrk="1" latinLnBrk="0" hangingPunct="1">
        <a:defRPr sz="2600" kern="1200">
          <a:solidFill>
            <a:schemeClr val="tx1"/>
          </a:solidFill>
          <a:latin typeface="+mn-lt"/>
          <a:ea typeface="+mn-ea"/>
          <a:cs typeface="+mn-cs"/>
        </a:defRPr>
      </a:lvl8pPr>
      <a:lvl9pPr marL="5283037" algn="l" defTabSz="1320759"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3.png"/><Relationship Id="rId7" Type="http://schemas.openxmlformats.org/officeDocument/2006/relationships/image" Target="../media/image36.png"/><Relationship Id="rId12"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39.jpeg"/><Relationship Id="rId5" Type="http://schemas.microsoft.com/office/2007/relationships/hdphoto" Target="../media/hdphoto8.wdp"/><Relationship Id="rId10" Type="http://schemas.openxmlformats.org/officeDocument/2006/relationships/image" Target="../media/image38.jpeg"/><Relationship Id="rId4" Type="http://schemas.openxmlformats.org/officeDocument/2006/relationships/image" Target="../media/image34.png"/><Relationship Id="rId9" Type="http://schemas.openxmlformats.org/officeDocument/2006/relationships/image" Target="../media/image37.jp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tmp"/><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tmp"/><Relationship Id="rId4" Type="http://schemas.openxmlformats.org/officeDocument/2006/relationships/image" Target="../media/image42.tmp"/></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5.png"/><Relationship Id="rId18" Type="http://schemas.openxmlformats.org/officeDocument/2006/relationships/image" Target="../media/image59.jpeg"/><Relationship Id="rId3" Type="http://schemas.openxmlformats.org/officeDocument/2006/relationships/image" Target="../media/image47.png"/><Relationship Id="rId21" Type="http://schemas.openxmlformats.org/officeDocument/2006/relationships/image" Target="../media/image62.jpeg"/><Relationship Id="rId7" Type="http://schemas.openxmlformats.org/officeDocument/2006/relationships/image" Target="../media/image50.png"/><Relationship Id="rId12" Type="http://schemas.openxmlformats.org/officeDocument/2006/relationships/image" Target="../media/image54.png"/><Relationship Id="rId17" Type="http://schemas.openxmlformats.org/officeDocument/2006/relationships/image" Target="../media/image58.jpeg"/><Relationship Id="rId2" Type="http://schemas.openxmlformats.org/officeDocument/2006/relationships/notesSlide" Target="../notesSlides/notesSlide12.xml"/><Relationship Id="rId16" Type="http://schemas.openxmlformats.org/officeDocument/2006/relationships/image" Target="../media/image57.jpeg"/><Relationship Id="rId20"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49.png"/><Relationship Id="rId11" Type="http://schemas.microsoft.com/office/2007/relationships/hdphoto" Target="../media/hdphoto11.wdp"/><Relationship Id="rId5" Type="http://schemas.openxmlformats.org/officeDocument/2006/relationships/image" Target="../media/image48.png"/><Relationship Id="rId15" Type="http://schemas.openxmlformats.org/officeDocument/2006/relationships/image" Target="../media/image56.png"/><Relationship Id="rId10" Type="http://schemas.openxmlformats.org/officeDocument/2006/relationships/image" Target="../media/image53.png"/><Relationship Id="rId19" Type="http://schemas.openxmlformats.org/officeDocument/2006/relationships/image" Target="../media/image60.jpeg"/><Relationship Id="rId4" Type="http://schemas.microsoft.com/office/2007/relationships/hdphoto" Target="../media/hdphoto10.wdp"/><Relationship Id="rId9" Type="http://schemas.openxmlformats.org/officeDocument/2006/relationships/image" Target="../media/image52.png"/><Relationship Id="rId14" Type="http://schemas.microsoft.com/office/2007/relationships/hdphoto" Target="../media/hdphoto12.wdp"/></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2.png"/><Relationship Id="rId3" Type="http://schemas.openxmlformats.org/officeDocument/2006/relationships/image" Target="../media/image63.png"/><Relationship Id="rId7" Type="http://schemas.openxmlformats.org/officeDocument/2006/relationships/image" Target="../media/image67.png"/><Relationship Id="rId12" Type="http://schemas.microsoft.com/office/2007/relationships/hdphoto" Target="../media/hdphoto13.wdp"/><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5" Type="http://schemas.openxmlformats.org/officeDocument/2006/relationships/image" Target="../media/image73.jp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 Id="rId14" Type="http://schemas.microsoft.com/office/2007/relationships/hdphoto" Target="../media/hdphoto14.wdp"/></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4.png"/><Relationship Id="rId7" Type="http://schemas.microsoft.com/office/2007/relationships/hdphoto" Target="../media/hdphoto16.wdp"/><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79.png"/><Relationship Id="rId5" Type="http://schemas.openxmlformats.org/officeDocument/2006/relationships/image" Target="../media/image75.png"/><Relationship Id="rId10" Type="http://schemas.microsoft.com/office/2007/relationships/hdphoto" Target="../media/hdphoto17.wdp"/><Relationship Id="rId4" Type="http://schemas.microsoft.com/office/2007/relationships/hdphoto" Target="../media/hdphoto15.wdp"/><Relationship Id="rId9" Type="http://schemas.openxmlformats.org/officeDocument/2006/relationships/image" Target="../media/image78.png"/></Relationships>
</file>

<file path=ppt/slides/_rels/slide18.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image" Target="../media/image75.png"/><Relationship Id="rId7" Type="http://schemas.openxmlformats.org/officeDocument/2006/relationships/image" Target="../media/image8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microsoft.com/office/2007/relationships/hdphoto" Target="../media/hdphoto18.wdp"/><Relationship Id="rId5" Type="http://schemas.openxmlformats.org/officeDocument/2006/relationships/image" Target="../media/image81.png"/><Relationship Id="rId4" Type="http://schemas.openxmlformats.org/officeDocument/2006/relationships/image" Target="../media/image80.png"/></Relationships>
</file>

<file path=ppt/slides/_rels/slide19.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1.jpg"/><Relationship Id="rId3" Type="http://schemas.openxmlformats.org/officeDocument/2006/relationships/tags" Target="../tags/tag3.xml"/><Relationship Id="rId7" Type="http://schemas.openxmlformats.org/officeDocument/2006/relationships/image" Target="../media/image6.jpeg"/><Relationship Id="rId12" Type="http://schemas.microsoft.com/office/2007/relationships/hdphoto" Target="../media/hdphoto1.wdp"/><Relationship Id="rId2" Type="http://schemas.openxmlformats.org/officeDocument/2006/relationships/tags" Target="../tags/tag2.xml"/><Relationship Id="rId16" Type="http://schemas.openxmlformats.org/officeDocument/2006/relationships/image" Target="../media/image14.jpg"/><Relationship Id="rId1" Type="http://schemas.openxmlformats.org/officeDocument/2006/relationships/tags" Target="../tags/tag1.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notesSlide" Target="../notesSlides/notesSlide5.xml"/><Relationship Id="rId15" Type="http://schemas.openxmlformats.org/officeDocument/2006/relationships/image" Target="../media/image13.jpg"/><Relationship Id="rId10" Type="http://schemas.openxmlformats.org/officeDocument/2006/relationships/image" Target="../media/image9.jpg"/><Relationship Id="rId4" Type="http://schemas.openxmlformats.org/officeDocument/2006/relationships/slideLayout" Target="../slideLayouts/slideLayout2.xml"/><Relationship Id="rId9" Type="http://schemas.openxmlformats.org/officeDocument/2006/relationships/image" Target="../media/image8.jpg"/><Relationship Id="rId14" Type="http://schemas.openxmlformats.org/officeDocument/2006/relationships/image" Target="../media/image12.jpg"/></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13" Type="http://schemas.microsoft.com/office/2007/relationships/hdphoto" Target="../media/hdphoto3.wdp"/><Relationship Id="rId3" Type="http://schemas.openxmlformats.org/officeDocument/2006/relationships/image" Target="../media/image15.png"/><Relationship Id="rId7" Type="http://schemas.openxmlformats.org/officeDocument/2006/relationships/image" Target="../media/image18.jpg"/><Relationship Id="rId12"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g"/><Relationship Id="rId10" Type="http://schemas.openxmlformats.org/officeDocument/2006/relationships/image" Target="../media/image21.jpeg"/><Relationship Id="rId4" Type="http://schemas.microsoft.com/office/2007/relationships/hdphoto" Target="../media/hdphoto2.wdp"/><Relationship Id="rId9" Type="http://schemas.openxmlformats.org/officeDocument/2006/relationships/image" Target="../media/image20.jpe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png"/><Relationship Id="rId11" Type="http://schemas.microsoft.com/office/2007/relationships/hdphoto" Target="../media/hdphoto6.wdp"/><Relationship Id="rId5" Type="http://schemas.openxmlformats.org/officeDocument/2006/relationships/image" Target="../media/image25.png"/><Relationship Id="rId10" Type="http://schemas.openxmlformats.org/officeDocument/2006/relationships/image" Target="../media/image29.png"/><Relationship Id="rId4" Type="http://schemas.microsoft.com/office/2007/relationships/hdphoto" Target="../media/hdphoto4.wdp"/><Relationship Id="rId9"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png"/><Relationship Id="rId4"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a:extLst>
              <a:ext uri="{FF2B5EF4-FFF2-40B4-BE49-F238E27FC236}">
                <a16:creationId xmlns:a16="http://schemas.microsoft.com/office/drawing/2014/main" id="{93917095-7C17-D739-0BC9-B9B56DD805EE}"/>
              </a:ext>
            </a:extLst>
          </p:cNvPr>
          <p:cNvSpPr txBox="1"/>
          <p:nvPr/>
        </p:nvSpPr>
        <p:spPr>
          <a:xfrm>
            <a:off x="2649562" y="435073"/>
            <a:ext cx="12311014" cy="1200329"/>
          </a:xfrm>
          <a:prstGeom prst="rect">
            <a:avLst/>
          </a:prstGeom>
          <a:noFill/>
        </p:spPr>
        <p:txBody>
          <a:bodyPr wrap="square">
            <a:spAutoFit/>
          </a:bodyPr>
          <a:lstStyle/>
          <a:p>
            <a:pPr algn="ctr"/>
            <a:r>
              <a:rPr lang="zh-TW" altLang="zh-TW" sz="3600" kern="100" dirty="0">
                <a:latin typeface="標楷體" panose="03000509000000000000" pitchFamily="65" charset="-120"/>
                <a:ea typeface="標楷體" panose="03000509000000000000" pitchFamily="65" charset="-120"/>
                <a:cs typeface="Times New Roman" panose="02020603050405020304" pitchFamily="18" charset="0"/>
              </a:rPr>
              <a:t>安樂高中老舊校舍拆除改建</a:t>
            </a:r>
            <a:r>
              <a:rPr lang="en-US" altLang="zh-TW" sz="3600" kern="100" dirty="0">
                <a:latin typeface="標楷體" panose="03000509000000000000" pitchFamily="65" charset="-120"/>
                <a:ea typeface="標楷體" panose="03000509000000000000" pitchFamily="65" charset="-120"/>
                <a:cs typeface="Times New Roman" panose="02020603050405020304" pitchFamily="18" charset="0"/>
              </a:rPr>
              <a:t> (</a:t>
            </a:r>
            <a:r>
              <a:rPr lang="zh-TW" altLang="zh-TW" sz="3600" kern="100" dirty="0">
                <a:latin typeface="標楷體" panose="03000509000000000000" pitchFamily="65" charset="-120"/>
                <a:ea typeface="標楷體" panose="03000509000000000000" pitchFamily="65" charset="-120"/>
                <a:cs typeface="Times New Roman" panose="02020603050405020304" pitchFamily="18" charset="0"/>
              </a:rPr>
              <a:t>正德樓</a:t>
            </a:r>
            <a:r>
              <a:rPr lang="en-US" altLang="zh-TW" sz="3600" kern="100" dirty="0">
                <a:latin typeface="標楷體" panose="03000509000000000000" pitchFamily="65" charset="-120"/>
                <a:ea typeface="標楷體" panose="03000509000000000000" pitchFamily="65" charset="-120"/>
                <a:cs typeface="Times New Roman" panose="02020603050405020304" pitchFamily="18" charset="0"/>
              </a:rPr>
              <a:t>) </a:t>
            </a:r>
            <a:r>
              <a:rPr lang="zh-TW" altLang="zh-TW" sz="3600" kern="100" dirty="0">
                <a:latin typeface="標楷體" panose="03000509000000000000" pitchFamily="65" charset="-120"/>
                <a:ea typeface="標楷體" panose="03000509000000000000" pitchFamily="65" charset="-120"/>
                <a:cs typeface="Times New Roman" panose="02020603050405020304" pitchFamily="18" charset="0"/>
              </a:rPr>
              <a:t>工程</a:t>
            </a:r>
            <a:endParaRPr lang="en-US" altLang="zh-TW" sz="3600" kern="100" dirty="0">
              <a:latin typeface="標楷體" panose="03000509000000000000" pitchFamily="65" charset="-120"/>
              <a:ea typeface="標楷體" panose="03000509000000000000" pitchFamily="65" charset="-120"/>
              <a:cs typeface="Times New Roman" panose="02020603050405020304" pitchFamily="18" charset="0"/>
            </a:endParaRPr>
          </a:p>
          <a:p>
            <a:pPr algn="ctr"/>
            <a:r>
              <a:rPr lang="zh-TW" altLang="en-US" sz="3600" kern="100" dirty="0">
                <a:latin typeface="標楷體" panose="03000509000000000000" pitchFamily="65" charset="-120"/>
                <a:ea typeface="標楷體" panose="03000509000000000000" pitchFamily="65" charset="-120"/>
                <a:cs typeface="Times New Roman" panose="02020603050405020304" pitchFamily="18" charset="0"/>
              </a:rPr>
              <a:t>安置作業家長說明簡報</a:t>
            </a:r>
            <a:endParaRPr lang="zh-TW" altLang="en-US" sz="3600" dirty="0">
              <a:latin typeface="標楷體" panose="03000509000000000000" pitchFamily="65" charset="-120"/>
              <a:ea typeface="標楷體" panose="03000509000000000000" pitchFamily="65" charset="-120"/>
            </a:endParaRPr>
          </a:p>
        </p:txBody>
      </p:sp>
      <p:sp>
        <p:nvSpPr>
          <p:cNvPr id="2" name="Text Box 6">
            <a:extLst>
              <a:ext uri="{FF2B5EF4-FFF2-40B4-BE49-F238E27FC236}">
                <a16:creationId xmlns:a16="http://schemas.microsoft.com/office/drawing/2014/main" id="{BEB9CE48-DF6B-C289-CBE0-B10D8EF960E6}"/>
              </a:ext>
            </a:extLst>
          </p:cNvPr>
          <p:cNvSpPr txBox="1">
            <a:spLocks noChangeArrowheads="1"/>
          </p:cNvSpPr>
          <p:nvPr/>
        </p:nvSpPr>
        <p:spPr bwMode="auto">
          <a:xfrm>
            <a:off x="6756891" y="8562834"/>
            <a:ext cx="5026584" cy="1133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9279" tIns="44639" rIns="89279" bIns="44639">
            <a:spAutoFit/>
          </a:bodyPr>
          <a:lstStyle>
            <a:lvl1pPr defTabSz="995363" eaLnBrk="0" hangingPunct="0">
              <a:defRPr kumimoji="1" sz="2000">
                <a:solidFill>
                  <a:schemeClr val="tx1"/>
                </a:solidFill>
                <a:latin typeface="Arial" charset="0"/>
                <a:ea typeface="新細明體" charset="-120"/>
              </a:defRPr>
            </a:lvl1pPr>
            <a:lvl2pPr marL="742950" indent="-285750" defTabSz="995363" eaLnBrk="0" hangingPunct="0">
              <a:defRPr kumimoji="1" sz="2000">
                <a:solidFill>
                  <a:schemeClr val="tx1"/>
                </a:solidFill>
                <a:latin typeface="Arial" charset="0"/>
                <a:ea typeface="新細明體" charset="-120"/>
              </a:defRPr>
            </a:lvl2pPr>
            <a:lvl3pPr marL="1143000" indent="-228600" defTabSz="995363" eaLnBrk="0" hangingPunct="0">
              <a:defRPr kumimoji="1" sz="2000">
                <a:solidFill>
                  <a:schemeClr val="tx1"/>
                </a:solidFill>
                <a:latin typeface="Arial" charset="0"/>
                <a:ea typeface="新細明體" charset="-120"/>
              </a:defRPr>
            </a:lvl3pPr>
            <a:lvl4pPr marL="1600200" indent="-228600" defTabSz="995363" eaLnBrk="0" hangingPunct="0">
              <a:defRPr kumimoji="1" sz="2000">
                <a:solidFill>
                  <a:schemeClr val="tx1"/>
                </a:solidFill>
                <a:latin typeface="Arial" charset="0"/>
                <a:ea typeface="新細明體" charset="-120"/>
              </a:defRPr>
            </a:lvl4pPr>
            <a:lvl5pPr marL="2057400" indent="-228600" defTabSz="995363" eaLnBrk="0" hangingPunct="0">
              <a:defRPr kumimoji="1" sz="2000">
                <a:solidFill>
                  <a:schemeClr val="tx1"/>
                </a:solidFill>
                <a:latin typeface="Arial" charset="0"/>
                <a:ea typeface="新細明體" charset="-120"/>
              </a:defRPr>
            </a:lvl5pPr>
            <a:lvl6pPr marL="2514600" indent="-228600" defTabSz="995363" eaLnBrk="0" fontAlgn="base" hangingPunct="0">
              <a:spcBef>
                <a:spcPct val="0"/>
              </a:spcBef>
              <a:spcAft>
                <a:spcPct val="0"/>
              </a:spcAft>
              <a:defRPr kumimoji="1" sz="2000">
                <a:solidFill>
                  <a:schemeClr val="tx1"/>
                </a:solidFill>
                <a:latin typeface="Arial" charset="0"/>
                <a:ea typeface="新細明體" charset="-120"/>
              </a:defRPr>
            </a:lvl6pPr>
            <a:lvl7pPr marL="2971800" indent="-228600" defTabSz="995363" eaLnBrk="0" fontAlgn="base" hangingPunct="0">
              <a:spcBef>
                <a:spcPct val="0"/>
              </a:spcBef>
              <a:spcAft>
                <a:spcPct val="0"/>
              </a:spcAft>
              <a:defRPr kumimoji="1" sz="2000">
                <a:solidFill>
                  <a:schemeClr val="tx1"/>
                </a:solidFill>
                <a:latin typeface="Arial" charset="0"/>
                <a:ea typeface="新細明體" charset="-120"/>
              </a:defRPr>
            </a:lvl7pPr>
            <a:lvl8pPr marL="3429000" indent="-228600" defTabSz="995363" eaLnBrk="0" fontAlgn="base" hangingPunct="0">
              <a:spcBef>
                <a:spcPct val="0"/>
              </a:spcBef>
              <a:spcAft>
                <a:spcPct val="0"/>
              </a:spcAft>
              <a:defRPr kumimoji="1" sz="2000">
                <a:solidFill>
                  <a:schemeClr val="tx1"/>
                </a:solidFill>
                <a:latin typeface="Arial" charset="0"/>
                <a:ea typeface="新細明體" charset="-120"/>
              </a:defRPr>
            </a:lvl8pPr>
            <a:lvl9pPr marL="3886200" indent="-228600" defTabSz="995363" eaLnBrk="0" fontAlgn="base" hangingPunct="0">
              <a:spcBef>
                <a:spcPct val="0"/>
              </a:spcBef>
              <a:spcAft>
                <a:spcPct val="0"/>
              </a:spcAft>
              <a:defRPr kumimoji="1" sz="2000">
                <a:solidFill>
                  <a:schemeClr val="tx1"/>
                </a:solidFill>
                <a:latin typeface="Arial" charset="0"/>
                <a:ea typeface="新細明體" charset="-120"/>
              </a:defRPr>
            </a:lvl9pPr>
          </a:lstStyle>
          <a:p>
            <a:pPr>
              <a:lnSpc>
                <a:spcPct val="150000"/>
              </a:lnSpc>
            </a:pPr>
            <a:r>
              <a:rPr lang="zh-TW" altLang="en-US" sz="2400" dirty="0">
                <a:latin typeface="標楷體" panose="03000509000000000000" pitchFamily="65" charset="-120"/>
                <a:ea typeface="標楷體" panose="03000509000000000000" pitchFamily="65" charset="-120"/>
                <a:cs typeface="華康中黑體" pitchFamily="49" charset="-120"/>
              </a:rPr>
              <a:t>施工單位：勝岳營造有限公司</a:t>
            </a:r>
          </a:p>
          <a:p>
            <a:pPr>
              <a:lnSpc>
                <a:spcPct val="150000"/>
              </a:lnSpc>
            </a:pPr>
            <a:r>
              <a:rPr lang="zh-TW" altLang="en-US" sz="2400" dirty="0">
                <a:latin typeface="標楷體" panose="03000509000000000000" pitchFamily="65" charset="-120"/>
                <a:ea typeface="標楷體" panose="03000509000000000000" pitchFamily="65" charset="-120"/>
                <a:cs typeface="華康中黑體" pitchFamily="49" charset="-120"/>
              </a:rPr>
              <a:t>簡 報 人：雷志遠  計畫主持人</a:t>
            </a:r>
            <a:endParaRPr lang="en-US" altLang="zh-TW" sz="2400" dirty="0">
              <a:latin typeface="標楷體" panose="03000509000000000000" pitchFamily="65" charset="-120"/>
              <a:ea typeface="標楷體" panose="03000509000000000000" pitchFamily="65" charset="-120"/>
              <a:cs typeface="華康中黑體" pitchFamily="49" charset="-120"/>
            </a:endParaRPr>
          </a:p>
        </p:txBody>
      </p:sp>
      <p:pic>
        <p:nvPicPr>
          <p:cNvPr id="4" name="圖片 3">
            <a:extLst>
              <a:ext uri="{FF2B5EF4-FFF2-40B4-BE49-F238E27FC236}">
                <a16:creationId xmlns:a16="http://schemas.microsoft.com/office/drawing/2014/main" id="{7B651481-5930-C0E3-9DA8-09C6BF1E62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3288" y="1735610"/>
            <a:ext cx="11727288" cy="6727016"/>
          </a:xfrm>
          <a:prstGeom prst="rect">
            <a:avLst/>
          </a:prstGeom>
        </p:spPr>
      </p:pic>
    </p:spTree>
    <p:extLst>
      <p:ext uri="{BB962C8B-B14F-4D97-AF65-F5344CB8AC3E}">
        <p14:creationId xmlns:p14="http://schemas.microsoft.com/office/powerpoint/2010/main" val="133968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圖片 21">
            <a:extLst>
              <a:ext uri="{FF2B5EF4-FFF2-40B4-BE49-F238E27FC236}">
                <a16:creationId xmlns:a16="http://schemas.microsoft.com/office/drawing/2014/main" id="{954E986E-9FA0-AA80-99C6-12D485E714C8}"/>
              </a:ext>
            </a:extLst>
          </p:cNvPr>
          <p:cNvPicPr>
            <a:picLocks noChangeAspect="1"/>
          </p:cNvPicPr>
          <p:nvPr/>
        </p:nvPicPr>
        <p:blipFill rotWithShape="1">
          <a:blip r:embed="rId3"/>
          <a:srcRect l="28676" t="18171" r="15464" b="16909"/>
          <a:stretch/>
        </p:blipFill>
        <p:spPr>
          <a:xfrm>
            <a:off x="663197" y="5550606"/>
            <a:ext cx="7638600" cy="4190596"/>
          </a:xfrm>
          <a:prstGeom prst="rect">
            <a:avLst/>
          </a:prstGeom>
        </p:spPr>
      </p:pic>
      <p:graphicFrame>
        <p:nvGraphicFramePr>
          <p:cNvPr id="5" name="表格 11">
            <a:extLst>
              <a:ext uri="{FF2B5EF4-FFF2-40B4-BE49-F238E27FC236}">
                <a16:creationId xmlns:a16="http://schemas.microsoft.com/office/drawing/2014/main" id="{B0730C93-CDDD-CEB3-4F98-BFA1906B3457}"/>
              </a:ext>
            </a:extLst>
          </p:cNvPr>
          <p:cNvGraphicFramePr>
            <a:graphicFrameLocks noGrp="1"/>
          </p:cNvGraphicFramePr>
          <p:nvPr>
            <p:extLst>
              <p:ext uri="{D42A27DB-BD31-4B8C-83A1-F6EECF244321}">
                <p14:modId xmlns:p14="http://schemas.microsoft.com/office/powerpoint/2010/main" val="4241300754"/>
              </p:ext>
            </p:extLst>
          </p:nvPr>
        </p:nvGraphicFramePr>
        <p:xfrm>
          <a:off x="663197" y="601922"/>
          <a:ext cx="7638600" cy="4359111"/>
        </p:xfrm>
        <a:graphic>
          <a:graphicData uri="http://schemas.openxmlformats.org/drawingml/2006/table">
            <a:tbl>
              <a:tblPr firstRow="1" bandRow="1">
                <a:tableStyleId>{5C22544A-7EE6-4342-B048-85BDC9FD1C3A}</a:tableStyleId>
              </a:tblPr>
              <a:tblGrid>
                <a:gridCol w="912126">
                  <a:extLst>
                    <a:ext uri="{9D8B030D-6E8A-4147-A177-3AD203B41FA5}">
                      <a16:colId xmlns:a16="http://schemas.microsoft.com/office/drawing/2014/main" val="242449558"/>
                    </a:ext>
                  </a:extLst>
                </a:gridCol>
                <a:gridCol w="6726474">
                  <a:extLst>
                    <a:ext uri="{9D8B030D-6E8A-4147-A177-3AD203B41FA5}">
                      <a16:colId xmlns:a16="http://schemas.microsoft.com/office/drawing/2014/main" val="1752789208"/>
                    </a:ext>
                  </a:extLst>
                </a:gridCol>
              </a:tblGrid>
              <a:tr h="274252">
                <a:tc>
                  <a:txBody>
                    <a:bodyPr/>
                    <a:lstStyle/>
                    <a:p>
                      <a:pPr algn="ctr">
                        <a:lnSpc>
                          <a:spcPts val="1700"/>
                        </a:lnSpc>
                      </a:pPr>
                      <a:r>
                        <a:rPr lang="zh-TW" altLang="en-US" sz="1400" dirty="0">
                          <a:latin typeface="微軟正黑體" panose="020B0604030504040204" pitchFamily="34" charset="-120"/>
                          <a:ea typeface="微軟正黑體" panose="020B0604030504040204" pitchFamily="34" charset="-120"/>
                        </a:rPr>
                        <a:t>項目</a:t>
                      </a:r>
                    </a:p>
                  </a:txBody>
                  <a:tcPr marL="42360" marR="42360" marT="42360" marB="42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700"/>
                        </a:lnSpc>
                      </a:pPr>
                      <a:r>
                        <a:rPr lang="zh-TW" altLang="en-US" sz="1400" b="1" kern="1200" dirty="0">
                          <a:solidFill>
                            <a:schemeClr val="lt1"/>
                          </a:solidFill>
                          <a:effectLst/>
                          <a:latin typeface="+mn-lt"/>
                          <a:ea typeface="+mn-ea"/>
                          <a:cs typeface="+mn-cs"/>
                        </a:rPr>
                        <a:t>安樂高中老舊校舍拆除改建 </a:t>
                      </a:r>
                      <a:r>
                        <a:rPr lang="en-US" altLang="zh-TW" sz="1400" b="1" kern="1200" dirty="0">
                          <a:solidFill>
                            <a:schemeClr val="lt1"/>
                          </a:solidFill>
                          <a:effectLst/>
                          <a:latin typeface="+mn-lt"/>
                          <a:ea typeface="+mn-ea"/>
                          <a:cs typeface="+mn-cs"/>
                        </a:rPr>
                        <a:t>(</a:t>
                      </a:r>
                      <a:r>
                        <a:rPr lang="zh-TW" altLang="en-US" sz="1400" b="1" kern="1200" dirty="0">
                          <a:solidFill>
                            <a:schemeClr val="lt1"/>
                          </a:solidFill>
                          <a:effectLst/>
                          <a:latin typeface="+mn-lt"/>
                          <a:ea typeface="+mn-ea"/>
                          <a:cs typeface="+mn-cs"/>
                        </a:rPr>
                        <a:t>正德樓 </a:t>
                      </a:r>
                      <a:r>
                        <a:rPr lang="en-US" altLang="zh-TW" sz="1400" b="1" kern="1200" dirty="0">
                          <a:solidFill>
                            <a:schemeClr val="lt1"/>
                          </a:solidFill>
                          <a:effectLst/>
                          <a:latin typeface="+mn-lt"/>
                          <a:ea typeface="+mn-ea"/>
                          <a:cs typeface="+mn-cs"/>
                        </a:rPr>
                        <a:t>) </a:t>
                      </a:r>
                      <a:r>
                        <a:rPr lang="zh-TW" altLang="en-US" sz="1400" b="1" kern="1200" dirty="0">
                          <a:solidFill>
                            <a:schemeClr val="lt1"/>
                          </a:solidFill>
                          <a:effectLst/>
                          <a:latin typeface="+mn-lt"/>
                          <a:ea typeface="+mn-ea"/>
                          <a:cs typeface="+mn-cs"/>
                        </a:rPr>
                        <a:t>工程</a:t>
                      </a:r>
                    </a:p>
                  </a:txBody>
                  <a:tcPr marL="42360" marR="42360" marT="42360" marB="42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7058346"/>
                  </a:ext>
                </a:extLst>
              </a:tr>
              <a:tr h="684935">
                <a:tc>
                  <a:txBody>
                    <a:bodyPr/>
                    <a:lstStyle/>
                    <a:p>
                      <a:pPr algn="ctr">
                        <a:lnSpc>
                          <a:spcPts val="1700"/>
                        </a:lnSpc>
                      </a:pPr>
                      <a:r>
                        <a:rPr lang="zh-TW" altLang="en-US" sz="1400" b="0" dirty="0">
                          <a:latin typeface="微軟正黑體" panose="020B0604030504040204" pitchFamily="34" charset="-120"/>
                          <a:ea typeface="微軟正黑體" panose="020B0604030504040204" pitchFamily="34" charset="-120"/>
                        </a:rPr>
                        <a:t>假設工程</a:t>
                      </a:r>
                    </a:p>
                  </a:txBody>
                  <a:tcPr marL="42360" marR="42360" marT="42360" marB="42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700"/>
                        </a:lnSpc>
                      </a:pPr>
                      <a:r>
                        <a:rPr lang="en-US" altLang="zh-TW" sz="1400" dirty="0">
                          <a:effectLst/>
                          <a:latin typeface="微軟正黑體" panose="020B0604030504040204" pitchFamily="34" charset="-120"/>
                          <a:ea typeface="微軟正黑體" panose="020B0604030504040204" pitchFamily="34" charset="-120"/>
                        </a:rPr>
                        <a:t>1.</a:t>
                      </a:r>
                      <a:r>
                        <a:rPr lang="zh-TW" altLang="en-US" sz="1400" dirty="0">
                          <a:effectLst/>
                          <a:latin typeface="微軟正黑體" panose="020B0604030504040204" pitchFamily="34" charset="-120"/>
                          <a:ea typeface="微軟正黑體" panose="020B0604030504040204" pitchFamily="34" charset="-120"/>
                        </a:rPr>
                        <a:t>工程範圍設置甲種圍籬</a:t>
                      </a:r>
                      <a:r>
                        <a:rPr lang="en-US" altLang="zh-TW" sz="1400" baseline="0" dirty="0">
                          <a:effectLst/>
                          <a:latin typeface="微軟正黑體" panose="020B0604030504040204" pitchFamily="34" charset="-120"/>
                          <a:ea typeface="微軟正黑體" panose="020B0604030504040204" pitchFamily="34" charset="-120"/>
                        </a:rPr>
                        <a:t>                           </a:t>
                      </a:r>
                      <a:r>
                        <a:rPr lang="zh-TW" altLang="en-US" sz="1400" baseline="0" dirty="0">
                          <a:effectLst/>
                          <a:latin typeface="微軟正黑體" panose="020B0604030504040204" pitchFamily="34" charset="-120"/>
                          <a:ea typeface="微軟正黑體" panose="020B0604030504040204" pitchFamily="34" charset="-120"/>
                        </a:rPr>
                        <a:t>     </a:t>
                      </a:r>
                      <a:r>
                        <a:rPr lang="en-US" altLang="zh-TW" sz="1400" dirty="0">
                          <a:effectLst/>
                          <a:latin typeface="微軟正黑體" panose="020B0604030504040204" pitchFamily="34" charset="-120"/>
                          <a:ea typeface="微軟正黑體" panose="020B0604030504040204" pitchFamily="34" charset="-120"/>
                        </a:rPr>
                        <a:t>2.</a:t>
                      </a:r>
                      <a:r>
                        <a:rPr lang="zh-TW" altLang="en-US" sz="1400" dirty="0">
                          <a:effectLst/>
                          <a:latin typeface="微軟正黑體" panose="020B0604030504040204" pitchFamily="34" charset="-120"/>
                          <a:ea typeface="微軟正黑體" panose="020B0604030504040204" pitchFamily="34" charset="-120"/>
                        </a:rPr>
                        <a:t>提供至少</a:t>
                      </a:r>
                      <a:r>
                        <a:rPr lang="en-US" altLang="zh-TW" sz="1400" dirty="0">
                          <a:effectLst/>
                          <a:latin typeface="微軟正黑體" panose="020B0604030504040204" pitchFamily="34" charset="-120"/>
                          <a:ea typeface="微軟正黑體" panose="020B0604030504040204" pitchFamily="34" charset="-120"/>
                        </a:rPr>
                        <a:t>10</a:t>
                      </a:r>
                      <a:r>
                        <a:rPr lang="zh-TW" altLang="en-US" sz="1400" dirty="0">
                          <a:effectLst/>
                          <a:latin typeface="微軟正黑體" panose="020B0604030504040204" pitchFamily="34" charset="-120"/>
                          <a:ea typeface="微軟正黑體" panose="020B0604030504040204" pitchFamily="34" charset="-120"/>
                        </a:rPr>
                        <a:t>人用組合屋工務所</a:t>
                      </a:r>
                    </a:p>
                    <a:p>
                      <a:pPr>
                        <a:lnSpc>
                          <a:spcPts val="1700"/>
                        </a:lnSpc>
                      </a:pPr>
                      <a:r>
                        <a:rPr lang="en-US" altLang="zh-TW" sz="1400" dirty="0">
                          <a:effectLst/>
                          <a:latin typeface="微軟正黑體" panose="020B0604030504040204" pitchFamily="34" charset="-120"/>
                          <a:ea typeface="微軟正黑體" panose="020B0604030504040204" pitchFamily="34" charset="-120"/>
                        </a:rPr>
                        <a:t>3.</a:t>
                      </a:r>
                      <a:r>
                        <a:rPr lang="zh-TW" altLang="en-US" sz="1400" dirty="0">
                          <a:effectLst/>
                          <a:latin typeface="微軟正黑體" panose="020B0604030504040204" pitchFamily="34" charset="-120"/>
                          <a:ea typeface="微軟正黑體" panose="020B0604030504040204" pitchFamily="34" charset="-120"/>
                        </a:rPr>
                        <a:t>出入口設置洗車台及洗車設備                    </a:t>
                      </a:r>
                      <a:r>
                        <a:rPr lang="en-US" altLang="zh-TW" sz="1400" dirty="0">
                          <a:effectLst/>
                          <a:latin typeface="微軟正黑體" panose="020B0604030504040204" pitchFamily="34" charset="-120"/>
                          <a:ea typeface="微軟正黑體" panose="020B0604030504040204" pitchFamily="34" charset="-120"/>
                        </a:rPr>
                        <a:t>4.</a:t>
                      </a:r>
                      <a:r>
                        <a:rPr lang="zh-TW" altLang="en-US" sz="1400" dirty="0">
                          <a:effectLst/>
                          <a:latin typeface="微軟正黑體" panose="020B0604030504040204" pitchFamily="34" charset="-120"/>
                          <a:ea typeface="微軟正黑體" panose="020B0604030504040204" pitchFamily="34" charset="-120"/>
                        </a:rPr>
                        <a:t>清運廢棄物及原有設施拆除及遷移</a:t>
                      </a:r>
                      <a:endParaRPr lang="en-US" altLang="zh-TW" sz="1400" dirty="0">
                        <a:effectLst/>
                        <a:latin typeface="微軟正黑體" panose="020B0604030504040204" pitchFamily="34" charset="-120"/>
                        <a:ea typeface="微軟正黑體" panose="020B0604030504040204" pitchFamily="34" charset="-120"/>
                      </a:endParaRPr>
                    </a:p>
                  </a:txBody>
                  <a:tcPr marL="42360" marR="42360" marT="42360" marB="42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58881925"/>
                  </a:ext>
                </a:extLst>
              </a:tr>
              <a:tr h="275339">
                <a:tc>
                  <a:txBody>
                    <a:bodyPr/>
                    <a:lstStyle/>
                    <a:p>
                      <a:pPr algn="ctr">
                        <a:lnSpc>
                          <a:spcPts val="1700"/>
                        </a:lnSpc>
                      </a:pPr>
                      <a:r>
                        <a:rPr lang="zh-TW" altLang="en-US" sz="1400" b="0" dirty="0">
                          <a:latin typeface="微軟正黑體" panose="020B0604030504040204" pitchFamily="34" charset="-120"/>
                          <a:ea typeface="微軟正黑體" panose="020B0604030504040204" pitchFamily="34" charset="-120"/>
                        </a:rPr>
                        <a:t>地工工程</a:t>
                      </a:r>
                    </a:p>
                  </a:txBody>
                  <a:tcPr marL="42360" marR="42360" marT="42360" marB="42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700"/>
                        </a:lnSpc>
                      </a:pPr>
                      <a:r>
                        <a:rPr lang="en-US" altLang="zh-TW" sz="1400" dirty="0">
                          <a:effectLst/>
                          <a:latin typeface="微軟正黑體" panose="020B0604030504040204" pitchFamily="34" charset="-120"/>
                          <a:ea typeface="微軟正黑體" panose="020B0604030504040204" pitchFamily="34" charset="-120"/>
                        </a:rPr>
                        <a:t>1.</a:t>
                      </a:r>
                      <a:r>
                        <a:rPr lang="zh-TW" altLang="en-US" sz="1400" dirty="0">
                          <a:effectLst/>
                          <a:latin typeface="微軟正黑體" panose="020B0604030504040204" pitchFamily="34" charset="-120"/>
                          <a:ea typeface="微軟正黑體" panose="020B0604030504040204" pitchFamily="34" charset="-120"/>
                        </a:rPr>
                        <a:t>設置安全觀測系統</a:t>
                      </a:r>
                      <a:r>
                        <a:rPr lang="zh-TW" altLang="en-US" sz="1400" dirty="0">
                          <a:effectLst/>
                          <a:latin typeface="新細明體" panose="02020500000000000000" pitchFamily="18" charset="-120"/>
                          <a:ea typeface="新細明體" panose="02020500000000000000" pitchFamily="18" charset="-120"/>
                        </a:rPr>
                        <a:t>。</a:t>
                      </a:r>
                      <a:r>
                        <a:rPr lang="zh-TW" altLang="en-US" sz="1400" dirty="0">
                          <a:effectLst/>
                          <a:latin typeface="微軟正黑體" panose="020B0604030504040204" pitchFamily="34" charset="-120"/>
                          <a:ea typeface="微軟正黑體" panose="020B0604030504040204" pitchFamily="34" charset="-120"/>
                        </a:rPr>
                        <a:t>                     </a:t>
                      </a:r>
                      <a:r>
                        <a:rPr lang="en-US" altLang="zh-TW" sz="1400" baseline="0" dirty="0">
                          <a:effectLst/>
                          <a:latin typeface="微軟正黑體" panose="020B0604030504040204" pitchFamily="34" charset="-120"/>
                          <a:ea typeface="微軟正黑體" panose="020B0604030504040204" pitchFamily="34" charset="-120"/>
                        </a:rPr>
                        <a:t>               </a:t>
                      </a:r>
                      <a:r>
                        <a:rPr lang="en-US" altLang="zh-TW" sz="1400" dirty="0">
                          <a:effectLst/>
                          <a:latin typeface="微軟正黑體" panose="020B0604030504040204" pitchFamily="34" charset="-120"/>
                          <a:ea typeface="微軟正黑體" panose="020B0604030504040204" pitchFamily="34" charset="-120"/>
                        </a:rPr>
                        <a:t>2.</a:t>
                      </a:r>
                      <a:r>
                        <a:rPr lang="zh-TW" altLang="en-US" sz="1400" dirty="0">
                          <a:effectLst/>
                          <a:latin typeface="微軟正黑體" panose="020B0604030504040204" pitchFamily="34" charset="-120"/>
                          <a:ea typeface="微軟正黑體" panose="020B0604030504040204" pitchFamily="34" charset="-120"/>
                        </a:rPr>
                        <a:t>預壘樁擋土繫梁施工</a:t>
                      </a:r>
                      <a:r>
                        <a:rPr lang="en-US" altLang="zh-TW" sz="1400" dirty="0">
                          <a:effectLst/>
                          <a:latin typeface="微軟正黑體" panose="020B0604030504040204" pitchFamily="34" charset="-120"/>
                          <a:ea typeface="微軟正黑體" panose="020B0604030504040204" pitchFamily="34" charset="-120"/>
                        </a:rPr>
                        <a:t>+</a:t>
                      </a:r>
                      <a:r>
                        <a:rPr lang="zh-TW" altLang="en-US" sz="1400" dirty="0">
                          <a:effectLst/>
                          <a:latin typeface="微軟正黑體" panose="020B0604030504040204" pitchFamily="34" charset="-120"/>
                          <a:ea typeface="微軟正黑體" panose="020B0604030504040204" pitchFamily="34" charset="-120"/>
                        </a:rPr>
                        <a:t>地錨</a:t>
                      </a:r>
                      <a:r>
                        <a:rPr lang="zh-TW" altLang="en-US" sz="1400" dirty="0">
                          <a:effectLst/>
                          <a:latin typeface="新細明體" panose="02020500000000000000" pitchFamily="18" charset="-120"/>
                          <a:ea typeface="新細明體" panose="02020500000000000000" pitchFamily="18" charset="-120"/>
                        </a:rPr>
                        <a:t>。</a:t>
                      </a:r>
                      <a:endParaRPr lang="zh-TW" altLang="en-US" sz="1400" dirty="0">
                        <a:latin typeface="微軟正黑體" panose="020B0604030504040204" pitchFamily="34" charset="-120"/>
                        <a:ea typeface="微軟正黑體" panose="020B0604030504040204" pitchFamily="34" charset="-120"/>
                      </a:endParaRPr>
                    </a:p>
                  </a:txBody>
                  <a:tcPr marL="42360" marR="42360" marT="42360" marB="42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7852330"/>
                  </a:ext>
                </a:extLst>
              </a:tr>
              <a:tr h="1095618">
                <a:tc>
                  <a:txBody>
                    <a:bodyPr/>
                    <a:lstStyle/>
                    <a:p>
                      <a:pPr algn="ctr">
                        <a:lnSpc>
                          <a:spcPts val="1700"/>
                        </a:lnSpc>
                      </a:pPr>
                      <a:r>
                        <a:rPr lang="zh-TW" altLang="en-US" sz="1400" b="0" dirty="0">
                          <a:latin typeface="微軟正黑體" panose="020B0604030504040204" pitchFamily="34" charset="-120"/>
                          <a:ea typeface="微軟正黑體" panose="020B0604030504040204" pitchFamily="34" charset="-120"/>
                        </a:rPr>
                        <a:t>結構體</a:t>
                      </a:r>
                      <a:endParaRPr lang="en-US" altLang="zh-TW" sz="1400" b="0" dirty="0">
                        <a:latin typeface="微軟正黑體" panose="020B0604030504040204" pitchFamily="34" charset="-120"/>
                        <a:ea typeface="微軟正黑體" panose="020B0604030504040204" pitchFamily="34" charset="-120"/>
                      </a:endParaRPr>
                    </a:p>
                    <a:p>
                      <a:pPr algn="ctr">
                        <a:lnSpc>
                          <a:spcPts val="1700"/>
                        </a:lnSpc>
                      </a:pPr>
                      <a:r>
                        <a:rPr lang="zh-TW" altLang="en-US" sz="1400" b="0" dirty="0">
                          <a:latin typeface="微軟正黑體" panose="020B0604030504040204" pitchFamily="34" charset="-120"/>
                          <a:ea typeface="微軟正黑體" panose="020B0604030504040204" pitchFamily="34" charset="-120"/>
                        </a:rPr>
                        <a:t>工程</a:t>
                      </a:r>
                    </a:p>
                  </a:txBody>
                  <a:tcPr marL="42360" marR="42360" marT="42360" marB="42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700"/>
                        </a:lnSpc>
                      </a:pPr>
                      <a:r>
                        <a:rPr lang="en-US" altLang="zh-TW" sz="1400" dirty="0">
                          <a:effectLst/>
                          <a:latin typeface="微軟正黑體" panose="020B0604030504040204" pitchFamily="34" charset="-120"/>
                          <a:ea typeface="微軟正黑體" panose="020B0604030504040204" pitchFamily="34" charset="-120"/>
                        </a:rPr>
                        <a:t>1.</a:t>
                      </a:r>
                      <a:r>
                        <a:rPr lang="zh-TW" altLang="en-US" sz="1400" dirty="0">
                          <a:effectLst/>
                          <a:latin typeface="微軟正黑體" panose="020B0604030504040204" pitchFamily="34" charset="-120"/>
                          <a:ea typeface="微軟正黑體" panose="020B0604030504040204" pitchFamily="34" charset="-120"/>
                        </a:rPr>
                        <a:t>採用鋼筋混凝土</a:t>
                      </a:r>
                      <a:r>
                        <a:rPr lang="en-US" altLang="zh-TW" sz="1400" dirty="0">
                          <a:effectLst/>
                          <a:latin typeface="微軟正黑體" panose="020B0604030504040204" pitchFamily="34" charset="-120"/>
                          <a:ea typeface="微軟正黑體" panose="020B0604030504040204" pitchFamily="34" charset="-120"/>
                        </a:rPr>
                        <a:t>+</a:t>
                      </a:r>
                      <a:r>
                        <a:rPr lang="zh-TW" altLang="en-US" sz="1400" dirty="0">
                          <a:effectLst/>
                          <a:latin typeface="微軟正黑體" panose="020B0604030504040204" pitchFamily="34" charset="-120"/>
                          <a:ea typeface="微軟正黑體" panose="020B0604030504040204" pitchFamily="34" charset="-120"/>
                        </a:rPr>
                        <a:t>部分鋼構構築。               </a:t>
                      </a:r>
                      <a:r>
                        <a:rPr lang="zh-TW" altLang="en-US" sz="1400" baseline="0" dirty="0">
                          <a:effectLst/>
                          <a:latin typeface="微軟正黑體" panose="020B0604030504040204" pitchFamily="34" charset="-120"/>
                          <a:ea typeface="微軟正黑體" panose="020B0604030504040204" pitchFamily="34" charset="-120"/>
                        </a:rPr>
                        <a:t> </a:t>
                      </a:r>
                      <a:endParaRPr lang="en-US" altLang="zh-TW" sz="1400" baseline="0" dirty="0">
                        <a:effectLst/>
                        <a:latin typeface="微軟正黑體" panose="020B0604030504040204" pitchFamily="34" charset="-120"/>
                        <a:ea typeface="微軟正黑體" panose="020B0604030504040204" pitchFamily="34" charset="-120"/>
                      </a:endParaRPr>
                    </a:p>
                    <a:p>
                      <a:pPr>
                        <a:lnSpc>
                          <a:spcPts val="1700"/>
                        </a:lnSpc>
                      </a:pPr>
                      <a:r>
                        <a:rPr lang="en-US" altLang="zh-TW" sz="1400" dirty="0">
                          <a:effectLst/>
                          <a:latin typeface="微軟正黑體" panose="020B0604030504040204" pitchFamily="34" charset="-120"/>
                          <a:ea typeface="微軟正黑體" panose="020B0604030504040204" pitchFamily="34" charset="-120"/>
                        </a:rPr>
                        <a:t>2.</a:t>
                      </a:r>
                      <a:r>
                        <a:rPr lang="zh-TW" altLang="en-US" sz="1400" dirty="0">
                          <a:effectLst/>
                          <a:latin typeface="微軟正黑體" panose="020B0604030504040204" pitchFamily="34" charset="-120"/>
                          <a:ea typeface="微軟正黑體" panose="020B0604030504040204" pitchFamily="34" charset="-120"/>
                        </a:rPr>
                        <a:t>結構體卜特蘭</a:t>
                      </a:r>
                      <a:r>
                        <a:rPr lang="en-US" altLang="zh-TW" sz="1400" dirty="0">
                          <a:effectLst/>
                          <a:latin typeface="標楷體" panose="03000509000000000000" pitchFamily="65" charset="-120"/>
                          <a:ea typeface="標楷體" panose="03000509000000000000" pitchFamily="65" charset="-120"/>
                        </a:rPr>
                        <a:t>Ⅱ</a:t>
                      </a:r>
                      <a:r>
                        <a:rPr lang="zh-TW" altLang="en-US" sz="1400" dirty="0">
                          <a:effectLst/>
                          <a:latin typeface="微軟正黑體" panose="020B0604030504040204" pitchFamily="34" charset="-120"/>
                          <a:ea typeface="微軟正黑體" panose="020B0604030504040204" pitchFamily="34" charset="-120"/>
                        </a:rPr>
                        <a:t>土水泥</a:t>
                      </a:r>
                      <a:r>
                        <a:rPr lang="zh-TW" altLang="en-US" sz="1400" dirty="0">
                          <a:effectLst/>
                          <a:latin typeface="標楷體" panose="03000509000000000000" pitchFamily="65" charset="-120"/>
                          <a:ea typeface="標楷體" panose="03000509000000000000" pitchFamily="65" charset="-120"/>
                        </a:rPr>
                        <a:t>，</a:t>
                      </a:r>
                      <a:r>
                        <a:rPr lang="en-US" altLang="zh-TW" sz="1400" dirty="0">
                          <a:effectLst/>
                          <a:latin typeface="微軟正黑體" panose="020B0604030504040204" pitchFamily="34" charset="-120"/>
                          <a:ea typeface="微軟正黑體" panose="020B0604030504040204" pitchFamily="34" charset="-120"/>
                        </a:rPr>
                        <a:t>28</a:t>
                      </a:r>
                      <a:r>
                        <a:rPr lang="zh-TW" altLang="en-US" sz="1400" dirty="0">
                          <a:effectLst/>
                          <a:latin typeface="微軟正黑體" panose="020B0604030504040204" pitchFamily="34" charset="-120"/>
                          <a:ea typeface="微軟正黑體" panose="020B0604030504040204" pitchFamily="34" charset="-120"/>
                        </a:rPr>
                        <a:t>天抗壓強度不得小於</a:t>
                      </a:r>
                      <a:r>
                        <a:rPr lang="en-US" altLang="zh-TW" sz="1400" dirty="0">
                          <a:effectLst/>
                          <a:latin typeface="微軟正黑體" panose="020B0604030504040204" pitchFamily="34" charset="-120"/>
                          <a:ea typeface="微軟正黑體" panose="020B0604030504040204" pitchFamily="34" charset="-120"/>
                        </a:rPr>
                        <a:t>fc'=280kgf/cm</a:t>
                      </a:r>
                      <a:r>
                        <a:rPr lang="en-US" altLang="zh-TW" sz="1400" baseline="30000" dirty="0">
                          <a:effectLst/>
                          <a:latin typeface="微軟正黑體" panose="020B0604030504040204" pitchFamily="34" charset="-120"/>
                          <a:ea typeface="微軟正黑體" panose="020B0604030504040204" pitchFamily="34" charset="-120"/>
                        </a:rPr>
                        <a:t>2</a:t>
                      </a:r>
                    </a:p>
                    <a:p>
                      <a:pPr>
                        <a:lnSpc>
                          <a:spcPts val="1700"/>
                        </a:lnSpc>
                      </a:pPr>
                      <a:r>
                        <a:rPr lang="en-US" altLang="zh-TW" sz="1400" dirty="0">
                          <a:effectLst/>
                          <a:latin typeface="微軟正黑體" panose="020B0604030504040204" pitchFamily="34" charset="-120"/>
                          <a:ea typeface="微軟正黑體" panose="020B0604030504040204" pitchFamily="34" charset="-120"/>
                        </a:rPr>
                        <a:t>3.</a:t>
                      </a:r>
                      <a:r>
                        <a:rPr lang="zh-TW" altLang="en-US" sz="1400" dirty="0">
                          <a:effectLst/>
                          <a:latin typeface="微軟正黑體" panose="020B0604030504040204" pitchFamily="34" charset="-120"/>
                          <a:ea typeface="微軟正黑體" panose="020B0604030504040204" pitchFamily="34" charset="-120"/>
                        </a:rPr>
                        <a:t>鋼筋</a:t>
                      </a:r>
                      <a:r>
                        <a:rPr lang="en-US" altLang="zh-TW" sz="1400" dirty="0">
                          <a:effectLst/>
                          <a:latin typeface="微軟正黑體" panose="020B0604030504040204" pitchFamily="34" charset="-120"/>
                          <a:ea typeface="微軟正黑體" panose="020B0604030504040204" pitchFamily="34" charset="-120"/>
                        </a:rPr>
                        <a:t>#3</a:t>
                      </a:r>
                      <a:r>
                        <a:rPr lang="zh-TW" altLang="en-US" sz="1400" dirty="0">
                          <a:effectLst/>
                          <a:latin typeface="微軟正黑體" panose="020B0604030504040204" pitchFamily="34" charset="-120"/>
                          <a:ea typeface="微軟正黑體" panose="020B0604030504040204" pitchFamily="34" charset="-120"/>
                        </a:rPr>
                        <a:t>以下</a:t>
                      </a:r>
                      <a:r>
                        <a:rPr lang="en-US" altLang="zh-TW" sz="1400" baseline="0" dirty="0">
                          <a:effectLst/>
                          <a:latin typeface="微軟正黑體" panose="020B0604030504040204" pitchFamily="34" charset="-120"/>
                          <a:ea typeface="微軟正黑體" panose="020B0604030504040204" pitchFamily="34" charset="-120"/>
                        </a:rPr>
                        <a:t> </a:t>
                      </a:r>
                      <a:r>
                        <a:rPr lang="en-US" altLang="zh-TW" sz="1400" dirty="0">
                          <a:effectLst/>
                          <a:latin typeface="微軟正黑體" panose="020B0604030504040204" pitchFamily="34" charset="-120"/>
                          <a:ea typeface="微軟正黑體" panose="020B0604030504040204" pitchFamily="34" charset="-120"/>
                        </a:rPr>
                        <a:t>SD280W </a:t>
                      </a:r>
                      <a:r>
                        <a:rPr lang="en-US" altLang="zh-TW" sz="1400" dirty="0" err="1">
                          <a:effectLst/>
                          <a:latin typeface="微軟正黑體" panose="020B0604030504040204" pitchFamily="34" charset="-120"/>
                          <a:ea typeface="微軟正黑體" panose="020B0604030504040204" pitchFamily="34" charset="-120"/>
                        </a:rPr>
                        <a:t>fy</a:t>
                      </a:r>
                      <a:r>
                        <a:rPr lang="zh-TW" altLang="en-US" sz="1400" b="0" i="0" kern="1200" dirty="0">
                          <a:solidFill>
                            <a:schemeClr val="dk1"/>
                          </a:solidFill>
                          <a:effectLst/>
                          <a:latin typeface="微軟正黑體" panose="020B0604030504040204" pitchFamily="34" charset="-120"/>
                          <a:ea typeface="微軟正黑體" panose="020B0604030504040204" pitchFamily="34" charset="-120"/>
                          <a:cs typeface="+mn-cs"/>
                        </a:rPr>
                        <a:t>≧</a:t>
                      </a:r>
                      <a:r>
                        <a:rPr lang="en-US" altLang="zh-TW" sz="1400" dirty="0">
                          <a:effectLst/>
                          <a:latin typeface="微軟正黑體" panose="020B0604030504040204" pitchFamily="34" charset="-120"/>
                          <a:ea typeface="微軟正黑體" panose="020B0604030504040204" pitchFamily="34" charset="-120"/>
                        </a:rPr>
                        <a:t>2800 kg/</a:t>
                      </a:r>
                      <a:r>
                        <a:rPr lang="en-US" altLang="zh-TW" sz="1400" kern="1200" dirty="0">
                          <a:solidFill>
                            <a:schemeClr val="dk1"/>
                          </a:solidFill>
                          <a:effectLst/>
                          <a:latin typeface="微軟正黑體" panose="020B0604030504040204" pitchFamily="34" charset="-120"/>
                          <a:ea typeface="微軟正黑體" panose="020B0604030504040204" pitchFamily="34" charset="-120"/>
                          <a:cs typeface="+mn-cs"/>
                        </a:rPr>
                        <a:t>cm2</a:t>
                      </a:r>
                      <a:r>
                        <a:rPr lang="zh-TW" altLang="en-US" sz="1400" kern="1200" dirty="0">
                          <a:solidFill>
                            <a:schemeClr val="dk1"/>
                          </a:solidFill>
                          <a:effectLst/>
                          <a:latin typeface="標楷體" panose="03000509000000000000" pitchFamily="65" charset="-120"/>
                          <a:ea typeface="標楷體" panose="03000509000000000000" pitchFamily="65" charset="-120"/>
                          <a:cs typeface="+mn-cs"/>
                        </a:rPr>
                        <a:t>、</a:t>
                      </a:r>
                      <a:r>
                        <a:rPr lang="zh-TW" altLang="en-US" sz="1400" kern="1200" dirty="0">
                          <a:solidFill>
                            <a:schemeClr val="dk1"/>
                          </a:solidFill>
                          <a:effectLst/>
                          <a:latin typeface="微軟正黑體" panose="020B0604030504040204" pitchFamily="34" charset="-120"/>
                          <a:ea typeface="微軟正黑體" panose="020B0604030504040204" pitchFamily="34" charset="-120"/>
                          <a:cs typeface="+mn-cs"/>
                        </a:rPr>
                        <a:t>鋼筋</a:t>
                      </a:r>
                      <a:r>
                        <a:rPr lang="en-US" altLang="zh-TW" sz="1400" kern="1200" dirty="0">
                          <a:solidFill>
                            <a:schemeClr val="dk1"/>
                          </a:solidFill>
                          <a:effectLst/>
                          <a:latin typeface="微軟正黑體" panose="020B0604030504040204" pitchFamily="34" charset="-120"/>
                          <a:ea typeface="微軟正黑體" panose="020B0604030504040204" pitchFamily="34" charset="-120"/>
                          <a:cs typeface="+mn-cs"/>
                        </a:rPr>
                        <a:t>#4</a:t>
                      </a:r>
                      <a:r>
                        <a:rPr lang="zh-TW" altLang="en-US" sz="1400" kern="1200" dirty="0">
                          <a:solidFill>
                            <a:schemeClr val="dk1"/>
                          </a:solidFill>
                          <a:effectLst/>
                          <a:latin typeface="微軟正黑體" panose="020B0604030504040204" pitchFamily="34" charset="-120"/>
                          <a:ea typeface="微軟正黑體" panose="020B0604030504040204" pitchFamily="34" charset="-120"/>
                          <a:cs typeface="+mn-cs"/>
                        </a:rPr>
                        <a:t>及以上 </a:t>
                      </a:r>
                      <a:r>
                        <a:rPr lang="en-US" altLang="zh-TW" sz="1400" kern="1200" dirty="0">
                          <a:solidFill>
                            <a:schemeClr val="dk1"/>
                          </a:solidFill>
                          <a:effectLst/>
                          <a:latin typeface="微軟正黑體" panose="020B0604030504040204" pitchFamily="34" charset="-120"/>
                          <a:ea typeface="微軟正黑體" panose="020B0604030504040204" pitchFamily="34" charset="-120"/>
                          <a:cs typeface="+mn-cs"/>
                        </a:rPr>
                        <a:t>SD420W fy≧4200kg/cm2</a:t>
                      </a:r>
                      <a:r>
                        <a:rPr lang="zh-TW" altLang="en-US" sz="1400" kern="1200" dirty="0">
                          <a:solidFill>
                            <a:schemeClr val="dk1"/>
                          </a:solidFill>
                          <a:effectLst/>
                          <a:latin typeface="微軟正黑體" panose="020B0604030504040204" pitchFamily="34" charset="-120"/>
                          <a:ea typeface="微軟正黑體" panose="020B0604030504040204" pitchFamily="34" charset="-120"/>
                          <a:cs typeface="+mn-cs"/>
                        </a:rPr>
                        <a:t>           </a:t>
                      </a:r>
                      <a:endParaRPr lang="en-US" altLang="zh-TW" sz="1400" kern="1200" dirty="0">
                        <a:solidFill>
                          <a:schemeClr val="dk1"/>
                        </a:solidFill>
                        <a:effectLst/>
                        <a:latin typeface="微軟正黑體" panose="020B0604030504040204" pitchFamily="34" charset="-120"/>
                        <a:ea typeface="微軟正黑體" panose="020B0604030504040204" pitchFamily="34" charset="-120"/>
                        <a:cs typeface="+mn-cs"/>
                      </a:endParaRPr>
                    </a:p>
                    <a:p>
                      <a:pPr>
                        <a:lnSpc>
                          <a:spcPts val="1700"/>
                        </a:lnSpc>
                      </a:pPr>
                      <a:r>
                        <a:rPr lang="en-US" altLang="zh-TW" sz="1400" kern="1200" dirty="0">
                          <a:solidFill>
                            <a:schemeClr val="dk1"/>
                          </a:solidFill>
                          <a:effectLst/>
                          <a:latin typeface="微軟正黑體" panose="020B0604030504040204" pitchFamily="34" charset="-120"/>
                          <a:ea typeface="微軟正黑體" panose="020B0604030504040204" pitchFamily="34" charset="-120"/>
                          <a:cs typeface="+mn-cs"/>
                        </a:rPr>
                        <a:t>4.</a:t>
                      </a:r>
                      <a:r>
                        <a:rPr lang="zh-TW" altLang="en-US" sz="1400" kern="1200" dirty="0">
                          <a:solidFill>
                            <a:schemeClr val="dk1"/>
                          </a:solidFill>
                          <a:effectLst/>
                          <a:latin typeface="微軟正黑體" panose="020B0604030504040204" pitchFamily="34" charset="-120"/>
                          <a:ea typeface="微軟正黑體" panose="020B0604030504040204" pitchFamily="34" charset="-120"/>
                          <a:cs typeface="+mn-cs"/>
                        </a:rPr>
                        <a:t>清水模、普通模</a:t>
                      </a:r>
                      <a:endParaRPr lang="en-US" altLang="zh-TW" sz="1400" kern="1200" dirty="0">
                        <a:solidFill>
                          <a:schemeClr val="dk1"/>
                        </a:solidFill>
                        <a:effectLst/>
                        <a:latin typeface="微軟正黑體" panose="020B0604030504040204" pitchFamily="34" charset="-120"/>
                        <a:ea typeface="微軟正黑體" panose="020B0604030504040204" pitchFamily="34" charset="-120"/>
                        <a:cs typeface="+mn-cs"/>
                      </a:endParaRPr>
                    </a:p>
                    <a:p>
                      <a:pPr>
                        <a:lnSpc>
                          <a:spcPts val="1700"/>
                        </a:lnSpc>
                      </a:pPr>
                      <a:r>
                        <a:rPr lang="en-US" altLang="zh-TW" sz="1400" dirty="0">
                          <a:effectLst/>
                          <a:latin typeface="微軟正黑體" panose="020B0604030504040204" pitchFamily="34" charset="-120"/>
                          <a:ea typeface="微軟正黑體" panose="020B0604030504040204" pitchFamily="34" charset="-120"/>
                        </a:rPr>
                        <a:t>5.</a:t>
                      </a:r>
                      <a:r>
                        <a:rPr lang="zh-TW" altLang="en-US" sz="1400" dirty="0">
                          <a:effectLst/>
                          <a:latin typeface="微軟正黑體" panose="020B0604030504040204" pitchFamily="34" charset="-120"/>
                          <a:ea typeface="微軟正黑體" panose="020B0604030504040204" pitchFamily="34" charset="-120"/>
                        </a:rPr>
                        <a:t>施工鷹架、防護網（符合</a:t>
                      </a:r>
                      <a:r>
                        <a:rPr lang="en-US" altLang="zh-TW" sz="1400" dirty="0">
                          <a:effectLst/>
                          <a:latin typeface="微軟正黑體" panose="020B0604030504040204" pitchFamily="34" charset="-120"/>
                          <a:ea typeface="微軟正黑體" panose="020B0604030504040204" pitchFamily="34" charset="-120"/>
                        </a:rPr>
                        <a:t>CNS4750</a:t>
                      </a:r>
                      <a:r>
                        <a:rPr lang="zh-TW" altLang="en-US" sz="1400" dirty="0">
                          <a:effectLst/>
                          <a:latin typeface="微軟正黑體" panose="020B0604030504040204" pitchFamily="34" charset="-120"/>
                          <a:ea typeface="微軟正黑體" panose="020B0604030504040204" pitchFamily="34" charset="-120"/>
                        </a:rPr>
                        <a:t>）</a:t>
                      </a:r>
                      <a:endParaRPr lang="en-US" altLang="zh-TW" sz="1400" dirty="0">
                        <a:effectLst/>
                        <a:latin typeface="微軟正黑體" panose="020B0604030504040204" pitchFamily="34" charset="-120"/>
                        <a:ea typeface="微軟正黑體" panose="020B0604030504040204" pitchFamily="34" charset="-120"/>
                      </a:endParaRPr>
                    </a:p>
                  </a:txBody>
                  <a:tcPr marL="42360" marR="42360" marT="42360" marB="42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70797609"/>
                  </a:ext>
                </a:extLst>
              </a:tr>
              <a:tr h="890277">
                <a:tc>
                  <a:txBody>
                    <a:bodyPr/>
                    <a:lstStyle/>
                    <a:p>
                      <a:pPr algn="ctr">
                        <a:lnSpc>
                          <a:spcPts val="1700"/>
                        </a:lnSpc>
                      </a:pPr>
                      <a:r>
                        <a:rPr lang="zh-TW" altLang="en-US" sz="1400" b="0" dirty="0">
                          <a:latin typeface="微軟正黑體" panose="020B0604030504040204" pitchFamily="34" charset="-120"/>
                          <a:ea typeface="微軟正黑體" panose="020B0604030504040204" pitchFamily="34" charset="-120"/>
                        </a:rPr>
                        <a:t>裝修工程</a:t>
                      </a:r>
                    </a:p>
                  </a:txBody>
                  <a:tcPr marL="42360" marR="42360" marT="42360" marB="42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700"/>
                        </a:lnSpc>
                      </a:pPr>
                      <a:r>
                        <a:rPr lang="en-US" altLang="zh-TW" sz="1400" dirty="0">
                          <a:effectLst/>
                          <a:latin typeface="微軟正黑體" panose="020B0604030504040204" pitchFamily="34" charset="-120"/>
                          <a:ea typeface="微軟正黑體" panose="020B0604030504040204" pitchFamily="34" charset="-120"/>
                        </a:rPr>
                        <a:t>1.</a:t>
                      </a:r>
                      <a:r>
                        <a:rPr lang="zh-TW" altLang="en-US" sz="1400" dirty="0">
                          <a:effectLst/>
                          <a:latin typeface="微軟正黑體" panose="020B0604030504040204" pitchFamily="34" charset="-120"/>
                          <a:ea typeface="微軟正黑體" panose="020B0604030504040204" pitchFamily="34" charset="-120"/>
                        </a:rPr>
                        <a:t>地坪：</a:t>
                      </a:r>
                      <a:r>
                        <a:rPr lang="en-US" altLang="zh-TW" sz="1400" dirty="0">
                          <a:effectLst/>
                          <a:latin typeface="微軟正黑體" panose="020B0604030504040204" pitchFamily="34" charset="-120"/>
                          <a:ea typeface="微軟正黑體" panose="020B0604030504040204" pitchFamily="34" charset="-120"/>
                        </a:rPr>
                        <a:t>AC</a:t>
                      </a:r>
                      <a:r>
                        <a:rPr lang="zh-TW" altLang="en-US" sz="1400" dirty="0">
                          <a:effectLst/>
                          <a:latin typeface="微軟正黑體" panose="020B0604030504040204" pitchFamily="34" charset="-120"/>
                          <a:ea typeface="微軟正黑體" panose="020B0604030504040204" pitchFamily="34" charset="-120"/>
                        </a:rPr>
                        <a:t>路面</a:t>
                      </a:r>
                      <a:r>
                        <a:rPr lang="zh-TW" altLang="en-US" sz="1400" dirty="0">
                          <a:effectLst/>
                          <a:latin typeface="標楷體" panose="03000509000000000000" pitchFamily="65" charset="-120"/>
                          <a:ea typeface="標楷體" panose="03000509000000000000" pitchFamily="65" charset="-120"/>
                        </a:rPr>
                        <a:t>、</a:t>
                      </a:r>
                      <a:r>
                        <a:rPr lang="zh-TW" altLang="en-US" sz="1400" dirty="0">
                          <a:effectLst/>
                          <a:latin typeface="微軟正黑體" panose="020B0604030504040204" pitchFamily="34" charset="-120"/>
                          <a:ea typeface="微軟正黑體" panose="020B0604030504040204" pitchFamily="34" charset="-120"/>
                        </a:rPr>
                        <a:t>貼磚    </a:t>
                      </a:r>
                      <a:endParaRPr lang="en-US" altLang="zh-TW" sz="1400" dirty="0">
                        <a:effectLst/>
                        <a:latin typeface="微軟正黑體" panose="020B0604030504040204" pitchFamily="34" charset="-120"/>
                        <a:ea typeface="微軟正黑體" panose="020B0604030504040204" pitchFamily="34" charset="-120"/>
                      </a:endParaRPr>
                    </a:p>
                    <a:p>
                      <a:pPr defTabSz="1255713">
                        <a:lnSpc>
                          <a:spcPts val="1700"/>
                        </a:lnSpc>
                      </a:pPr>
                      <a:r>
                        <a:rPr lang="en-US" altLang="zh-TW" sz="1400" dirty="0">
                          <a:effectLst/>
                          <a:latin typeface="微軟正黑體" panose="020B0604030504040204" pitchFamily="34" charset="-120"/>
                          <a:ea typeface="微軟正黑體" panose="020B0604030504040204" pitchFamily="34" charset="-120"/>
                        </a:rPr>
                        <a:t>2.</a:t>
                      </a:r>
                      <a:r>
                        <a:rPr lang="zh-TW" altLang="en-US" sz="1400" dirty="0">
                          <a:effectLst/>
                          <a:latin typeface="微軟正黑體" panose="020B0604030504040204" pitchFamily="34" charset="-120"/>
                          <a:ea typeface="微軟正黑體" panose="020B0604030504040204" pitchFamily="34" charset="-120"/>
                        </a:rPr>
                        <a:t>牆面：輕隔間</a:t>
                      </a:r>
                      <a:r>
                        <a:rPr lang="zh-TW" altLang="en-US" sz="1400" baseline="0" dirty="0">
                          <a:effectLst/>
                          <a:latin typeface="微軟正黑體" panose="020B0604030504040204" pitchFamily="34" charset="-120"/>
                          <a:ea typeface="微軟正黑體" panose="020B0604030504040204" pitchFamily="34" charset="-120"/>
                        </a:rPr>
                        <a:t>                                              </a:t>
                      </a:r>
                      <a:endParaRPr lang="en-US" altLang="zh-TW" sz="1400" baseline="0" dirty="0">
                        <a:effectLst/>
                        <a:latin typeface="微軟正黑體" panose="020B0604030504040204" pitchFamily="34" charset="-120"/>
                        <a:ea typeface="微軟正黑體" panose="020B0604030504040204" pitchFamily="34" charset="-120"/>
                      </a:endParaRPr>
                    </a:p>
                    <a:p>
                      <a:pPr defTabSz="1255713">
                        <a:lnSpc>
                          <a:spcPts val="1700"/>
                        </a:lnSpc>
                      </a:pPr>
                      <a:r>
                        <a:rPr lang="en-US" altLang="zh-TW" sz="1400" dirty="0">
                          <a:effectLst/>
                          <a:latin typeface="微軟正黑體" panose="020B0604030504040204" pitchFamily="34" charset="-120"/>
                          <a:ea typeface="微軟正黑體" panose="020B0604030504040204" pitchFamily="34" charset="-120"/>
                        </a:rPr>
                        <a:t>3.</a:t>
                      </a:r>
                      <a:r>
                        <a:rPr lang="zh-TW" altLang="en-US" sz="1400" dirty="0">
                          <a:effectLst/>
                          <a:latin typeface="微軟正黑體" panose="020B0604030504040204" pitchFamily="34" charset="-120"/>
                          <a:ea typeface="微軟正黑體" panose="020B0604030504040204" pitchFamily="34" charset="-120"/>
                        </a:rPr>
                        <a:t>平頂：油漆、天花板                             </a:t>
                      </a:r>
                      <a:endParaRPr lang="en-US" altLang="zh-TW" sz="1400" dirty="0">
                        <a:effectLst/>
                        <a:latin typeface="微軟正黑體" panose="020B0604030504040204" pitchFamily="34" charset="-120"/>
                        <a:ea typeface="微軟正黑體" panose="020B0604030504040204" pitchFamily="34" charset="-120"/>
                      </a:endParaRPr>
                    </a:p>
                    <a:p>
                      <a:pPr>
                        <a:lnSpc>
                          <a:spcPts val="1700"/>
                        </a:lnSpc>
                      </a:pPr>
                      <a:r>
                        <a:rPr lang="en-US" altLang="zh-TW" sz="1400" dirty="0">
                          <a:effectLst/>
                          <a:latin typeface="微軟正黑體" panose="020B0604030504040204" pitchFamily="34" charset="-120"/>
                          <a:ea typeface="微軟正黑體" panose="020B0604030504040204" pitchFamily="34" charset="-120"/>
                        </a:rPr>
                        <a:t>4.</a:t>
                      </a:r>
                      <a:r>
                        <a:rPr lang="zh-TW" altLang="en-US" sz="1400" dirty="0">
                          <a:effectLst/>
                          <a:latin typeface="微軟正黑體" panose="020B0604030504040204" pitchFamily="34" charset="-120"/>
                          <a:ea typeface="微軟正黑體" panose="020B0604030504040204" pitchFamily="34" charset="-120"/>
                        </a:rPr>
                        <a:t>外牆：帷幕玻璃電梯。</a:t>
                      </a:r>
                      <a:endParaRPr lang="zh-TW" altLang="en-US" sz="1400" dirty="0">
                        <a:latin typeface="微軟正黑體" panose="020B0604030504040204" pitchFamily="34" charset="-120"/>
                        <a:ea typeface="微軟正黑體" panose="020B0604030504040204" pitchFamily="34" charset="-120"/>
                      </a:endParaRPr>
                    </a:p>
                  </a:txBody>
                  <a:tcPr marL="42360" marR="42360" marT="42360" marB="42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5302040"/>
                  </a:ext>
                </a:extLst>
              </a:tr>
              <a:tr h="684935">
                <a:tc>
                  <a:txBody>
                    <a:bodyPr/>
                    <a:lstStyle/>
                    <a:p>
                      <a:pPr algn="ctr">
                        <a:lnSpc>
                          <a:spcPts val="1700"/>
                        </a:lnSpc>
                      </a:pPr>
                      <a:r>
                        <a:rPr lang="zh-TW" altLang="en-US" sz="1400" b="0" dirty="0">
                          <a:latin typeface="微軟正黑體" panose="020B0604030504040204" pitchFamily="34" charset="-120"/>
                          <a:ea typeface="微軟正黑體" panose="020B0604030504040204" pitchFamily="34" charset="-120"/>
                        </a:rPr>
                        <a:t>機電設備</a:t>
                      </a:r>
                    </a:p>
                  </a:txBody>
                  <a:tcPr marL="42360" marR="42360" marT="42360" marB="42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defTabSz="1298575">
                        <a:lnSpc>
                          <a:spcPts val="1700"/>
                        </a:lnSpc>
                        <a:tabLst>
                          <a:tab pos="2870200" algn="l"/>
                        </a:tabLst>
                      </a:pPr>
                      <a:r>
                        <a:rPr lang="en-US" altLang="zh-TW" sz="1400" dirty="0">
                          <a:effectLst/>
                          <a:latin typeface="微軟正黑體" panose="020B0604030504040204" pitchFamily="34" charset="-120"/>
                          <a:ea typeface="微軟正黑體" panose="020B0604030504040204" pitchFamily="34" charset="-120"/>
                        </a:rPr>
                        <a:t>1.</a:t>
                      </a:r>
                      <a:r>
                        <a:rPr lang="zh-TW" altLang="en-US" sz="1400" dirty="0">
                          <a:effectLst/>
                          <a:latin typeface="微軟正黑體" panose="020B0604030504040204" pitchFamily="34" charset="-120"/>
                          <a:ea typeface="微軟正黑體" panose="020B0604030504040204" pitchFamily="34" charset="-120"/>
                        </a:rPr>
                        <a:t>電氣系統                                                        </a:t>
                      </a:r>
                      <a:r>
                        <a:rPr lang="en-US" altLang="zh-TW" sz="1400" dirty="0">
                          <a:effectLst/>
                          <a:latin typeface="微軟正黑體" panose="020B0604030504040204" pitchFamily="34" charset="-120"/>
                          <a:ea typeface="微軟正黑體" panose="020B0604030504040204" pitchFamily="34" charset="-120"/>
                        </a:rPr>
                        <a:t>2.</a:t>
                      </a:r>
                      <a:r>
                        <a:rPr lang="zh-TW" altLang="en-US" sz="1400" dirty="0">
                          <a:effectLst/>
                          <a:latin typeface="微軟正黑體" panose="020B0604030504040204" pitchFamily="34" charset="-120"/>
                          <a:ea typeface="微軟正黑體" panose="020B0604030504040204" pitchFamily="34" charset="-120"/>
                        </a:rPr>
                        <a:t>弱電設備系統</a:t>
                      </a:r>
                    </a:p>
                    <a:p>
                      <a:pPr defTabSz="1435100">
                        <a:lnSpc>
                          <a:spcPts val="1700"/>
                        </a:lnSpc>
                      </a:pPr>
                      <a:r>
                        <a:rPr lang="en-US" altLang="zh-TW" sz="1400" dirty="0">
                          <a:effectLst/>
                          <a:latin typeface="微軟正黑體" panose="020B0604030504040204" pitchFamily="34" charset="-120"/>
                          <a:ea typeface="微軟正黑體" panose="020B0604030504040204" pitchFamily="34" charset="-120"/>
                        </a:rPr>
                        <a:t>3.</a:t>
                      </a:r>
                      <a:r>
                        <a:rPr lang="zh-TW" altLang="en-US" sz="1400" dirty="0">
                          <a:effectLst/>
                          <a:latin typeface="微軟正黑體" panose="020B0604030504040204" pitchFamily="34" charset="-120"/>
                          <a:ea typeface="微軟正黑體" panose="020B0604030504040204" pitchFamily="34" charset="-120"/>
                        </a:rPr>
                        <a:t>給排水設備系統                                           </a:t>
                      </a:r>
                      <a:r>
                        <a:rPr lang="zh-TW" altLang="en-US" sz="1400" baseline="0" dirty="0">
                          <a:effectLst/>
                          <a:latin typeface="微軟正黑體" panose="020B0604030504040204" pitchFamily="34" charset="-120"/>
                          <a:ea typeface="微軟正黑體" panose="020B0604030504040204" pitchFamily="34" charset="-120"/>
                        </a:rPr>
                        <a:t> </a:t>
                      </a:r>
                      <a:r>
                        <a:rPr lang="en-US" altLang="zh-TW" sz="1400" dirty="0">
                          <a:effectLst/>
                          <a:latin typeface="微軟正黑體" panose="020B0604030504040204" pitchFamily="34" charset="-120"/>
                          <a:ea typeface="微軟正黑體" panose="020B0604030504040204" pitchFamily="34" charset="-120"/>
                        </a:rPr>
                        <a:t>4.</a:t>
                      </a:r>
                      <a:r>
                        <a:rPr lang="zh-TW" altLang="en-US" sz="1400" dirty="0">
                          <a:effectLst/>
                          <a:latin typeface="微軟正黑體" panose="020B0604030504040204" pitchFamily="34" charset="-120"/>
                          <a:ea typeface="微軟正黑體" panose="020B0604030504040204" pitchFamily="34" charset="-120"/>
                        </a:rPr>
                        <a:t>污水系統</a:t>
                      </a:r>
                    </a:p>
                    <a:p>
                      <a:pPr>
                        <a:lnSpc>
                          <a:spcPts val="1700"/>
                        </a:lnSpc>
                      </a:pPr>
                      <a:r>
                        <a:rPr lang="en-US" altLang="zh-TW" sz="1400" dirty="0">
                          <a:effectLst/>
                          <a:latin typeface="微軟正黑體" panose="020B0604030504040204" pitchFamily="34" charset="-120"/>
                          <a:ea typeface="微軟正黑體" panose="020B0604030504040204" pitchFamily="34" charset="-120"/>
                        </a:rPr>
                        <a:t>5.</a:t>
                      </a:r>
                      <a:r>
                        <a:rPr lang="zh-TW" altLang="en-US" sz="1400" dirty="0">
                          <a:effectLst/>
                          <a:latin typeface="微軟正黑體" panose="020B0604030504040204" pitchFamily="34" charset="-120"/>
                          <a:ea typeface="微軟正黑體" panose="020B0604030504040204" pitchFamily="34" charset="-120"/>
                        </a:rPr>
                        <a:t>消防系統</a:t>
                      </a:r>
                      <a:endParaRPr lang="zh-TW" altLang="en-US" sz="1400" dirty="0">
                        <a:latin typeface="微軟正黑體" panose="020B0604030504040204" pitchFamily="34" charset="-120"/>
                        <a:ea typeface="微軟正黑體" panose="020B0604030504040204" pitchFamily="34" charset="-120"/>
                      </a:endParaRPr>
                    </a:p>
                  </a:txBody>
                  <a:tcPr marL="42360" marR="42360" marT="42360" marB="42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6397608"/>
                  </a:ext>
                </a:extLst>
              </a:tr>
              <a:tr h="274252">
                <a:tc>
                  <a:txBody>
                    <a:bodyPr/>
                    <a:lstStyle/>
                    <a:p>
                      <a:pPr algn="ctr">
                        <a:lnSpc>
                          <a:spcPts val="1700"/>
                        </a:lnSpc>
                      </a:pPr>
                      <a:r>
                        <a:rPr lang="zh-TW" altLang="en-US" sz="1400" b="0" dirty="0">
                          <a:latin typeface="微軟正黑體" panose="020B0604030504040204" pitchFamily="34" charset="-120"/>
                          <a:ea typeface="微軟正黑體" panose="020B0604030504040204" pitchFamily="34" charset="-120"/>
                        </a:rPr>
                        <a:t>植裁工程</a:t>
                      </a:r>
                    </a:p>
                  </a:txBody>
                  <a:tcPr marL="42360" marR="42360" marT="42360" marB="42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700"/>
                        </a:lnSpc>
                      </a:pPr>
                      <a:r>
                        <a:rPr lang="zh-TW" altLang="en-US" sz="1400" dirty="0">
                          <a:effectLst/>
                          <a:latin typeface="微軟正黑體" panose="020B0604030504040204" pitchFamily="34" charset="-120"/>
                          <a:ea typeface="微軟正黑體" panose="020B0604030504040204" pitchFamily="34" charset="-120"/>
                        </a:rPr>
                        <a:t>地被等戶外景觀鋪面工程</a:t>
                      </a:r>
                      <a:endParaRPr lang="zh-TW" altLang="en-US" sz="1400" dirty="0">
                        <a:latin typeface="微軟正黑體" panose="020B0604030504040204" pitchFamily="34" charset="-120"/>
                        <a:ea typeface="微軟正黑體" panose="020B0604030504040204" pitchFamily="34" charset="-120"/>
                      </a:endParaRPr>
                    </a:p>
                  </a:txBody>
                  <a:tcPr marL="42360" marR="42360" marT="42360" marB="423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41755603"/>
                  </a:ext>
                </a:extLst>
              </a:tr>
            </a:tbl>
          </a:graphicData>
        </a:graphic>
      </p:graphicFrame>
      <p:sp>
        <p:nvSpPr>
          <p:cNvPr id="13" name="矩形 12"/>
          <p:cNvSpPr/>
          <p:nvPr/>
        </p:nvSpPr>
        <p:spPr>
          <a:xfrm>
            <a:off x="8978657" y="317179"/>
            <a:ext cx="8073039" cy="1525934"/>
          </a:xfrm>
          <a:prstGeom prst="rect">
            <a:avLst/>
          </a:prstGeom>
        </p:spPr>
        <p:txBody>
          <a:bodyPr wrap="square" lIns="63378" tIns="31688" rIns="63378" bIns="31688">
            <a:spAutoFit/>
          </a:bodyPr>
          <a:lstStyle/>
          <a:p>
            <a:pPr marL="158848" indent="-158848">
              <a:lnSpc>
                <a:spcPts val="1853"/>
              </a:lnSpc>
              <a:buFont typeface="Webdings" panose="05030102010509060703" pitchFamily="18" charset="2"/>
              <a:buChar char="n"/>
            </a:pPr>
            <a:r>
              <a:rPr lang="zh-TW" altLang="en-US" sz="1600" b="1" dirty="0">
                <a:solidFill>
                  <a:schemeClr val="accent6">
                    <a:lumMod val="75000"/>
                  </a:schemeClr>
                </a:solidFill>
                <a:latin typeface="微軟正黑體" panose="020B0604030504040204" pitchFamily="34" charset="-120"/>
                <a:ea typeface="微軟正黑體" panose="020B0604030504040204" pitchFamily="34" charset="-120"/>
              </a:rPr>
              <a:t>臨時工務所</a:t>
            </a:r>
            <a:endParaRPr lang="en-US" altLang="zh-TW" sz="1600" b="1" dirty="0">
              <a:solidFill>
                <a:schemeClr val="accent6">
                  <a:lumMod val="75000"/>
                </a:schemeClr>
              </a:solidFill>
              <a:latin typeface="微軟正黑體" panose="020B0604030504040204" pitchFamily="34" charset="-120"/>
              <a:ea typeface="微軟正黑體" panose="020B0604030504040204" pitchFamily="34" charset="-120"/>
            </a:endParaRPr>
          </a:p>
          <a:p>
            <a:pPr marL="245627">
              <a:lnSpc>
                <a:spcPts val="1853"/>
              </a:lnSpc>
            </a:pPr>
            <a:r>
              <a:rPr lang="zh-TW" altLang="en-US" sz="1600" dirty="0">
                <a:latin typeface="微軟正黑體" panose="020B0604030504040204" pitchFamily="34" charset="-120"/>
                <a:ea typeface="微軟正黑體" panose="020B0604030504040204" pitchFamily="34" charset="-120"/>
              </a:rPr>
              <a:t> 設置組合屋之工務所作為施工聯繫及工地管理之場所。</a:t>
            </a:r>
            <a:endParaRPr lang="en-US" altLang="zh-TW" sz="1600" dirty="0">
              <a:latin typeface="微軟正黑體" panose="020B0604030504040204" pitchFamily="34" charset="-120"/>
              <a:ea typeface="微軟正黑體" panose="020B0604030504040204" pitchFamily="34" charset="-120"/>
            </a:endParaRPr>
          </a:p>
          <a:p>
            <a:pPr>
              <a:lnSpc>
                <a:spcPts val="1853"/>
              </a:lnSpc>
            </a:pPr>
            <a:r>
              <a:rPr lang="zh-TW" altLang="en-US" sz="1600" b="1" dirty="0">
                <a:solidFill>
                  <a:schemeClr val="accent6">
                    <a:lumMod val="75000"/>
                  </a:schemeClr>
                </a:solidFill>
                <a:latin typeface="微軟正黑體" panose="020B0604030504040204" pitchFamily="34" charset="-120"/>
                <a:ea typeface="微軟正黑體" panose="020B0604030504040204" pitchFamily="34" charset="-120"/>
                <a:sym typeface="Webdings" panose="05030102010509060703" pitchFamily="18" charset="2"/>
              </a:rPr>
              <a:t> </a:t>
            </a:r>
            <a:r>
              <a:rPr lang="zh-TW" altLang="en-US" sz="1600" b="1" dirty="0">
                <a:solidFill>
                  <a:schemeClr val="accent6">
                    <a:lumMod val="75000"/>
                  </a:schemeClr>
                </a:solidFill>
                <a:latin typeface="微軟正黑體" panose="020B0604030504040204" pitchFamily="34" charset="-120"/>
                <a:ea typeface="微軟正黑體" panose="020B0604030504040204" pitchFamily="34" charset="-120"/>
              </a:rPr>
              <a:t>安全圍籬</a:t>
            </a:r>
            <a:endParaRPr lang="en-US" altLang="zh-TW" sz="1600" b="1" dirty="0">
              <a:solidFill>
                <a:schemeClr val="accent6">
                  <a:lumMod val="75000"/>
                </a:schemeClr>
              </a:solidFill>
              <a:latin typeface="微軟正黑體" panose="020B0604030504040204" pitchFamily="34" charset="-120"/>
              <a:ea typeface="微軟正黑體" panose="020B0604030504040204" pitchFamily="34" charset="-120"/>
            </a:endParaRPr>
          </a:p>
          <a:p>
            <a:pPr marL="245627">
              <a:lnSpc>
                <a:spcPts val="1853"/>
              </a:lnSpc>
            </a:pPr>
            <a:r>
              <a:rPr lang="zh-TW" altLang="en-US" sz="1600" dirty="0">
                <a:latin typeface="微軟正黑體" pitchFamily="34" charset="-120"/>
                <a:ea typeface="微軟正黑體" pitchFamily="34" charset="-120"/>
              </a:rPr>
              <a:t>        鄰接基地四周及跑道內側，為確保行人行之安全需設置安全走廊及圍籬綠美化。四周圍籬於施工期間均未占用周邊道路，外表並漆以規定之顏色及圖案。圍籬頂端、大門旁及轉角處裝設警示燈，出入大門裝設警告標誌，夜間並設照明。</a:t>
            </a:r>
            <a:endParaRPr lang="en-US" altLang="zh-TW" sz="1600" dirty="0">
              <a:latin typeface="微軟正黑體" pitchFamily="34" charset="-120"/>
              <a:ea typeface="微軟正黑體" pitchFamily="34" charset="-120"/>
            </a:endParaRPr>
          </a:p>
        </p:txBody>
      </p:sp>
      <p:grpSp>
        <p:nvGrpSpPr>
          <p:cNvPr id="7" name="群組 6"/>
          <p:cNvGrpSpPr/>
          <p:nvPr/>
        </p:nvGrpSpPr>
        <p:grpSpPr>
          <a:xfrm>
            <a:off x="9063728" y="1898911"/>
            <a:ext cx="2564030" cy="1371697"/>
            <a:chOff x="7816146" y="3723696"/>
            <a:chExt cx="2164533" cy="1205622"/>
          </a:xfrm>
        </p:grpSpPr>
        <p:pic>
          <p:nvPicPr>
            <p:cNvPr id="15" name="Picture 3" descr="C:\Users\user\Desktop\DSCN4892.JPG"/>
            <p:cNvPicPr>
              <a:picLocks noChangeArrowheads="1"/>
            </p:cNvPicPr>
            <p:nvPr/>
          </p:nvPicPr>
          <p:blipFill rotWithShape="1">
            <a:blip r:embed="rId4" cstate="print">
              <a:extLst>
                <a:ext uri="{BEBA8EAE-BF5A-486C-A8C5-ECC9F3942E4B}">
                  <a14:imgProps xmlns:a14="http://schemas.microsoft.com/office/drawing/2010/main">
                    <a14:imgLayer r:embed="rId5">
                      <a14:imgEffect>
                        <a14:brightnessContrast bright="10000" contrast="10000"/>
                      </a14:imgEffect>
                    </a14:imgLayer>
                  </a14:imgProps>
                </a:ext>
                <a:ext uri="{28A0092B-C50C-407E-A947-70E740481C1C}">
                  <a14:useLocalDpi xmlns:a14="http://schemas.microsoft.com/office/drawing/2010/main" val="0"/>
                </a:ext>
              </a:extLst>
            </a:blip>
            <a:srcRect l="19903" t="14165" r="15990" b="42142"/>
            <a:stretch/>
          </p:blipFill>
          <p:spPr bwMode="auto">
            <a:xfrm>
              <a:off x="7820679" y="3723696"/>
              <a:ext cx="2160000" cy="1188000"/>
            </a:xfrm>
            <a:prstGeom prst="rect">
              <a:avLst/>
            </a:prstGeom>
            <a:noFill/>
            <a:extLst>
              <a:ext uri="{909E8E84-426E-40DD-AFC4-6F175D3DCCD1}">
                <a14:hiddenFill xmlns:a14="http://schemas.microsoft.com/office/drawing/2010/main">
                  <a:solidFill>
                    <a:srgbClr val="FFFFFF"/>
                  </a:solidFill>
                </a14:hiddenFill>
              </a:ext>
            </a:extLst>
          </p:spPr>
        </p:pic>
        <p:sp>
          <p:nvSpPr>
            <p:cNvPr id="18" name="矩形 17">
              <a:extLst>
                <a:ext uri="{FF2B5EF4-FFF2-40B4-BE49-F238E27FC236}">
                  <a16:creationId xmlns:a16="http://schemas.microsoft.com/office/drawing/2014/main" id="{03D23AEC-0F5F-4353-A99A-019D2CAA52DC}"/>
                </a:ext>
              </a:extLst>
            </p:cNvPr>
            <p:cNvSpPr/>
            <p:nvPr/>
          </p:nvSpPr>
          <p:spPr>
            <a:xfrm>
              <a:off x="7816146" y="4649477"/>
              <a:ext cx="2160000" cy="27984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9016" tIns="34509" rIns="69016" bIns="34509" rtlCol="0" anchor="ctr"/>
            <a:lstStyle/>
            <a:p>
              <a:pPr algn="ctr"/>
              <a:r>
                <a:rPr lang="zh-TW" altLang="en-US" sz="1400" b="1" dirty="0">
                  <a:latin typeface="微軟正黑體" panose="020B0604030504040204" pitchFamily="34" charset="-120"/>
                  <a:ea typeface="微軟正黑體" panose="020B0604030504040204" pitchFamily="34" charset="-120"/>
                </a:rPr>
                <a:t>工務所組合屋施作</a:t>
              </a:r>
            </a:p>
          </p:txBody>
        </p:sp>
      </p:grpSp>
      <p:grpSp>
        <p:nvGrpSpPr>
          <p:cNvPr id="4" name="群組 3"/>
          <p:cNvGrpSpPr/>
          <p:nvPr/>
        </p:nvGrpSpPr>
        <p:grpSpPr>
          <a:xfrm>
            <a:off x="11719513" y="1890926"/>
            <a:ext cx="2558659" cy="1351648"/>
            <a:chOff x="10049187" y="3723697"/>
            <a:chExt cx="2125689" cy="1196408"/>
          </a:xfrm>
        </p:grpSpPr>
        <p:pic>
          <p:nvPicPr>
            <p:cNvPr id="75" name="圖片 74"/>
            <p:cNvPicPr>
              <a:picLocks noChangeAspect="1"/>
            </p:cNvPicPr>
            <p:nvPr/>
          </p:nvPicPr>
          <p:blipFill>
            <a:blip r:embed="rId6"/>
            <a:stretch>
              <a:fillRect/>
            </a:stretch>
          </p:blipFill>
          <p:spPr>
            <a:xfrm>
              <a:off x="10049188" y="3723697"/>
              <a:ext cx="2125688" cy="1188000"/>
            </a:xfrm>
            <a:prstGeom prst="rect">
              <a:avLst/>
            </a:prstGeom>
          </p:spPr>
        </p:pic>
        <p:sp>
          <p:nvSpPr>
            <p:cNvPr id="19" name="矩形 18">
              <a:extLst>
                <a:ext uri="{FF2B5EF4-FFF2-40B4-BE49-F238E27FC236}">
                  <a16:creationId xmlns:a16="http://schemas.microsoft.com/office/drawing/2014/main" id="{03D23AEC-0F5F-4353-A99A-019D2CAA52DC}"/>
                </a:ext>
              </a:extLst>
            </p:cNvPr>
            <p:cNvSpPr/>
            <p:nvPr/>
          </p:nvSpPr>
          <p:spPr>
            <a:xfrm>
              <a:off x="10049187" y="4633228"/>
              <a:ext cx="2125689" cy="286877"/>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9016" tIns="34509" rIns="69016" bIns="34509" rtlCol="0" anchor="ctr"/>
            <a:lstStyle/>
            <a:p>
              <a:pPr algn="ctr"/>
              <a:r>
                <a:rPr lang="zh-TW" altLang="en-US" sz="1400" b="1" dirty="0">
                  <a:latin typeface="微軟正黑體" panose="020B0604030504040204" pitchFamily="34" charset="-120"/>
                  <a:ea typeface="微軟正黑體" panose="020B0604030504040204" pitchFamily="34" charset="-120"/>
                </a:rPr>
                <a:t>工程告示牌立設</a:t>
              </a:r>
            </a:p>
          </p:txBody>
        </p:sp>
      </p:grpSp>
      <p:grpSp>
        <p:nvGrpSpPr>
          <p:cNvPr id="9" name="群組 8"/>
          <p:cNvGrpSpPr/>
          <p:nvPr/>
        </p:nvGrpSpPr>
        <p:grpSpPr>
          <a:xfrm>
            <a:off x="14367360" y="1871607"/>
            <a:ext cx="2564031" cy="1370967"/>
            <a:chOff x="12270048" y="3723696"/>
            <a:chExt cx="2160000" cy="1197000"/>
          </a:xfrm>
        </p:grpSpPr>
        <p:pic>
          <p:nvPicPr>
            <p:cNvPr id="16" name="Picture 5" descr="D:\★★★碧華國小\★★★二期(碧華)\小顏二期施工照片\●圍籬\IMG_6084.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colorTemperature colorTemp="5900"/>
                      </a14:imgEffect>
                      <a14:imgEffect>
                        <a14:saturation sat="120000"/>
                      </a14:imgEffect>
                      <a14:imgEffect>
                        <a14:brightnessContrast bright="20000" contrast="-10000"/>
                      </a14:imgEffect>
                    </a14:imgLayer>
                  </a14:imgProps>
                </a:ext>
                <a:ext uri="{28A0092B-C50C-407E-A947-70E740481C1C}">
                  <a14:useLocalDpi xmlns:a14="http://schemas.microsoft.com/office/drawing/2010/main" val="0"/>
                </a:ext>
              </a:extLst>
            </a:blip>
            <a:srcRect t="26002" b="12496"/>
            <a:stretch/>
          </p:blipFill>
          <p:spPr bwMode="auto">
            <a:xfrm>
              <a:off x="12270050" y="3723696"/>
              <a:ext cx="2152925" cy="1188000"/>
            </a:xfrm>
            <a:prstGeom prst="rect">
              <a:avLst/>
            </a:prstGeom>
            <a:noFill/>
            <a:extLst>
              <a:ext uri="{909E8E84-426E-40DD-AFC4-6F175D3DCCD1}">
                <a14:hiddenFill xmlns:a14="http://schemas.microsoft.com/office/drawing/2010/main">
                  <a:solidFill>
                    <a:srgbClr val="FFFFFF"/>
                  </a:solidFill>
                </a14:hiddenFill>
              </a:ext>
            </a:extLst>
          </p:spPr>
        </p:pic>
        <p:sp>
          <p:nvSpPr>
            <p:cNvPr id="20" name="矩形 19">
              <a:extLst>
                <a:ext uri="{FF2B5EF4-FFF2-40B4-BE49-F238E27FC236}">
                  <a16:creationId xmlns:a16="http://schemas.microsoft.com/office/drawing/2014/main" id="{03D23AEC-0F5F-4353-A99A-019D2CAA52DC}"/>
                </a:ext>
              </a:extLst>
            </p:cNvPr>
            <p:cNvSpPr/>
            <p:nvPr/>
          </p:nvSpPr>
          <p:spPr>
            <a:xfrm>
              <a:off x="12270048" y="4640855"/>
              <a:ext cx="2160000" cy="27984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9016" tIns="34509" rIns="69016" bIns="34509" rtlCol="0" anchor="ctr"/>
            <a:lstStyle/>
            <a:p>
              <a:pPr algn="ctr"/>
              <a:r>
                <a:rPr lang="zh-TW" altLang="en-US" sz="1400" b="1" dirty="0">
                  <a:latin typeface="微軟正黑體" panose="020B0604030504040204" pitchFamily="34" charset="-120"/>
                  <a:ea typeface="微軟正黑體" panose="020B0604030504040204" pitchFamily="34" charset="-120"/>
                </a:rPr>
                <a:t>大門、圍籬及警示燈</a:t>
              </a:r>
            </a:p>
          </p:txBody>
        </p:sp>
      </p:grpSp>
      <p:sp>
        <p:nvSpPr>
          <p:cNvPr id="48" name="矩形 56">
            <a:extLst>
              <a:ext uri="{FF2B5EF4-FFF2-40B4-BE49-F238E27FC236}">
                <a16:creationId xmlns:a16="http://schemas.microsoft.com/office/drawing/2014/main" id="{96D0C249-AC14-3AD9-8ADE-BC4223F24013}"/>
              </a:ext>
            </a:extLst>
          </p:cNvPr>
          <p:cNvSpPr>
            <a:spLocks noChangeArrowheads="1"/>
          </p:cNvSpPr>
          <p:nvPr/>
        </p:nvSpPr>
        <p:spPr bwMode="auto">
          <a:xfrm>
            <a:off x="473371" y="5143918"/>
            <a:ext cx="3001700" cy="321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38436" rIns="76870" bIns="38436">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ts val="1853"/>
              </a:lnSpc>
            </a:pPr>
            <a:r>
              <a:rPr kumimoji="0" lang="zh-TW" altLang="en-US" b="1" dirty="0">
                <a:solidFill>
                  <a:srgbClr val="55759C"/>
                </a:solidFill>
                <a:latin typeface="微軟正黑體" panose="020B0604030504040204" pitchFamily="34" charset="-120"/>
                <a:ea typeface="微軟正黑體" panose="020B0604030504040204" pitchFamily="34" charset="-120"/>
                <a:sym typeface="Webdings" panose="05030102010509060703" pitchFamily="18" charset="2"/>
              </a:rPr>
              <a:t></a:t>
            </a:r>
            <a:r>
              <a:rPr kumimoji="0" lang="zh-TW" altLang="en-US" b="1" dirty="0">
                <a:solidFill>
                  <a:schemeClr val="accent5">
                    <a:lumMod val="75000"/>
                  </a:schemeClr>
                </a:solidFill>
                <a:latin typeface="微軟正黑體" panose="020B0604030504040204" pitchFamily="34" charset="-120"/>
                <a:ea typeface="微軟正黑體" panose="020B0604030504040204" pitchFamily="34" charset="-120"/>
                <a:sym typeface="Webdings" panose="05030102010509060703" pitchFamily="18" charset="2"/>
              </a:rPr>
              <a:t> </a:t>
            </a:r>
            <a:r>
              <a:rPr kumimoji="0" lang="zh-TW" altLang="en-US" b="1" u="sng" dirty="0">
                <a:latin typeface="微軟正黑體" panose="020B0604030504040204" pitchFamily="34" charset="-120"/>
                <a:ea typeface="微軟正黑體" panose="020B0604030504040204" pitchFamily="34" charset="-120"/>
                <a:sym typeface="Webdings" panose="05030102010509060703" pitchFamily="18" charset="2"/>
              </a:rPr>
              <a:t>假設工程施工規劃</a:t>
            </a:r>
            <a:endParaRPr kumimoji="0" lang="zh-TW" altLang="zh-TW" b="1" u="sng" dirty="0">
              <a:latin typeface="微軟正黑體" panose="020B0604030504040204" pitchFamily="34" charset="-120"/>
              <a:ea typeface="微軟正黑體" panose="020B0604030504040204" pitchFamily="34" charset="-120"/>
            </a:endParaRPr>
          </a:p>
        </p:txBody>
      </p:sp>
      <p:sp>
        <p:nvSpPr>
          <p:cNvPr id="483" name="圓角矩形 482"/>
          <p:cNvSpPr/>
          <p:nvPr/>
        </p:nvSpPr>
        <p:spPr>
          <a:xfrm>
            <a:off x="7338349" y="5461742"/>
            <a:ext cx="1188963" cy="2206944"/>
          </a:xfrm>
          <a:prstGeom prst="roundRect">
            <a:avLst/>
          </a:prstGeom>
          <a:solidFill>
            <a:srgbClr val="FFFFFF">
              <a:alpha val="88000"/>
            </a:srgbClr>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68"/>
          </a:p>
        </p:txBody>
      </p:sp>
      <p:sp>
        <p:nvSpPr>
          <p:cNvPr id="484" name="矩形 483"/>
          <p:cNvSpPr/>
          <p:nvPr/>
        </p:nvSpPr>
        <p:spPr>
          <a:xfrm>
            <a:off x="7671533" y="5374428"/>
            <a:ext cx="899607" cy="2118080"/>
          </a:xfrm>
          <a:prstGeom prst="rect">
            <a:avLst/>
          </a:prstGeom>
        </p:spPr>
        <p:txBody>
          <a:bodyPr wrap="square">
            <a:spAutoFit/>
          </a:bodyPr>
          <a:lstStyle/>
          <a:p>
            <a:pPr>
              <a:lnSpc>
                <a:spcPts val="2316"/>
              </a:lnSpc>
            </a:pPr>
            <a:r>
              <a:rPr lang="zh-TW" altLang="en-US" sz="1050" dirty="0">
                <a:latin typeface="微軟正黑體" panose="020B0604030504040204" pitchFamily="34" charset="-120"/>
                <a:ea typeface="微軟正黑體" panose="020B0604030504040204" pitchFamily="34" charset="-120"/>
              </a:rPr>
              <a:t>圖例</a:t>
            </a:r>
            <a:endParaRPr lang="en-US" altLang="zh-TW" sz="1050" dirty="0">
              <a:latin typeface="微軟正黑體" panose="020B0604030504040204" pitchFamily="34" charset="-120"/>
              <a:ea typeface="微軟正黑體" panose="020B0604030504040204" pitchFamily="34" charset="-120"/>
            </a:endParaRPr>
          </a:p>
          <a:p>
            <a:pPr>
              <a:lnSpc>
                <a:spcPts val="2316"/>
              </a:lnSpc>
            </a:pPr>
            <a:r>
              <a:rPr lang="zh-TW" altLang="en-US" sz="1050" dirty="0"/>
              <a:t>施工告示牌</a:t>
            </a:r>
            <a:endParaRPr lang="en-US" altLang="zh-TW" sz="1050" dirty="0"/>
          </a:p>
          <a:p>
            <a:pPr>
              <a:lnSpc>
                <a:spcPts val="2316"/>
              </a:lnSpc>
            </a:pPr>
            <a:r>
              <a:rPr lang="zh-TW" altLang="en-US" sz="1050" dirty="0"/>
              <a:t>施工圍籬</a:t>
            </a:r>
            <a:endParaRPr lang="en-US" altLang="zh-TW" sz="1050" dirty="0"/>
          </a:p>
          <a:p>
            <a:pPr>
              <a:lnSpc>
                <a:spcPts val="2316"/>
              </a:lnSpc>
            </a:pPr>
            <a:r>
              <a:rPr lang="zh-TW" altLang="en-US" sz="1050" dirty="0"/>
              <a:t>施工大門</a:t>
            </a:r>
            <a:endParaRPr lang="en-US" altLang="zh-TW" sz="1050" dirty="0"/>
          </a:p>
          <a:p>
            <a:pPr>
              <a:lnSpc>
                <a:spcPts val="2316"/>
              </a:lnSpc>
            </a:pPr>
            <a:r>
              <a:rPr lang="zh-TW" altLang="en-US" sz="1050" dirty="0"/>
              <a:t>工務所</a:t>
            </a:r>
            <a:endParaRPr lang="en-US" altLang="zh-TW" sz="1050" dirty="0"/>
          </a:p>
          <a:p>
            <a:pPr>
              <a:lnSpc>
                <a:spcPts val="2316"/>
              </a:lnSpc>
            </a:pPr>
            <a:r>
              <a:rPr lang="zh-TW" altLang="en-US" sz="1050" dirty="0"/>
              <a:t>施工區域</a:t>
            </a:r>
            <a:endParaRPr lang="en-US" altLang="zh-TW" sz="1050" dirty="0"/>
          </a:p>
          <a:p>
            <a:pPr>
              <a:lnSpc>
                <a:spcPts val="2316"/>
              </a:lnSpc>
            </a:pPr>
            <a:r>
              <a:rPr lang="zh-TW" altLang="en-US" sz="1050" dirty="0"/>
              <a:t>流動廁所</a:t>
            </a:r>
            <a:endParaRPr lang="en-US" altLang="zh-TW" sz="1050" dirty="0"/>
          </a:p>
        </p:txBody>
      </p:sp>
      <p:sp>
        <p:nvSpPr>
          <p:cNvPr id="487" name="手繪多邊形 486"/>
          <p:cNvSpPr/>
          <p:nvPr/>
        </p:nvSpPr>
        <p:spPr>
          <a:xfrm flipV="1">
            <a:off x="7406054" y="5878909"/>
            <a:ext cx="233479" cy="0"/>
          </a:xfrm>
          <a:custGeom>
            <a:avLst/>
            <a:gdLst>
              <a:gd name="connsiteX0" fmla="*/ 0 w 11430"/>
              <a:gd name="connsiteY0" fmla="*/ 0 h 502920"/>
              <a:gd name="connsiteX1" fmla="*/ 11430 w 11430"/>
              <a:gd name="connsiteY1" fmla="*/ 502920 h 502920"/>
            </a:gdLst>
            <a:ahLst/>
            <a:cxnLst>
              <a:cxn ang="0">
                <a:pos x="connsiteX0" y="connsiteY0"/>
              </a:cxn>
              <a:cxn ang="0">
                <a:pos x="connsiteX1" y="connsiteY1"/>
              </a:cxn>
            </a:cxnLst>
            <a:rect l="l" t="t" r="r" b="b"/>
            <a:pathLst>
              <a:path w="11430" h="502920">
                <a:moveTo>
                  <a:pt x="0" y="0"/>
                </a:moveTo>
                <a:lnTo>
                  <a:pt x="11430" y="502920"/>
                </a:lnTo>
              </a:path>
            </a:pathLst>
          </a:custGeom>
          <a:noFill/>
          <a:ln w="19050">
            <a:solidFill>
              <a:schemeClr val="accent6">
                <a:lumMod val="50000"/>
              </a:schemeClr>
            </a:solidFill>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68"/>
          </a:p>
        </p:txBody>
      </p:sp>
      <p:sp>
        <p:nvSpPr>
          <p:cNvPr id="488" name="手繪多邊形 487"/>
          <p:cNvSpPr/>
          <p:nvPr/>
        </p:nvSpPr>
        <p:spPr>
          <a:xfrm flipV="1">
            <a:off x="7428145" y="6178740"/>
            <a:ext cx="233479" cy="0"/>
          </a:xfrm>
          <a:custGeom>
            <a:avLst/>
            <a:gdLst>
              <a:gd name="connsiteX0" fmla="*/ 0 w 11430"/>
              <a:gd name="connsiteY0" fmla="*/ 0 h 502920"/>
              <a:gd name="connsiteX1" fmla="*/ 11430 w 11430"/>
              <a:gd name="connsiteY1" fmla="*/ 502920 h 502920"/>
            </a:gdLst>
            <a:ahLst/>
            <a:cxnLst>
              <a:cxn ang="0">
                <a:pos x="connsiteX0" y="connsiteY0"/>
              </a:cxn>
              <a:cxn ang="0">
                <a:pos x="connsiteX1" y="connsiteY1"/>
              </a:cxn>
            </a:cxnLst>
            <a:rect l="l" t="t" r="r" b="b"/>
            <a:pathLst>
              <a:path w="11430" h="502920">
                <a:moveTo>
                  <a:pt x="0" y="0"/>
                </a:moveTo>
                <a:lnTo>
                  <a:pt x="11430" y="502920"/>
                </a:lnTo>
              </a:path>
            </a:pathLst>
          </a:custGeom>
          <a:noFill/>
          <a:ln w="158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68"/>
          </a:p>
        </p:txBody>
      </p:sp>
      <p:sp>
        <p:nvSpPr>
          <p:cNvPr id="489" name="手繪多邊形 488"/>
          <p:cNvSpPr/>
          <p:nvPr/>
        </p:nvSpPr>
        <p:spPr>
          <a:xfrm flipV="1">
            <a:off x="7404112" y="6468743"/>
            <a:ext cx="233479" cy="0"/>
          </a:xfrm>
          <a:custGeom>
            <a:avLst/>
            <a:gdLst>
              <a:gd name="connsiteX0" fmla="*/ 0 w 11430"/>
              <a:gd name="connsiteY0" fmla="*/ 0 h 502920"/>
              <a:gd name="connsiteX1" fmla="*/ 11430 w 11430"/>
              <a:gd name="connsiteY1" fmla="*/ 502920 h 502920"/>
            </a:gdLst>
            <a:ahLst/>
            <a:cxnLst>
              <a:cxn ang="0">
                <a:pos x="connsiteX0" y="connsiteY0"/>
              </a:cxn>
              <a:cxn ang="0">
                <a:pos x="connsiteX1" y="connsiteY1"/>
              </a:cxn>
            </a:cxnLst>
            <a:rect l="l" t="t" r="r" b="b"/>
            <a:pathLst>
              <a:path w="11430" h="502920">
                <a:moveTo>
                  <a:pt x="0" y="0"/>
                </a:moveTo>
                <a:lnTo>
                  <a:pt x="11430" y="502920"/>
                </a:lnTo>
              </a:path>
            </a:pathLst>
          </a:custGeom>
          <a:noFill/>
          <a:ln w="19050" cap="flat">
            <a:solidFill>
              <a:schemeClr val="accent1">
                <a:lumMod val="75000"/>
              </a:schemeClr>
            </a:solidFill>
            <a:miter lim="800000"/>
            <a:headEnd type="diamond" w="med" len="med"/>
            <a:tailEnd type="diamo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68"/>
          </a:p>
        </p:txBody>
      </p:sp>
      <p:sp>
        <p:nvSpPr>
          <p:cNvPr id="490" name="矩形 489"/>
          <p:cNvSpPr/>
          <p:nvPr/>
        </p:nvSpPr>
        <p:spPr>
          <a:xfrm>
            <a:off x="7382177" y="6698561"/>
            <a:ext cx="266833" cy="133416"/>
          </a:xfrm>
          <a:prstGeom prst="rect">
            <a:avLst/>
          </a:prstGeom>
          <a:pattFill prst="dkUpDiag">
            <a:fgClr>
              <a:schemeClr val="accent5">
                <a:lumMod val="60000"/>
                <a:lumOff val="40000"/>
              </a:schemeClr>
            </a:fgClr>
            <a:bgClr>
              <a:schemeClr val="bg1"/>
            </a:bgClr>
          </a:pattFill>
          <a:ln w="3175">
            <a:solidFill>
              <a:schemeClr val="accent5">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68"/>
          </a:p>
        </p:txBody>
      </p:sp>
      <p:sp>
        <p:nvSpPr>
          <p:cNvPr id="493" name="矩形 492"/>
          <p:cNvSpPr/>
          <p:nvPr/>
        </p:nvSpPr>
        <p:spPr>
          <a:xfrm>
            <a:off x="7460556" y="6992635"/>
            <a:ext cx="133416" cy="133416"/>
          </a:xfrm>
          <a:prstGeom prst="rect">
            <a:avLst/>
          </a:prstGeom>
          <a:pattFill prst="solidDmnd">
            <a:fgClr>
              <a:schemeClr val="accent4">
                <a:lumMod val="60000"/>
                <a:lumOff val="40000"/>
              </a:schemeClr>
            </a:fgClr>
            <a:bgClr>
              <a:schemeClr val="bg1"/>
            </a:bgClr>
          </a:pattFill>
          <a:ln w="12700">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68"/>
          </a:p>
        </p:txBody>
      </p:sp>
      <p:sp>
        <p:nvSpPr>
          <p:cNvPr id="501" name="矩形 500"/>
          <p:cNvSpPr/>
          <p:nvPr/>
        </p:nvSpPr>
        <p:spPr>
          <a:xfrm>
            <a:off x="7421220" y="7271887"/>
            <a:ext cx="200125" cy="200064"/>
          </a:xfrm>
          <a:prstGeom prst="rect">
            <a:avLst/>
          </a:prstGeom>
          <a:pattFill prst="ltDnDiag">
            <a:fgClr>
              <a:srgbClr val="FF0000"/>
            </a:fgClr>
            <a:bgClr>
              <a:schemeClr val="bg1"/>
            </a:bgClr>
          </a:pattFill>
          <a:ln w="12700">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68"/>
          </a:p>
        </p:txBody>
      </p:sp>
      <p:grpSp>
        <p:nvGrpSpPr>
          <p:cNvPr id="513" name="群組 512"/>
          <p:cNvGrpSpPr/>
          <p:nvPr/>
        </p:nvGrpSpPr>
        <p:grpSpPr>
          <a:xfrm>
            <a:off x="9063728" y="3272202"/>
            <a:ext cx="7875887" cy="1588623"/>
            <a:chOff x="14657436" y="8776815"/>
            <a:chExt cx="6634833" cy="1226415"/>
          </a:xfrm>
        </p:grpSpPr>
        <p:pic>
          <p:nvPicPr>
            <p:cNvPr id="506" name="圖片 505">
              <a:extLst>
                <a:ext uri="{FF2B5EF4-FFF2-40B4-BE49-F238E27FC236}">
                  <a16:creationId xmlns:a16="http://schemas.microsoft.com/office/drawing/2014/main" id="{2D2752ED-87B1-5CFD-439C-A2C878DB98F6}"/>
                </a:ext>
              </a:extLst>
            </p:cNvPr>
            <p:cNvPicPr>
              <a:picLocks/>
            </p:cNvPicPr>
            <p:nvPr/>
          </p:nvPicPr>
          <p:blipFill rotWithShape="1">
            <a:blip r:embed="rId9">
              <a:extLst>
                <a:ext uri="{28A0092B-C50C-407E-A947-70E740481C1C}">
                  <a14:useLocalDpi xmlns:a14="http://schemas.microsoft.com/office/drawing/2010/main" val="0"/>
                </a:ext>
              </a:extLst>
            </a:blip>
            <a:srcRect l="1138" t="12016" r="50296" b="2098"/>
            <a:stretch/>
          </p:blipFill>
          <p:spPr>
            <a:xfrm>
              <a:off x="19132269" y="8797270"/>
              <a:ext cx="2160000" cy="1201443"/>
            </a:xfrm>
            <a:prstGeom prst="rect">
              <a:avLst/>
            </a:prstGeom>
            <a:ln>
              <a:solidFill>
                <a:schemeClr val="bg1">
                  <a:lumMod val="85000"/>
                </a:schemeClr>
              </a:solidFill>
            </a:ln>
          </p:spPr>
        </p:pic>
        <p:pic>
          <p:nvPicPr>
            <p:cNvPr id="507" name="Picture 12" descr="D:\★★★碧華國小\★★★二期(碧華)\小顏二期施工照片\●勞安相關照片\IMG_0328.JPG"/>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906230" y="8797270"/>
              <a:ext cx="2160000" cy="1201443"/>
            </a:xfrm>
            <a:prstGeom prst="rect">
              <a:avLst/>
            </a:prstGeom>
            <a:noFill/>
            <a:extLst>
              <a:ext uri="{909E8E84-426E-40DD-AFC4-6F175D3DCCD1}">
                <a14:hiddenFill xmlns:a14="http://schemas.microsoft.com/office/drawing/2010/main">
                  <a:solidFill>
                    <a:srgbClr val="FFFFFF"/>
                  </a:solidFill>
                </a14:hiddenFill>
              </a:ext>
            </a:extLst>
          </p:spPr>
        </p:pic>
        <p:pic>
          <p:nvPicPr>
            <p:cNvPr id="508" name="Picture 14" descr="D:\★★★碧華國小\★★★二期(碧華)\小顏二期施工照片\●iphone\IMG_7736.JPG"/>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657937" y="8776815"/>
              <a:ext cx="2160000" cy="1221898"/>
            </a:xfrm>
            <a:prstGeom prst="rect">
              <a:avLst/>
            </a:prstGeom>
            <a:noFill/>
            <a:extLst>
              <a:ext uri="{909E8E84-426E-40DD-AFC4-6F175D3DCCD1}">
                <a14:hiddenFill xmlns:a14="http://schemas.microsoft.com/office/drawing/2010/main">
                  <a:solidFill>
                    <a:srgbClr val="FFFFFF"/>
                  </a:solidFill>
                </a14:hiddenFill>
              </a:ext>
            </a:extLst>
          </p:spPr>
        </p:pic>
        <p:sp>
          <p:nvSpPr>
            <p:cNvPr id="509" name="矩形 508"/>
            <p:cNvSpPr/>
            <p:nvPr/>
          </p:nvSpPr>
          <p:spPr>
            <a:xfrm>
              <a:off x="16891388" y="9705502"/>
              <a:ext cx="2160000" cy="288000"/>
            </a:xfrm>
            <a:prstGeom prst="rect">
              <a:avLst/>
            </a:prstGeom>
            <a:solidFill>
              <a:srgbClr val="215968"/>
            </a:solidFill>
            <a:ln>
              <a:noFill/>
            </a:ln>
          </p:spPr>
          <p:style>
            <a:lnRef idx="2">
              <a:schemeClr val="accent1">
                <a:shade val="50000"/>
              </a:schemeClr>
            </a:lnRef>
            <a:fillRef idx="1">
              <a:schemeClr val="accent1"/>
            </a:fillRef>
            <a:effectRef idx="0">
              <a:schemeClr val="accent1"/>
            </a:effectRef>
            <a:fontRef idx="minor">
              <a:schemeClr val="lt1"/>
            </a:fontRef>
          </p:style>
          <p:txBody>
            <a:bodyPr lIns="69029" tIns="34515" rIns="69029" bIns="34515" rtlCol="0" anchor="ctr"/>
            <a:lstStyle/>
            <a:p>
              <a:pPr algn="ctr"/>
              <a:r>
                <a:rPr lang="zh-TW" altLang="en-US" sz="1400" b="1" dirty="0">
                  <a:latin typeface="微軟正黑體" panose="020B0604030504040204" pitchFamily="34" charset="-120"/>
                  <a:ea typeface="微軟正黑體" panose="020B0604030504040204" pitchFamily="34" charset="-120"/>
                </a:rPr>
                <a:t>洗車設備清洗出入車輛</a:t>
              </a:r>
            </a:p>
          </p:txBody>
        </p:sp>
        <p:sp>
          <p:nvSpPr>
            <p:cNvPr id="510" name="矩形 509"/>
            <p:cNvSpPr/>
            <p:nvPr/>
          </p:nvSpPr>
          <p:spPr>
            <a:xfrm>
              <a:off x="14657436" y="9709483"/>
              <a:ext cx="2160000" cy="288000"/>
            </a:xfrm>
            <a:prstGeom prst="rect">
              <a:avLst/>
            </a:prstGeom>
            <a:solidFill>
              <a:srgbClr val="215968"/>
            </a:solidFill>
            <a:ln>
              <a:noFill/>
            </a:ln>
          </p:spPr>
          <p:style>
            <a:lnRef idx="2">
              <a:schemeClr val="accent1">
                <a:shade val="50000"/>
              </a:schemeClr>
            </a:lnRef>
            <a:fillRef idx="1">
              <a:schemeClr val="accent1"/>
            </a:fillRef>
            <a:effectRef idx="0">
              <a:schemeClr val="accent1"/>
            </a:effectRef>
            <a:fontRef idx="minor">
              <a:schemeClr val="lt1"/>
            </a:fontRef>
          </p:style>
          <p:txBody>
            <a:bodyPr lIns="69029" tIns="34515" rIns="69029" bIns="34515" rtlCol="0" anchor="ctr"/>
            <a:lstStyle/>
            <a:p>
              <a:pPr algn="ctr"/>
              <a:r>
                <a:rPr lang="zh-TW" altLang="en-US" sz="1400" b="1" dirty="0">
                  <a:latin typeface="微軟正黑體" panose="020B0604030504040204" pitchFamily="34" charset="-120"/>
                  <a:ea typeface="微軟正黑體" panose="020B0604030504040204" pitchFamily="34" charset="-120"/>
                </a:rPr>
                <a:t>出入口沉砂池</a:t>
              </a:r>
            </a:p>
          </p:txBody>
        </p:sp>
        <p:sp>
          <p:nvSpPr>
            <p:cNvPr id="511" name="矩形 510"/>
            <p:cNvSpPr/>
            <p:nvPr/>
          </p:nvSpPr>
          <p:spPr>
            <a:xfrm>
              <a:off x="19125341" y="9715230"/>
              <a:ext cx="2160000" cy="288000"/>
            </a:xfrm>
            <a:prstGeom prst="rect">
              <a:avLst/>
            </a:prstGeom>
            <a:solidFill>
              <a:srgbClr val="215968"/>
            </a:solidFill>
            <a:ln>
              <a:noFill/>
            </a:ln>
          </p:spPr>
          <p:style>
            <a:lnRef idx="2">
              <a:schemeClr val="accent1">
                <a:shade val="50000"/>
              </a:schemeClr>
            </a:lnRef>
            <a:fillRef idx="1">
              <a:schemeClr val="accent1"/>
            </a:fillRef>
            <a:effectRef idx="0">
              <a:schemeClr val="accent1"/>
            </a:effectRef>
            <a:fontRef idx="minor">
              <a:schemeClr val="lt1"/>
            </a:fontRef>
          </p:style>
          <p:txBody>
            <a:bodyPr lIns="69029" tIns="34515" rIns="69029" bIns="34515" rtlCol="0" anchor="ctr"/>
            <a:lstStyle/>
            <a:p>
              <a:pPr algn="ctr"/>
              <a:r>
                <a:rPr lang="zh-TW" altLang="en-US" sz="1400" b="1" dirty="0">
                  <a:latin typeface="微軟正黑體" panose="020B0604030504040204" pitchFamily="34" charset="-120"/>
                  <a:ea typeface="微軟正黑體" panose="020B0604030504040204" pitchFamily="34" charset="-120"/>
                </a:rPr>
                <a:t>工務所臨時廁所</a:t>
              </a:r>
            </a:p>
          </p:txBody>
        </p:sp>
      </p:grpSp>
      <p:sp>
        <p:nvSpPr>
          <p:cNvPr id="3" name="手繪多邊形: 圖案 2">
            <a:extLst>
              <a:ext uri="{FF2B5EF4-FFF2-40B4-BE49-F238E27FC236}">
                <a16:creationId xmlns:a16="http://schemas.microsoft.com/office/drawing/2014/main" id="{7709D712-5B14-6D7D-7BA6-636A5959068F}"/>
              </a:ext>
            </a:extLst>
          </p:cNvPr>
          <p:cNvSpPr/>
          <p:nvPr/>
        </p:nvSpPr>
        <p:spPr>
          <a:xfrm>
            <a:off x="3204754" y="6078583"/>
            <a:ext cx="2438400" cy="3065417"/>
          </a:xfrm>
          <a:custGeom>
            <a:avLst/>
            <a:gdLst>
              <a:gd name="connsiteX0" fmla="*/ 1288869 w 2438400"/>
              <a:gd name="connsiteY0" fmla="*/ 2995748 h 3065417"/>
              <a:gd name="connsiteX1" fmla="*/ 1436915 w 2438400"/>
              <a:gd name="connsiteY1" fmla="*/ 3065417 h 3065417"/>
              <a:gd name="connsiteX2" fmla="*/ 2203269 w 2438400"/>
              <a:gd name="connsiteY2" fmla="*/ 2412274 h 3065417"/>
              <a:gd name="connsiteX3" fmla="*/ 2420983 w 2438400"/>
              <a:gd name="connsiteY3" fmla="*/ 2394857 h 3065417"/>
              <a:gd name="connsiteX4" fmla="*/ 2438400 w 2438400"/>
              <a:gd name="connsiteY4" fmla="*/ 2325188 h 3065417"/>
              <a:gd name="connsiteX5" fmla="*/ 931817 w 2438400"/>
              <a:gd name="connsiteY5" fmla="*/ 0 h 3065417"/>
              <a:gd name="connsiteX6" fmla="*/ 522515 w 2438400"/>
              <a:gd name="connsiteY6" fmla="*/ 182880 h 3065417"/>
              <a:gd name="connsiteX7" fmla="*/ 409303 w 2438400"/>
              <a:gd name="connsiteY7" fmla="*/ 34834 h 3065417"/>
              <a:gd name="connsiteX8" fmla="*/ 8709 w 2438400"/>
              <a:gd name="connsiteY8" fmla="*/ 217714 h 3065417"/>
              <a:gd name="connsiteX9" fmla="*/ 60960 w 2438400"/>
              <a:gd name="connsiteY9" fmla="*/ 269966 h 3065417"/>
              <a:gd name="connsiteX10" fmla="*/ 0 w 2438400"/>
              <a:gd name="connsiteY10" fmla="*/ 304800 h 3065417"/>
              <a:gd name="connsiteX11" fmla="*/ 87086 w 2438400"/>
              <a:gd name="connsiteY11" fmla="*/ 383177 h 3065417"/>
              <a:gd name="connsiteX12" fmla="*/ 87086 w 2438400"/>
              <a:gd name="connsiteY12" fmla="*/ 435428 h 3065417"/>
              <a:gd name="connsiteX13" fmla="*/ 26126 w 2438400"/>
              <a:gd name="connsiteY13" fmla="*/ 487680 h 3065417"/>
              <a:gd name="connsiteX14" fmla="*/ 1454332 w 2438400"/>
              <a:gd name="connsiteY14" fmla="*/ 2621280 h 3065417"/>
              <a:gd name="connsiteX15" fmla="*/ 1410789 w 2438400"/>
              <a:gd name="connsiteY15" fmla="*/ 2699657 h 3065417"/>
              <a:gd name="connsiteX16" fmla="*/ 1419497 w 2438400"/>
              <a:gd name="connsiteY16" fmla="*/ 2786743 h 3065417"/>
              <a:gd name="connsiteX17" fmla="*/ 1254035 w 2438400"/>
              <a:gd name="connsiteY17" fmla="*/ 2821577 h 3065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38400" h="3065417">
                <a:moveTo>
                  <a:pt x="1288869" y="2995748"/>
                </a:moveTo>
                <a:lnTo>
                  <a:pt x="1436915" y="3065417"/>
                </a:lnTo>
                <a:lnTo>
                  <a:pt x="2203269" y="2412274"/>
                </a:lnTo>
                <a:lnTo>
                  <a:pt x="2420983" y="2394857"/>
                </a:lnTo>
                <a:lnTo>
                  <a:pt x="2438400" y="2325188"/>
                </a:lnTo>
                <a:lnTo>
                  <a:pt x="931817" y="0"/>
                </a:lnTo>
                <a:lnTo>
                  <a:pt x="522515" y="182880"/>
                </a:lnTo>
                <a:lnTo>
                  <a:pt x="409303" y="34834"/>
                </a:lnTo>
                <a:lnTo>
                  <a:pt x="8709" y="217714"/>
                </a:lnTo>
                <a:lnTo>
                  <a:pt x="60960" y="269966"/>
                </a:lnTo>
                <a:lnTo>
                  <a:pt x="0" y="304800"/>
                </a:lnTo>
                <a:lnTo>
                  <a:pt x="87086" y="383177"/>
                </a:lnTo>
                <a:lnTo>
                  <a:pt x="87086" y="435428"/>
                </a:lnTo>
                <a:lnTo>
                  <a:pt x="26126" y="487680"/>
                </a:lnTo>
                <a:lnTo>
                  <a:pt x="1454332" y="2621280"/>
                </a:lnTo>
                <a:lnTo>
                  <a:pt x="1410789" y="2699657"/>
                </a:lnTo>
                <a:lnTo>
                  <a:pt x="1419497" y="2786743"/>
                </a:lnTo>
                <a:lnTo>
                  <a:pt x="1254035" y="2821577"/>
                </a:lnTo>
              </a:path>
            </a:pathLst>
          </a:custGeom>
          <a:noFill/>
          <a:ln w="254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手繪多邊形 488">
            <a:extLst>
              <a:ext uri="{FF2B5EF4-FFF2-40B4-BE49-F238E27FC236}">
                <a16:creationId xmlns:a16="http://schemas.microsoft.com/office/drawing/2014/main" id="{3AA048B8-FD09-3CE0-7C05-DC7D13660D07}"/>
              </a:ext>
            </a:extLst>
          </p:cNvPr>
          <p:cNvSpPr/>
          <p:nvPr/>
        </p:nvSpPr>
        <p:spPr>
          <a:xfrm rot="5241847" flipV="1">
            <a:off x="4377870" y="8998597"/>
            <a:ext cx="233479" cy="0"/>
          </a:xfrm>
          <a:custGeom>
            <a:avLst/>
            <a:gdLst>
              <a:gd name="connsiteX0" fmla="*/ 0 w 11430"/>
              <a:gd name="connsiteY0" fmla="*/ 0 h 502920"/>
              <a:gd name="connsiteX1" fmla="*/ 11430 w 11430"/>
              <a:gd name="connsiteY1" fmla="*/ 502920 h 502920"/>
            </a:gdLst>
            <a:ahLst/>
            <a:cxnLst>
              <a:cxn ang="0">
                <a:pos x="connsiteX0" y="connsiteY0"/>
              </a:cxn>
              <a:cxn ang="0">
                <a:pos x="connsiteX1" y="connsiteY1"/>
              </a:cxn>
            </a:cxnLst>
            <a:rect l="l" t="t" r="r" b="b"/>
            <a:pathLst>
              <a:path w="11430" h="502920">
                <a:moveTo>
                  <a:pt x="0" y="0"/>
                </a:moveTo>
                <a:lnTo>
                  <a:pt x="11430" y="502920"/>
                </a:lnTo>
              </a:path>
            </a:pathLst>
          </a:custGeom>
          <a:noFill/>
          <a:ln w="19050" cap="flat">
            <a:solidFill>
              <a:schemeClr val="accent1">
                <a:lumMod val="75000"/>
              </a:schemeClr>
            </a:solidFill>
            <a:miter lim="800000"/>
            <a:headEnd type="diamond" w="med" len="med"/>
            <a:tailEnd type="diamo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68"/>
          </a:p>
        </p:txBody>
      </p:sp>
      <p:sp>
        <p:nvSpPr>
          <p:cNvPr id="10" name="矩形 9">
            <a:extLst>
              <a:ext uri="{FF2B5EF4-FFF2-40B4-BE49-F238E27FC236}">
                <a16:creationId xmlns:a16="http://schemas.microsoft.com/office/drawing/2014/main" id="{986BF7A2-AEF7-346E-E2E1-E92EC4254F84}"/>
              </a:ext>
            </a:extLst>
          </p:cNvPr>
          <p:cNvSpPr/>
          <p:nvPr/>
        </p:nvSpPr>
        <p:spPr>
          <a:xfrm>
            <a:off x="5129350" y="8331418"/>
            <a:ext cx="381706" cy="133313"/>
          </a:xfrm>
          <a:prstGeom prst="rect">
            <a:avLst/>
          </a:prstGeom>
          <a:pattFill prst="dkUpDiag">
            <a:fgClr>
              <a:schemeClr val="accent5">
                <a:lumMod val="60000"/>
                <a:lumOff val="40000"/>
              </a:schemeClr>
            </a:fgClr>
            <a:bgClr>
              <a:schemeClr val="bg1"/>
            </a:bgClr>
          </a:pattFill>
          <a:ln w="3175">
            <a:solidFill>
              <a:schemeClr val="accent5">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68"/>
          </a:p>
        </p:txBody>
      </p:sp>
      <p:sp>
        <p:nvSpPr>
          <p:cNvPr id="11" name="手繪多邊形: 圖案 10">
            <a:extLst>
              <a:ext uri="{FF2B5EF4-FFF2-40B4-BE49-F238E27FC236}">
                <a16:creationId xmlns:a16="http://schemas.microsoft.com/office/drawing/2014/main" id="{32FB537D-33B7-0A19-1A79-FC1CDE89C8E2}"/>
              </a:ext>
            </a:extLst>
          </p:cNvPr>
          <p:cNvSpPr/>
          <p:nvPr/>
        </p:nvSpPr>
        <p:spPr>
          <a:xfrm>
            <a:off x="3265714" y="6156960"/>
            <a:ext cx="1776549" cy="2438400"/>
          </a:xfrm>
          <a:custGeom>
            <a:avLst/>
            <a:gdLst>
              <a:gd name="connsiteX0" fmla="*/ 1776549 w 1776549"/>
              <a:gd name="connsiteY0" fmla="*/ 2211977 h 2438400"/>
              <a:gd name="connsiteX1" fmla="*/ 1210492 w 1776549"/>
              <a:gd name="connsiteY1" fmla="*/ 1306286 h 2438400"/>
              <a:gd name="connsiteX2" fmla="*/ 1323703 w 1776549"/>
              <a:gd name="connsiteY2" fmla="*/ 1254034 h 2438400"/>
              <a:gd name="connsiteX3" fmla="*/ 1219200 w 1776549"/>
              <a:gd name="connsiteY3" fmla="*/ 1123406 h 2438400"/>
              <a:gd name="connsiteX4" fmla="*/ 1071155 w 1776549"/>
              <a:gd name="connsiteY4" fmla="*/ 1158240 h 2438400"/>
              <a:gd name="connsiteX5" fmla="*/ 304800 w 1776549"/>
              <a:gd name="connsiteY5" fmla="*/ 0 h 2438400"/>
              <a:gd name="connsiteX6" fmla="*/ 165463 w 1776549"/>
              <a:gd name="connsiteY6" fmla="*/ 52251 h 2438400"/>
              <a:gd name="connsiteX7" fmla="*/ 269966 w 1776549"/>
              <a:gd name="connsiteY7" fmla="*/ 252549 h 2438400"/>
              <a:gd name="connsiteX8" fmla="*/ 0 w 1776549"/>
              <a:gd name="connsiteY8" fmla="*/ 418011 h 2438400"/>
              <a:gd name="connsiteX9" fmla="*/ 1393372 w 1776549"/>
              <a:gd name="connsiteY9" fmla="*/ 2438400 h 2438400"/>
              <a:gd name="connsiteX10" fmla="*/ 1776549 w 1776549"/>
              <a:gd name="connsiteY10" fmla="*/ 2211977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6549" h="2438400">
                <a:moveTo>
                  <a:pt x="1776549" y="2211977"/>
                </a:moveTo>
                <a:lnTo>
                  <a:pt x="1210492" y="1306286"/>
                </a:lnTo>
                <a:lnTo>
                  <a:pt x="1323703" y="1254034"/>
                </a:lnTo>
                <a:lnTo>
                  <a:pt x="1219200" y="1123406"/>
                </a:lnTo>
                <a:lnTo>
                  <a:pt x="1071155" y="1158240"/>
                </a:lnTo>
                <a:lnTo>
                  <a:pt x="304800" y="0"/>
                </a:lnTo>
                <a:lnTo>
                  <a:pt x="165463" y="52251"/>
                </a:lnTo>
                <a:lnTo>
                  <a:pt x="269966" y="252549"/>
                </a:lnTo>
                <a:lnTo>
                  <a:pt x="0" y="418011"/>
                </a:lnTo>
                <a:lnTo>
                  <a:pt x="1393372" y="2438400"/>
                </a:lnTo>
                <a:lnTo>
                  <a:pt x="1776549" y="2211977"/>
                </a:lnTo>
                <a:close/>
              </a:path>
            </a:pathLst>
          </a:custGeom>
          <a:pattFill prst="solidDmnd">
            <a:fgClr>
              <a:schemeClr val="accent4">
                <a:lumMod val="60000"/>
                <a:lumOff val="40000"/>
              </a:schemeClr>
            </a:fgClr>
            <a:bgClr>
              <a:schemeClr val="bg1"/>
            </a:bgClr>
          </a:pattFill>
          <a:ln w="12700">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68"/>
          </a:p>
        </p:txBody>
      </p:sp>
      <p:sp>
        <p:nvSpPr>
          <p:cNvPr id="12" name="矩形 11">
            <a:extLst>
              <a:ext uri="{FF2B5EF4-FFF2-40B4-BE49-F238E27FC236}">
                <a16:creationId xmlns:a16="http://schemas.microsoft.com/office/drawing/2014/main" id="{9B9E6213-CD3F-27C2-3C57-704EF6ECB8A0}"/>
              </a:ext>
            </a:extLst>
          </p:cNvPr>
          <p:cNvSpPr/>
          <p:nvPr/>
        </p:nvSpPr>
        <p:spPr>
          <a:xfrm rot="2944470">
            <a:off x="5175216" y="8541876"/>
            <a:ext cx="69306" cy="123570"/>
          </a:xfrm>
          <a:prstGeom prst="rect">
            <a:avLst/>
          </a:prstGeom>
          <a:pattFill prst="ltDnDiag">
            <a:fgClr>
              <a:srgbClr val="FF0000"/>
            </a:fgClr>
            <a:bgClr>
              <a:schemeClr val="bg1"/>
            </a:bgClr>
          </a:pattFill>
          <a:ln w="12700">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68"/>
          </a:p>
        </p:txBody>
      </p:sp>
      <p:pic>
        <p:nvPicPr>
          <p:cNvPr id="24" name="圖片 23">
            <a:extLst>
              <a:ext uri="{FF2B5EF4-FFF2-40B4-BE49-F238E27FC236}">
                <a16:creationId xmlns:a16="http://schemas.microsoft.com/office/drawing/2014/main" id="{E151DBA7-6239-AD18-5AF3-71C2A8DAC6A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063728" y="4841864"/>
            <a:ext cx="7987968" cy="4736499"/>
          </a:xfrm>
          <a:prstGeom prst="rect">
            <a:avLst/>
          </a:prstGeom>
        </p:spPr>
      </p:pic>
      <p:sp>
        <p:nvSpPr>
          <p:cNvPr id="2" name="Text Box 2">
            <a:extLst>
              <a:ext uri="{FF2B5EF4-FFF2-40B4-BE49-F238E27FC236}">
                <a16:creationId xmlns:a16="http://schemas.microsoft.com/office/drawing/2014/main" id="{1481AA4E-2C73-C33F-11CD-0772E4AF1487}"/>
              </a:ext>
            </a:extLst>
          </p:cNvPr>
          <p:cNvSpPr txBox="1">
            <a:spLocks noChangeArrowheads="1"/>
          </p:cNvSpPr>
          <p:nvPr/>
        </p:nvSpPr>
        <p:spPr bwMode="auto">
          <a:xfrm>
            <a:off x="473371" y="121918"/>
            <a:ext cx="5209153" cy="394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474788">
              <a:defRPr kumimoji="1" b="1">
                <a:solidFill>
                  <a:schemeClr val="tx1"/>
                </a:solidFill>
                <a:latin typeface="Arial" panose="020B0604020202020204" pitchFamily="34" charset="0"/>
                <a:ea typeface="微軟正黑體" panose="020B0604030504040204" pitchFamily="34" charset="-120"/>
              </a:defRPr>
            </a:lvl1pPr>
            <a:lvl2pPr marL="742950" indent="-285750" defTabSz="1474788">
              <a:defRPr kumimoji="1" b="1">
                <a:solidFill>
                  <a:schemeClr val="tx1"/>
                </a:solidFill>
                <a:latin typeface="Arial" panose="020B0604020202020204" pitchFamily="34" charset="0"/>
                <a:ea typeface="微軟正黑體" panose="020B0604030504040204" pitchFamily="34" charset="-120"/>
              </a:defRPr>
            </a:lvl2pPr>
            <a:lvl3pPr marL="1143000" indent="-228600" defTabSz="1474788">
              <a:defRPr kumimoji="1" b="1">
                <a:solidFill>
                  <a:schemeClr val="tx1"/>
                </a:solidFill>
                <a:latin typeface="Arial" panose="020B0604020202020204" pitchFamily="34" charset="0"/>
                <a:ea typeface="微軟正黑體" panose="020B0604030504040204" pitchFamily="34" charset="-120"/>
              </a:defRPr>
            </a:lvl3pPr>
            <a:lvl4pPr marL="1600200" indent="-228600" defTabSz="1474788">
              <a:defRPr kumimoji="1" b="1">
                <a:solidFill>
                  <a:schemeClr val="tx1"/>
                </a:solidFill>
                <a:latin typeface="Arial" panose="020B0604020202020204" pitchFamily="34" charset="0"/>
                <a:ea typeface="微軟正黑體" panose="020B0604030504040204" pitchFamily="34" charset="-120"/>
              </a:defRPr>
            </a:lvl4pPr>
            <a:lvl5pPr marL="2057400" indent="-228600" defTabSz="1474788">
              <a:defRPr kumimoji="1" b="1">
                <a:solidFill>
                  <a:schemeClr val="tx1"/>
                </a:solidFill>
                <a:latin typeface="Arial" panose="020B0604020202020204" pitchFamily="34" charset="0"/>
                <a:ea typeface="微軟正黑體" panose="020B0604030504040204" pitchFamily="34" charset="-120"/>
              </a:defRPr>
            </a:lvl5pPr>
            <a:lvl6pPr marL="2514600" indent="-228600" defTabSz="1474788" eaLnBrk="0" fontAlgn="base" hangingPunct="0">
              <a:spcBef>
                <a:spcPct val="0"/>
              </a:spcBef>
              <a:spcAft>
                <a:spcPct val="0"/>
              </a:spcAft>
              <a:defRPr kumimoji="1" b="1">
                <a:solidFill>
                  <a:schemeClr val="tx1"/>
                </a:solidFill>
                <a:latin typeface="Arial" panose="020B0604020202020204" pitchFamily="34" charset="0"/>
                <a:ea typeface="微軟正黑體" panose="020B0604030504040204" pitchFamily="34" charset="-120"/>
              </a:defRPr>
            </a:lvl6pPr>
            <a:lvl7pPr marL="2971800" indent="-228600" defTabSz="1474788" eaLnBrk="0" fontAlgn="base" hangingPunct="0">
              <a:spcBef>
                <a:spcPct val="0"/>
              </a:spcBef>
              <a:spcAft>
                <a:spcPct val="0"/>
              </a:spcAft>
              <a:defRPr kumimoji="1" b="1">
                <a:solidFill>
                  <a:schemeClr val="tx1"/>
                </a:solidFill>
                <a:latin typeface="Arial" panose="020B0604020202020204" pitchFamily="34" charset="0"/>
                <a:ea typeface="微軟正黑體" panose="020B0604030504040204" pitchFamily="34" charset="-120"/>
              </a:defRPr>
            </a:lvl7pPr>
            <a:lvl8pPr marL="3429000" indent="-228600" defTabSz="1474788" eaLnBrk="0" fontAlgn="base" hangingPunct="0">
              <a:spcBef>
                <a:spcPct val="0"/>
              </a:spcBef>
              <a:spcAft>
                <a:spcPct val="0"/>
              </a:spcAft>
              <a:defRPr kumimoji="1" b="1">
                <a:solidFill>
                  <a:schemeClr val="tx1"/>
                </a:solidFill>
                <a:latin typeface="Arial" panose="020B0604020202020204" pitchFamily="34" charset="0"/>
                <a:ea typeface="微軟正黑體" panose="020B0604030504040204" pitchFamily="34" charset="-120"/>
              </a:defRPr>
            </a:lvl8pPr>
            <a:lvl9pPr marL="3886200" indent="-228600" defTabSz="1474788" eaLnBrk="0" fontAlgn="base" hangingPunct="0">
              <a:spcBef>
                <a:spcPct val="0"/>
              </a:spcBef>
              <a:spcAft>
                <a:spcPct val="0"/>
              </a:spcAft>
              <a:defRPr kumimoji="1" b="1">
                <a:solidFill>
                  <a:schemeClr val="tx1"/>
                </a:solidFill>
                <a:latin typeface="Arial" panose="020B0604020202020204" pitchFamily="34" charset="0"/>
                <a:ea typeface="微軟正黑體" panose="020B0604030504040204" pitchFamily="34" charset="-120"/>
              </a:defRPr>
            </a:lvl9pPr>
          </a:lstStyle>
          <a:p>
            <a:pPr>
              <a:lnSpc>
                <a:spcPct val="120000"/>
              </a:lnSpc>
              <a:spcBef>
                <a:spcPct val="80000"/>
              </a:spcBef>
            </a:pPr>
            <a:r>
              <a:rPr lang="zh-TW" altLang="zh-TW" dirty="0">
                <a:latin typeface="微軟正黑體" panose="020B0604030504040204" pitchFamily="34" charset="-120"/>
                <a:cs typeface="Times New Roman" panose="02020603050405020304" pitchFamily="18" charset="0"/>
              </a:rPr>
              <a:t>▋</a:t>
            </a:r>
            <a:r>
              <a:rPr lang="zh-TW" altLang="en-US" dirty="0">
                <a:latin typeface="微軟正黑體" panose="020B0604030504040204" pitchFamily="34" charset="-120"/>
                <a:cs typeface="Times New Roman" panose="02020603050405020304" pitchFamily="18" charset="0"/>
              </a:rPr>
              <a:t>工程概述 </a:t>
            </a:r>
            <a:r>
              <a:rPr lang="zh-TW" altLang="zh-TW" dirty="0">
                <a:latin typeface="微軟正黑體" panose="020B0604030504040204" pitchFamily="34" charset="-120"/>
                <a:cs typeface="Times New Roman" panose="02020603050405020304" pitchFamily="18" charset="0"/>
              </a:rPr>
              <a:t>▋</a:t>
            </a:r>
            <a:r>
              <a:rPr lang="zh-TW" altLang="en-US" dirty="0">
                <a:latin typeface="微軟正黑體" panose="020B0604030504040204" pitchFamily="34" charset="-120"/>
                <a:cs typeface="Times New Roman" panose="02020603050405020304" pitchFamily="18" charset="0"/>
              </a:rPr>
              <a:t> </a:t>
            </a:r>
          </a:p>
        </p:txBody>
      </p:sp>
      <p:sp>
        <p:nvSpPr>
          <p:cNvPr id="14" name="文字方塊 13">
            <a:extLst>
              <a:ext uri="{FF2B5EF4-FFF2-40B4-BE49-F238E27FC236}">
                <a16:creationId xmlns:a16="http://schemas.microsoft.com/office/drawing/2014/main" id="{C637A770-A118-A401-A45D-6D75DFE0CD1D}"/>
              </a:ext>
            </a:extLst>
          </p:cNvPr>
          <p:cNvSpPr txBox="1"/>
          <p:nvPr/>
        </p:nvSpPr>
        <p:spPr>
          <a:xfrm>
            <a:off x="16640199" y="9514746"/>
            <a:ext cx="465192" cy="307777"/>
          </a:xfrm>
          <a:prstGeom prst="rect">
            <a:avLst/>
          </a:prstGeom>
          <a:noFill/>
        </p:spPr>
        <p:txBody>
          <a:bodyPr wrap="none" rtlCol="0">
            <a:spAutoFit/>
          </a:bodyPr>
          <a:lstStyle/>
          <a:p>
            <a:r>
              <a:rPr lang="en-US" altLang="zh-TW" sz="1400" b="1" dirty="0"/>
              <a:t>-</a:t>
            </a:r>
            <a:r>
              <a:rPr lang="zh-TW" altLang="en-US" sz="1400" b="1" dirty="0"/>
              <a:t> </a:t>
            </a:r>
            <a:r>
              <a:rPr lang="en-US" altLang="zh-TW" sz="1400" b="1" dirty="0"/>
              <a:t>7</a:t>
            </a:r>
            <a:r>
              <a:rPr lang="zh-TW" altLang="en-US" sz="1400" b="1" dirty="0"/>
              <a:t> </a:t>
            </a:r>
            <a:r>
              <a:rPr lang="en-US" altLang="zh-TW" sz="1400" b="1" dirty="0"/>
              <a:t>-</a:t>
            </a:r>
            <a:endParaRPr lang="zh-TW" altLang="en-US" sz="1400" b="1" dirty="0"/>
          </a:p>
        </p:txBody>
      </p:sp>
    </p:spTree>
    <p:extLst>
      <p:ext uri="{BB962C8B-B14F-4D97-AF65-F5344CB8AC3E}">
        <p14:creationId xmlns:p14="http://schemas.microsoft.com/office/powerpoint/2010/main" val="534380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59A9770C-31B0-A771-6B31-0C0063A6BAF3}"/>
              </a:ext>
            </a:extLst>
          </p:cNvPr>
          <p:cNvPicPr>
            <a:picLocks noChangeAspect="1"/>
          </p:cNvPicPr>
          <p:nvPr/>
        </p:nvPicPr>
        <p:blipFill rotWithShape="1">
          <a:blip r:embed="rId3"/>
          <a:srcRect l="22228" t="12307" r="7902" b="7853"/>
          <a:stretch/>
        </p:blipFill>
        <p:spPr>
          <a:xfrm>
            <a:off x="2652922" y="998621"/>
            <a:ext cx="12304294" cy="7908758"/>
          </a:xfrm>
          <a:prstGeom prst="rect">
            <a:avLst/>
          </a:prstGeom>
        </p:spPr>
      </p:pic>
      <p:pic>
        <p:nvPicPr>
          <p:cNvPr id="9" name="圖片 8" descr="畫面剪輯">
            <a:extLst>
              <a:ext uri="{FF2B5EF4-FFF2-40B4-BE49-F238E27FC236}">
                <a16:creationId xmlns:a16="http://schemas.microsoft.com/office/drawing/2014/main" id="{409AD9A0-6845-9153-CFB2-CE355AB957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843203"/>
            <a:ext cx="2652922" cy="2201757"/>
          </a:xfrm>
          <a:prstGeom prst="rect">
            <a:avLst/>
          </a:prstGeom>
        </p:spPr>
      </p:pic>
      <p:pic>
        <p:nvPicPr>
          <p:cNvPr id="11" name="圖片 10" descr="畫面剪輯">
            <a:extLst>
              <a:ext uri="{FF2B5EF4-FFF2-40B4-BE49-F238E27FC236}">
                <a16:creationId xmlns:a16="http://schemas.microsoft.com/office/drawing/2014/main" id="{896ECBCD-9BE2-E357-A479-66FF618F5B27}"/>
              </a:ext>
            </a:extLst>
          </p:cNvPr>
          <p:cNvPicPr>
            <a:picLocks noChangeAspect="1"/>
          </p:cNvPicPr>
          <p:nvPr/>
        </p:nvPicPr>
        <p:blipFill rotWithShape="1">
          <a:blip r:embed="rId5">
            <a:extLst>
              <a:ext uri="{28A0092B-C50C-407E-A947-70E740481C1C}">
                <a14:useLocalDpi xmlns:a14="http://schemas.microsoft.com/office/drawing/2010/main" val="0"/>
              </a:ext>
            </a:extLst>
          </a:blip>
          <a:srcRect t="3782"/>
          <a:stretch/>
        </p:blipFill>
        <p:spPr>
          <a:xfrm>
            <a:off x="2619409" y="653977"/>
            <a:ext cx="2269059" cy="2335348"/>
          </a:xfrm>
          <a:prstGeom prst="rect">
            <a:avLst/>
          </a:prstGeom>
        </p:spPr>
      </p:pic>
      <p:sp>
        <p:nvSpPr>
          <p:cNvPr id="12" name="文字方塊 11">
            <a:extLst>
              <a:ext uri="{FF2B5EF4-FFF2-40B4-BE49-F238E27FC236}">
                <a16:creationId xmlns:a16="http://schemas.microsoft.com/office/drawing/2014/main" id="{4CEBD21D-DE45-9F59-FE3A-7E063B77B143}"/>
              </a:ext>
            </a:extLst>
          </p:cNvPr>
          <p:cNvSpPr txBox="1"/>
          <p:nvPr/>
        </p:nvSpPr>
        <p:spPr>
          <a:xfrm>
            <a:off x="1212763" y="4932136"/>
            <a:ext cx="1072142" cy="307777"/>
          </a:xfrm>
          <a:prstGeom prst="rect">
            <a:avLst/>
          </a:prstGeom>
          <a:noFill/>
        </p:spPr>
        <p:txBody>
          <a:bodyPr wrap="square" rtlCol="0">
            <a:spAutoFit/>
          </a:bodyPr>
          <a:lstStyle/>
          <a:p>
            <a:r>
              <a:rPr lang="zh-TW" altLang="en-US" sz="1400" dirty="0"/>
              <a:t>甲種圍籬</a:t>
            </a:r>
          </a:p>
        </p:txBody>
      </p:sp>
      <p:sp>
        <p:nvSpPr>
          <p:cNvPr id="13" name="文字方塊 12">
            <a:extLst>
              <a:ext uri="{FF2B5EF4-FFF2-40B4-BE49-F238E27FC236}">
                <a16:creationId xmlns:a16="http://schemas.microsoft.com/office/drawing/2014/main" id="{A218BC58-5E3C-BBD0-CFA6-E44834ACD37C}"/>
              </a:ext>
            </a:extLst>
          </p:cNvPr>
          <p:cNvSpPr txBox="1"/>
          <p:nvPr/>
        </p:nvSpPr>
        <p:spPr>
          <a:xfrm>
            <a:off x="3293872" y="2554592"/>
            <a:ext cx="1075085" cy="307777"/>
          </a:xfrm>
          <a:prstGeom prst="rect">
            <a:avLst/>
          </a:prstGeom>
          <a:noFill/>
        </p:spPr>
        <p:txBody>
          <a:bodyPr wrap="square" rtlCol="0">
            <a:spAutoFit/>
          </a:bodyPr>
          <a:lstStyle/>
          <a:p>
            <a:r>
              <a:rPr lang="zh-TW" altLang="en-US" sz="1400" dirty="0"/>
              <a:t>乙種圍籬</a:t>
            </a:r>
          </a:p>
        </p:txBody>
      </p:sp>
      <p:pic>
        <p:nvPicPr>
          <p:cNvPr id="15" name="圖片 14">
            <a:extLst>
              <a:ext uri="{FF2B5EF4-FFF2-40B4-BE49-F238E27FC236}">
                <a16:creationId xmlns:a16="http://schemas.microsoft.com/office/drawing/2014/main" id="{C40AA7CB-7AE2-6A98-BDDA-4DFA7A226658}"/>
              </a:ext>
            </a:extLst>
          </p:cNvPr>
          <p:cNvPicPr>
            <a:picLocks noChangeAspect="1"/>
          </p:cNvPicPr>
          <p:nvPr/>
        </p:nvPicPr>
        <p:blipFill rotWithShape="1">
          <a:blip r:embed="rId6">
            <a:extLst>
              <a:ext uri="{28A0092B-C50C-407E-A947-70E740481C1C}">
                <a14:useLocalDpi xmlns:a14="http://schemas.microsoft.com/office/drawing/2010/main" val="0"/>
              </a:ext>
            </a:extLst>
          </a:blip>
          <a:srcRect l="34674"/>
          <a:stretch/>
        </p:blipFill>
        <p:spPr>
          <a:xfrm>
            <a:off x="12064622" y="5877245"/>
            <a:ext cx="5090726" cy="3576996"/>
          </a:xfrm>
          <a:prstGeom prst="rect">
            <a:avLst/>
          </a:prstGeom>
        </p:spPr>
      </p:pic>
      <p:sp>
        <p:nvSpPr>
          <p:cNvPr id="17" name="矩形 16">
            <a:extLst>
              <a:ext uri="{FF2B5EF4-FFF2-40B4-BE49-F238E27FC236}">
                <a16:creationId xmlns:a16="http://schemas.microsoft.com/office/drawing/2014/main" id="{5DA9D96B-585A-4C78-9819-811EC1218891}"/>
              </a:ext>
            </a:extLst>
          </p:cNvPr>
          <p:cNvSpPr/>
          <p:nvPr/>
        </p:nvSpPr>
        <p:spPr>
          <a:xfrm>
            <a:off x="11051177" y="8239800"/>
            <a:ext cx="398206" cy="18260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zh-TW" altLang="en-US" sz="800" dirty="0">
                <a:solidFill>
                  <a:schemeClr val="tx1"/>
                </a:solidFill>
              </a:rPr>
              <a:t>勝岳營造</a:t>
            </a:r>
          </a:p>
        </p:txBody>
      </p:sp>
      <p:pic>
        <p:nvPicPr>
          <p:cNvPr id="18" name="圖片 17" descr="畫面剪輯">
            <a:extLst>
              <a:ext uri="{FF2B5EF4-FFF2-40B4-BE49-F238E27FC236}">
                <a16:creationId xmlns:a16="http://schemas.microsoft.com/office/drawing/2014/main" id="{86D79FA6-3052-D748-1EF6-C618E10E30AE}"/>
              </a:ext>
            </a:extLst>
          </p:cNvPr>
          <p:cNvPicPr>
            <a:picLocks noChangeAspect="1"/>
          </p:cNvPicPr>
          <p:nvPr/>
        </p:nvPicPr>
        <p:blipFill rotWithShape="1">
          <a:blip r:embed="rId7">
            <a:extLst>
              <a:ext uri="{28A0092B-C50C-407E-A947-70E740481C1C}">
                <a14:useLocalDpi xmlns:a14="http://schemas.microsoft.com/office/drawing/2010/main" val="0"/>
              </a:ext>
            </a:extLst>
          </a:blip>
          <a:srcRect l="1" t="-252" r="37435" b="14972"/>
          <a:stretch/>
        </p:blipFill>
        <p:spPr>
          <a:xfrm>
            <a:off x="245434" y="6487828"/>
            <a:ext cx="5367991" cy="2965410"/>
          </a:xfrm>
          <a:prstGeom prst="rect">
            <a:avLst/>
          </a:prstGeom>
        </p:spPr>
      </p:pic>
      <p:sp>
        <p:nvSpPr>
          <p:cNvPr id="19" name="文字方塊 18">
            <a:extLst>
              <a:ext uri="{FF2B5EF4-FFF2-40B4-BE49-F238E27FC236}">
                <a16:creationId xmlns:a16="http://schemas.microsoft.com/office/drawing/2014/main" id="{456F7B5C-9079-A161-8E46-8619D1EED381}"/>
              </a:ext>
            </a:extLst>
          </p:cNvPr>
          <p:cNvSpPr txBox="1"/>
          <p:nvPr/>
        </p:nvSpPr>
        <p:spPr>
          <a:xfrm>
            <a:off x="13761855" y="9396941"/>
            <a:ext cx="2390721" cy="338554"/>
          </a:xfrm>
          <a:prstGeom prst="rect">
            <a:avLst/>
          </a:prstGeom>
          <a:noFill/>
        </p:spPr>
        <p:txBody>
          <a:bodyPr wrap="square" rtlCol="0">
            <a:spAutoFit/>
          </a:bodyPr>
          <a:lstStyle/>
          <a:p>
            <a:r>
              <a:rPr lang="zh-TW" altLang="en-US" sz="1600" dirty="0"/>
              <a:t>警衛室</a:t>
            </a:r>
            <a:r>
              <a:rPr lang="en-US" altLang="zh-TW" sz="1600" dirty="0"/>
              <a:t>/</a:t>
            </a:r>
            <a:r>
              <a:rPr lang="zh-TW" altLang="en-US" sz="1600" dirty="0"/>
              <a:t>值班室</a:t>
            </a:r>
            <a:r>
              <a:rPr lang="en-US" altLang="zh-TW" sz="1600" dirty="0"/>
              <a:t>/</a:t>
            </a:r>
            <a:r>
              <a:rPr lang="zh-TW" altLang="en-US" sz="1600" dirty="0"/>
              <a:t>臨時廁所</a:t>
            </a:r>
          </a:p>
        </p:txBody>
      </p:sp>
      <p:sp>
        <p:nvSpPr>
          <p:cNvPr id="20" name="文字方塊 19">
            <a:extLst>
              <a:ext uri="{FF2B5EF4-FFF2-40B4-BE49-F238E27FC236}">
                <a16:creationId xmlns:a16="http://schemas.microsoft.com/office/drawing/2014/main" id="{3D1223B9-300B-27C6-EA85-2A438499A5DE}"/>
              </a:ext>
            </a:extLst>
          </p:cNvPr>
          <p:cNvSpPr txBox="1"/>
          <p:nvPr/>
        </p:nvSpPr>
        <p:spPr>
          <a:xfrm>
            <a:off x="1931112" y="9495173"/>
            <a:ext cx="1879773" cy="338554"/>
          </a:xfrm>
          <a:prstGeom prst="rect">
            <a:avLst/>
          </a:prstGeom>
          <a:noFill/>
        </p:spPr>
        <p:txBody>
          <a:bodyPr wrap="square" rtlCol="0">
            <a:spAutoFit/>
          </a:bodyPr>
          <a:lstStyle/>
          <a:p>
            <a:r>
              <a:rPr lang="zh-TW" altLang="en-US" sz="1600" dirty="0"/>
              <a:t>工地大門</a:t>
            </a:r>
            <a:r>
              <a:rPr lang="en-US" altLang="zh-TW" sz="1600" dirty="0"/>
              <a:t>/</a:t>
            </a:r>
            <a:r>
              <a:rPr lang="zh-TW" altLang="en-US" sz="1600" dirty="0"/>
              <a:t> 洗車機</a:t>
            </a:r>
          </a:p>
        </p:txBody>
      </p:sp>
      <p:sp>
        <p:nvSpPr>
          <p:cNvPr id="22" name="文字方塊 21">
            <a:extLst>
              <a:ext uri="{FF2B5EF4-FFF2-40B4-BE49-F238E27FC236}">
                <a16:creationId xmlns:a16="http://schemas.microsoft.com/office/drawing/2014/main" id="{8D9C9727-B29D-2E3B-2A81-AF731333CCF4}"/>
              </a:ext>
            </a:extLst>
          </p:cNvPr>
          <p:cNvSpPr txBox="1"/>
          <p:nvPr/>
        </p:nvSpPr>
        <p:spPr>
          <a:xfrm>
            <a:off x="15219874" y="3645632"/>
            <a:ext cx="2084865" cy="338554"/>
          </a:xfrm>
          <a:prstGeom prst="rect">
            <a:avLst/>
          </a:prstGeom>
          <a:solidFill>
            <a:schemeClr val="bg1"/>
          </a:solidFill>
        </p:spPr>
        <p:txBody>
          <a:bodyPr wrap="square" rtlCol="0">
            <a:spAutoFit/>
          </a:bodyPr>
          <a:lstStyle/>
          <a:p>
            <a:r>
              <a:rPr lang="zh-TW" altLang="en-US" sz="1600" dirty="0"/>
              <a:t>施工區域 人車分道</a:t>
            </a:r>
          </a:p>
        </p:txBody>
      </p:sp>
      <p:pic>
        <p:nvPicPr>
          <p:cNvPr id="24" name="圖片 23">
            <a:extLst>
              <a:ext uri="{FF2B5EF4-FFF2-40B4-BE49-F238E27FC236}">
                <a16:creationId xmlns:a16="http://schemas.microsoft.com/office/drawing/2014/main" id="{3AC9AE2C-281B-6B4B-1553-0D4422BC1370}"/>
              </a:ext>
            </a:extLst>
          </p:cNvPr>
          <p:cNvPicPr>
            <a:picLocks noChangeAspect="1"/>
          </p:cNvPicPr>
          <p:nvPr/>
        </p:nvPicPr>
        <p:blipFill rotWithShape="1">
          <a:blip r:embed="rId8">
            <a:extLst>
              <a:ext uri="{28A0092B-C50C-407E-A947-70E740481C1C}">
                <a14:useLocalDpi xmlns:a14="http://schemas.microsoft.com/office/drawing/2010/main" val="0"/>
              </a:ext>
            </a:extLst>
          </a:blip>
          <a:srcRect t="16814"/>
          <a:stretch/>
        </p:blipFill>
        <p:spPr>
          <a:xfrm>
            <a:off x="11721996" y="434931"/>
            <a:ext cx="5444238" cy="3239351"/>
          </a:xfrm>
          <a:prstGeom prst="rect">
            <a:avLst/>
          </a:prstGeom>
        </p:spPr>
      </p:pic>
      <p:sp>
        <p:nvSpPr>
          <p:cNvPr id="25" name="矩形 56">
            <a:extLst>
              <a:ext uri="{FF2B5EF4-FFF2-40B4-BE49-F238E27FC236}">
                <a16:creationId xmlns:a16="http://schemas.microsoft.com/office/drawing/2014/main" id="{4116F841-925F-8C62-0AA9-04881E13693B}"/>
              </a:ext>
            </a:extLst>
          </p:cNvPr>
          <p:cNvSpPr>
            <a:spLocks noChangeArrowheads="1"/>
          </p:cNvSpPr>
          <p:nvPr/>
        </p:nvSpPr>
        <p:spPr bwMode="auto">
          <a:xfrm>
            <a:off x="372894" y="187780"/>
            <a:ext cx="3001700" cy="321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38436" rIns="76870" bIns="38436">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ts val="1853"/>
              </a:lnSpc>
            </a:pPr>
            <a:r>
              <a:rPr kumimoji="0" lang="zh-TW" altLang="en-US" sz="2000" b="1" dirty="0">
                <a:solidFill>
                  <a:srgbClr val="55759C"/>
                </a:solidFill>
                <a:latin typeface="微軟正黑體" panose="020B0604030504040204" pitchFamily="34" charset="-120"/>
                <a:ea typeface="微軟正黑體" panose="020B0604030504040204" pitchFamily="34" charset="-120"/>
                <a:sym typeface="Webdings" panose="05030102010509060703" pitchFamily="18" charset="2"/>
              </a:rPr>
              <a:t></a:t>
            </a:r>
            <a:r>
              <a:rPr kumimoji="0" lang="zh-TW" altLang="en-US" sz="2000" b="1" dirty="0">
                <a:solidFill>
                  <a:schemeClr val="accent5">
                    <a:lumMod val="75000"/>
                  </a:schemeClr>
                </a:solidFill>
                <a:latin typeface="微軟正黑體" panose="020B0604030504040204" pitchFamily="34" charset="-120"/>
                <a:ea typeface="微軟正黑體" panose="020B0604030504040204" pitchFamily="34" charset="-120"/>
                <a:sym typeface="Webdings" panose="05030102010509060703" pitchFamily="18" charset="2"/>
              </a:rPr>
              <a:t> </a:t>
            </a:r>
            <a:r>
              <a:rPr kumimoji="0" lang="zh-TW" altLang="en-US" sz="2000" b="1" u="sng" dirty="0">
                <a:latin typeface="微軟正黑體" panose="020B0604030504040204" pitchFamily="34" charset="-120"/>
                <a:ea typeface="微軟正黑體" panose="020B0604030504040204" pitchFamily="34" charset="-120"/>
                <a:sym typeface="Webdings" panose="05030102010509060703" pitchFamily="18" charset="2"/>
              </a:rPr>
              <a:t>假設工程施工規劃</a:t>
            </a:r>
            <a:endParaRPr kumimoji="0" lang="zh-TW" altLang="zh-TW" sz="2000" b="1" u="sng" dirty="0">
              <a:latin typeface="微軟正黑體" panose="020B0604030504040204" pitchFamily="34" charset="-120"/>
              <a:ea typeface="微軟正黑體" panose="020B0604030504040204" pitchFamily="34" charset="-120"/>
            </a:endParaRPr>
          </a:p>
        </p:txBody>
      </p:sp>
      <p:sp>
        <p:nvSpPr>
          <p:cNvPr id="2" name="手繪多邊形: 圖案 1">
            <a:extLst>
              <a:ext uri="{FF2B5EF4-FFF2-40B4-BE49-F238E27FC236}">
                <a16:creationId xmlns:a16="http://schemas.microsoft.com/office/drawing/2014/main" id="{9ABAADD2-D70F-A620-C4A8-6AE41DF14690}"/>
              </a:ext>
            </a:extLst>
          </p:cNvPr>
          <p:cNvSpPr/>
          <p:nvPr/>
        </p:nvSpPr>
        <p:spPr>
          <a:xfrm>
            <a:off x="7707086" y="4180114"/>
            <a:ext cx="1802674" cy="2569029"/>
          </a:xfrm>
          <a:custGeom>
            <a:avLst/>
            <a:gdLst>
              <a:gd name="connsiteX0" fmla="*/ 1802674 w 1802674"/>
              <a:gd name="connsiteY0" fmla="*/ 2238103 h 2569029"/>
              <a:gd name="connsiteX1" fmla="*/ 984068 w 1802674"/>
              <a:gd name="connsiteY1" fmla="*/ 748937 h 2569029"/>
              <a:gd name="connsiteX2" fmla="*/ 1175657 w 1802674"/>
              <a:gd name="connsiteY2" fmla="*/ 644435 h 2569029"/>
              <a:gd name="connsiteX3" fmla="*/ 1001485 w 1802674"/>
              <a:gd name="connsiteY3" fmla="*/ 374469 h 2569029"/>
              <a:gd name="connsiteX4" fmla="*/ 836023 w 1802674"/>
              <a:gd name="connsiteY4" fmla="*/ 478972 h 2569029"/>
              <a:gd name="connsiteX5" fmla="*/ 583474 w 1802674"/>
              <a:gd name="connsiteY5" fmla="*/ 0 h 2569029"/>
              <a:gd name="connsiteX6" fmla="*/ 0 w 1802674"/>
              <a:gd name="connsiteY6" fmla="*/ 339635 h 2569029"/>
              <a:gd name="connsiteX7" fmla="*/ 1349828 w 1802674"/>
              <a:gd name="connsiteY7" fmla="*/ 2569029 h 2569029"/>
              <a:gd name="connsiteX8" fmla="*/ 1802674 w 1802674"/>
              <a:gd name="connsiteY8" fmla="*/ 2238103 h 2569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2674" h="2569029">
                <a:moveTo>
                  <a:pt x="1802674" y="2238103"/>
                </a:moveTo>
                <a:lnTo>
                  <a:pt x="984068" y="748937"/>
                </a:lnTo>
                <a:lnTo>
                  <a:pt x="1175657" y="644435"/>
                </a:lnTo>
                <a:lnTo>
                  <a:pt x="1001485" y="374469"/>
                </a:lnTo>
                <a:lnTo>
                  <a:pt x="836023" y="478972"/>
                </a:lnTo>
                <a:lnTo>
                  <a:pt x="583474" y="0"/>
                </a:lnTo>
                <a:lnTo>
                  <a:pt x="0" y="339635"/>
                </a:lnTo>
                <a:lnTo>
                  <a:pt x="1349828" y="2569029"/>
                </a:lnTo>
                <a:lnTo>
                  <a:pt x="1802674" y="2238103"/>
                </a:lnTo>
                <a:close/>
              </a:path>
            </a:pathLst>
          </a:custGeom>
          <a:solidFill>
            <a:srgbClr val="FF0000">
              <a:alpha val="56000"/>
            </a:srgbClr>
          </a:solidFill>
          <a:ln w="12700">
            <a:noFill/>
            <a:prstDash val="sysDot"/>
            <a:headEnd type="oval"/>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手繪多邊形: 圖案 2">
            <a:extLst>
              <a:ext uri="{FF2B5EF4-FFF2-40B4-BE49-F238E27FC236}">
                <a16:creationId xmlns:a16="http://schemas.microsoft.com/office/drawing/2014/main" id="{8C5BD42A-1EB3-A79D-182F-9CD1D119197E}"/>
              </a:ext>
            </a:extLst>
          </p:cNvPr>
          <p:cNvSpPr/>
          <p:nvPr/>
        </p:nvSpPr>
        <p:spPr>
          <a:xfrm>
            <a:off x="9484019" y="3575713"/>
            <a:ext cx="4900722" cy="3173429"/>
          </a:xfrm>
          <a:custGeom>
            <a:avLst/>
            <a:gdLst>
              <a:gd name="connsiteX0" fmla="*/ 5813946 w 5813946"/>
              <a:gd name="connsiteY0" fmla="*/ 0 h 805218"/>
              <a:gd name="connsiteX1" fmla="*/ 0 w 5813946"/>
              <a:gd name="connsiteY1" fmla="*/ 805218 h 805218"/>
            </a:gdLst>
            <a:ahLst/>
            <a:cxnLst>
              <a:cxn ang="0">
                <a:pos x="connsiteX0" y="connsiteY0"/>
              </a:cxn>
              <a:cxn ang="0">
                <a:pos x="connsiteX1" y="connsiteY1"/>
              </a:cxn>
            </a:cxnLst>
            <a:rect l="l" t="t" r="r" b="b"/>
            <a:pathLst>
              <a:path w="5813946" h="805218">
                <a:moveTo>
                  <a:pt x="5813946" y="0"/>
                </a:moveTo>
                <a:lnTo>
                  <a:pt x="0" y="805218"/>
                </a:lnTo>
              </a:path>
            </a:pathLst>
          </a:custGeom>
          <a:noFill/>
          <a:ln w="63500">
            <a:solidFill>
              <a:srgbClr val="002060"/>
            </a:solidFill>
            <a:prstDash val="sysDot"/>
            <a:headEnd type="oval"/>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手繪多邊形: 圖案 3">
            <a:extLst>
              <a:ext uri="{FF2B5EF4-FFF2-40B4-BE49-F238E27FC236}">
                <a16:creationId xmlns:a16="http://schemas.microsoft.com/office/drawing/2014/main" id="{7990F650-A13E-8259-50FA-FFF33D034455}"/>
              </a:ext>
            </a:extLst>
          </p:cNvPr>
          <p:cNvSpPr/>
          <p:nvPr/>
        </p:nvSpPr>
        <p:spPr>
          <a:xfrm rot="703395">
            <a:off x="8892210" y="7749409"/>
            <a:ext cx="3201696" cy="92889"/>
          </a:xfrm>
          <a:custGeom>
            <a:avLst/>
            <a:gdLst>
              <a:gd name="connsiteX0" fmla="*/ 3220872 w 3220872"/>
              <a:gd name="connsiteY0" fmla="*/ 655093 h 655093"/>
              <a:gd name="connsiteX1" fmla="*/ 0 w 3220872"/>
              <a:gd name="connsiteY1" fmla="*/ 0 h 655093"/>
            </a:gdLst>
            <a:ahLst/>
            <a:cxnLst>
              <a:cxn ang="0">
                <a:pos x="connsiteX0" y="connsiteY0"/>
              </a:cxn>
              <a:cxn ang="0">
                <a:pos x="connsiteX1" y="connsiteY1"/>
              </a:cxn>
            </a:cxnLst>
            <a:rect l="l" t="t" r="r" b="b"/>
            <a:pathLst>
              <a:path w="3220872" h="655093">
                <a:moveTo>
                  <a:pt x="3220872" y="655093"/>
                </a:moveTo>
                <a:lnTo>
                  <a:pt x="0" y="0"/>
                </a:lnTo>
              </a:path>
            </a:pathLst>
          </a:custGeom>
          <a:noFill/>
          <a:ln w="57150">
            <a:solidFill>
              <a:srgbClr val="002060"/>
            </a:solidFill>
            <a:prstDash val="sysDot"/>
            <a:headEnd type="oval"/>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a:extLst>
              <a:ext uri="{FF2B5EF4-FFF2-40B4-BE49-F238E27FC236}">
                <a16:creationId xmlns:a16="http://schemas.microsoft.com/office/drawing/2014/main" id="{9043D8BF-8087-38E3-46CC-57D0421BD12C}"/>
              </a:ext>
            </a:extLst>
          </p:cNvPr>
          <p:cNvSpPr/>
          <p:nvPr/>
        </p:nvSpPr>
        <p:spPr>
          <a:xfrm>
            <a:off x="13190531" y="7639050"/>
            <a:ext cx="579255" cy="252761"/>
          </a:xfrm>
          <a:prstGeom prst="rect">
            <a:avLst/>
          </a:prstGeom>
          <a:solidFill>
            <a:schemeClr val="bg1"/>
          </a:solidFill>
          <a:ln w="73025">
            <a:noFill/>
            <a:prstDash val="sysDot"/>
            <a:headEnd type="oval"/>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1100" dirty="0">
                <a:solidFill>
                  <a:schemeClr val="tx1"/>
                </a:solidFill>
              </a:rPr>
              <a:t>勝岳營造</a:t>
            </a:r>
          </a:p>
        </p:txBody>
      </p:sp>
      <p:sp>
        <p:nvSpPr>
          <p:cNvPr id="6" name="手繪多邊形: 圖案 5">
            <a:extLst>
              <a:ext uri="{FF2B5EF4-FFF2-40B4-BE49-F238E27FC236}">
                <a16:creationId xmlns:a16="http://schemas.microsoft.com/office/drawing/2014/main" id="{93B32704-502D-7C57-3180-DF334B53EDDA}"/>
              </a:ext>
            </a:extLst>
          </p:cNvPr>
          <p:cNvSpPr/>
          <p:nvPr/>
        </p:nvSpPr>
        <p:spPr>
          <a:xfrm>
            <a:off x="5613426" y="6780619"/>
            <a:ext cx="3368312" cy="1207600"/>
          </a:xfrm>
          <a:custGeom>
            <a:avLst/>
            <a:gdLst>
              <a:gd name="connsiteX0" fmla="*/ 0 w 2934269"/>
              <a:gd name="connsiteY0" fmla="*/ 859809 h 859809"/>
              <a:gd name="connsiteX1" fmla="*/ 2934269 w 2934269"/>
              <a:gd name="connsiteY1" fmla="*/ 0 h 859809"/>
            </a:gdLst>
            <a:ahLst/>
            <a:cxnLst>
              <a:cxn ang="0">
                <a:pos x="connsiteX0" y="connsiteY0"/>
              </a:cxn>
              <a:cxn ang="0">
                <a:pos x="connsiteX1" y="connsiteY1"/>
              </a:cxn>
            </a:cxnLst>
            <a:rect l="l" t="t" r="r" b="b"/>
            <a:pathLst>
              <a:path w="2934269" h="859809">
                <a:moveTo>
                  <a:pt x="0" y="859809"/>
                </a:moveTo>
                <a:lnTo>
                  <a:pt x="2934269" y="0"/>
                </a:lnTo>
              </a:path>
            </a:pathLst>
          </a:custGeom>
          <a:noFill/>
          <a:ln w="57150">
            <a:solidFill>
              <a:srgbClr val="002060"/>
            </a:solidFill>
            <a:prstDash val="sysDot"/>
            <a:headEnd type="oval"/>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手繪多邊形: 圖案 9">
            <a:extLst>
              <a:ext uri="{FF2B5EF4-FFF2-40B4-BE49-F238E27FC236}">
                <a16:creationId xmlns:a16="http://schemas.microsoft.com/office/drawing/2014/main" id="{70C0A4DD-4551-9534-C8CA-D8D2434AE69C}"/>
              </a:ext>
            </a:extLst>
          </p:cNvPr>
          <p:cNvSpPr/>
          <p:nvPr/>
        </p:nvSpPr>
        <p:spPr>
          <a:xfrm>
            <a:off x="2442949" y="3683725"/>
            <a:ext cx="6318259" cy="1052048"/>
          </a:xfrm>
          <a:custGeom>
            <a:avLst/>
            <a:gdLst>
              <a:gd name="connsiteX0" fmla="*/ 0 w 6496335"/>
              <a:gd name="connsiteY0" fmla="*/ 900752 h 900752"/>
              <a:gd name="connsiteX1" fmla="*/ 6496335 w 6496335"/>
              <a:gd name="connsiteY1" fmla="*/ 0 h 900752"/>
            </a:gdLst>
            <a:ahLst/>
            <a:cxnLst>
              <a:cxn ang="0">
                <a:pos x="connsiteX0" y="connsiteY0"/>
              </a:cxn>
              <a:cxn ang="0">
                <a:pos x="connsiteX1" y="connsiteY1"/>
              </a:cxn>
            </a:cxnLst>
            <a:rect l="l" t="t" r="r" b="b"/>
            <a:pathLst>
              <a:path w="6496335" h="900752">
                <a:moveTo>
                  <a:pt x="0" y="900752"/>
                </a:moveTo>
                <a:lnTo>
                  <a:pt x="6496335" y="0"/>
                </a:lnTo>
              </a:path>
            </a:pathLst>
          </a:custGeom>
          <a:noFill/>
          <a:ln w="60325">
            <a:solidFill>
              <a:srgbClr val="002060"/>
            </a:solidFill>
            <a:prstDash val="sysDot"/>
            <a:headEnd type="oval"/>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文字方塊 13">
            <a:extLst>
              <a:ext uri="{FF2B5EF4-FFF2-40B4-BE49-F238E27FC236}">
                <a16:creationId xmlns:a16="http://schemas.microsoft.com/office/drawing/2014/main" id="{5A96D0C1-9AF9-B474-C752-3409580606D6}"/>
              </a:ext>
            </a:extLst>
          </p:cNvPr>
          <p:cNvSpPr txBox="1"/>
          <p:nvPr/>
        </p:nvSpPr>
        <p:spPr>
          <a:xfrm>
            <a:off x="16640199" y="9514746"/>
            <a:ext cx="465192" cy="307777"/>
          </a:xfrm>
          <a:prstGeom prst="rect">
            <a:avLst/>
          </a:prstGeom>
          <a:noFill/>
        </p:spPr>
        <p:txBody>
          <a:bodyPr wrap="none" rtlCol="0">
            <a:spAutoFit/>
          </a:bodyPr>
          <a:lstStyle/>
          <a:p>
            <a:r>
              <a:rPr lang="en-US" altLang="zh-TW" sz="1400" b="1" dirty="0"/>
              <a:t>-</a:t>
            </a:r>
            <a:r>
              <a:rPr lang="zh-TW" altLang="en-US" sz="1400" b="1" dirty="0"/>
              <a:t> </a:t>
            </a:r>
            <a:r>
              <a:rPr lang="en-US" altLang="zh-TW" sz="1400" b="1" dirty="0"/>
              <a:t>8</a:t>
            </a:r>
            <a:r>
              <a:rPr lang="zh-TW" altLang="en-US" sz="1400" b="1" dirty="0"/>
              <a:t> </a:t>
            </a:r>
            <a:r>
              <a:rPr lang="en-US" altLang="zh-TW" sz="1400" b="1" dirty="0"/>
              <a:t>-</a:t>
            </a:r>
            <a:endParaRPr lang="zh-TW" altLang="en-US" sz="1400" b="1" dirty="0"/>
          </a:p>
        </p:txBody>
      </p:sp>
      <p:sp>
        <p:nvSpPr>
          <p:cNvPr id="8" name="手繪多邊形: 圖案 7">
            <a:extLst>
              <a:ext uri="{FF2B5EF4-FFF2-40B4-BE49-F238E27FC236}">
                <a16:creationId xmlns:a16="http://schemas.microsoft.com/office/drawing/2014/main" id="{23F27AAC-9070-CF6A-3296-8CAA9902D0F7}"/>
              </a:ext>
            </a:extLst>
          </p:cNvPr>
          <p:cNvSpPr/>
          <p:nvPr/>
        </p:nvSpPr>
        <p:spPr>
          <a:xfrm>
            <a:off x="8569234" y="6975566"/>
            <a:ext cx="1071155" cy="653143"/>
          </a:xfrm>
          <a:custGeom>
            <a:avLst/>
            <a:gdLst>
              <a:gd name="connsiteX0" fmla="*/ 0 w 1071155"/>
              <a:gd name="connsiteY0" fmla="*/ 357051 h 653143"/>
              <a:gd name="connsiteX1" fmla="*/ 87086 w 1071155"/>
              <a:gd name="connsiteY1" fmla="*/ 374468 h 653143"/>
              <a:gd name="connsiteX2" fmla="*/ 243840 w 1071155"/>
              <a:gd name="connsiteY2" fmla="*/ 496388 h 653143"/>
              <a:gd name="connsiteX3" fmla="*/ 418012 w 1071155"/>
              <a:gd name="connsiteY3" fmla="*/ 653143 h 653143"/>
              <a:gd name="connsiteX4" fmla="*/ 1071155 w 1071155"/>
              <a:gd name="connsiteY4" fmla="*/ 0 h 653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1155" h="653143">
                <a:moveTo>
                  <a:pt x="0" y="357051"/>
                </a:moveTo>
                <a:lnTo>
                  <a:pt x="87086" y="374468"/>
                </a:lnTo>
                <a:lnTo>
                  <a:pt x="243840" y="496388"/>
                </a:lnTo>
                <a:lnTo>
                  <a:pt x="418012" y="653143"/>
                </a:lnTo>
                <a:lnTo>
                  <a:pt x="1071155" y="0"/>
                </a:lnTo>
              </a:path>
            </a:pathLst>
          </a:custGeom>
          <a:noFill/>
          <a:ln w="31750">
            <a:solidFill>
              <a:srgbClr val="C00000"/>
            </a:solidFill>
            <a:prstDash val="dash"/>
            <a:headEnd type="none"/>
            <a:tail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手繪多邊形: 圖案 15">
            <a:extLst>
              <a:ext uri="{FF2B5EF4-FFF2-40B4-BE49-F238E27FC236}">
                <a16:creationId xmlns:a16="http://schemas.microsoft.com/office/drawing/2014/main" id="{34E38E1D-EF58-CDC0-91A0-B6FCE0A87867}"/>
              </a:ext>
            </a:extLst>
          </p:cNvPr>
          <p:cNvSpPr/>
          <p:nvPr/>
        </p:nvSpPr>
        <p:spPr>
          <a:xfrm>
            <a:off x="7097486" y="2577737"/>
            <a:ext cx="3135085" cy="4554583"/>
          </a:xfrm>
          <a:custGeom>
            <a:avLst/>
            <a:gdLst>
              <a:gd name="connsiteX0" fmla="*/ 2508068 w 3135085"/>
              <a:gd name="connsiteY0" fmla="*/ 3944983 h 4554583"/>
              <a:gd name="connsiteX1" fmla="*/ 2664823 w 3135085"/>
              <a:gd name="connsiteY1" fmla="*/ 3884023 h 4554583"/>
              <a:gd name="connsiteX2" fmla="*/ 3056708 w 3135085"/>
              <a:gd name="connsiteY2" fmla="*/ 3910149 h 4554583"/>
              <a:gd name="connsiteX3" fmla="*/ 3135085 w 3135085"/>
              <a:gd name="connsiteY3" fmla="*/ 3744686 h 4554583"/>
              <a:gd name="connsiteX4" fmla="*/ 1158240 w 3135085"/>
              <a:gd name="connsiteY4" fmla="*/ 174172 h 4554583"/>
              <a:gd name="connsiteX5" fmla="*/ 1079863 w 3135085"/>
              <a:gd name="connsiteY5" fmla="*/ 235132 h 4554583"/>
              <a:gd name="connsiteX6" fmla="*/ 940525 w 3135085"/>
              <a:gd name="connsiteY6" fmla="*/ 0 h 4554583"/>
              <a:gd name="connsiteX7" fmla="*/ 17417 w 3135085"/>
              <a:gd name="connsiteY7" fmla="*/ 548640 h 4554583"/>
              <a:gd name="connsiteX8" fmla="*/ 43543 w 3135085"/>
              <a:gd name="connsiteY8" fmla="*/ 618309 h 4554583"/>
              <a:gd name="connsiteX9" fmla="*/ 0 w 3135085"/>
              <a:gd name="connsiteY9" fmla="*/ 661852 h 4554583"/>
              <a:gd name="connsiteX10" fmla="*/ 113211 w 3135085"/>
              <a:gd name="connsiteY10" fmla="*/ 853440 h 4554583"/>
              <a:gd name="connsiteX11" fmla="*/ 0 w 3135085"/>
              <a:gd name="connsiteY11" fmla="*/ 923109 h 4554583"/>
              <a:gd name="connsiteX12" fmla="*/ 1854925 w 3135085"/>
              <a:gd name="connsiteY12" fmla="*/ 4232366 h 4554583"/>
              <a:gd name="connsiteX13" fmla="*/ 1759131 w 3135085"/>
              <a:gd name="connsiteY13" fmla="*/ 4302034 h 4554583"/>
              <a:gd name="connsiteX14" fmla="*/ 1828800 w 3135085"/>
              <a:gd name="connsiteY14" fmla="*/ 4476206 h 4554583"/>
              <a:gd name="connsiteX15" fmla="*/ 1428205 w 3135085"/>
              <a:gd name="connsiteY15" fmla="*/ 4554583 h 4554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35085" h="4554583">
                <a:moveTo>
                  <a:pt x="2508068" y="3944983"/>
                </a:moveTo>
                <a:lnTo>
                  <a:pt x="2664823" y="3884023"/>
                </a:lnTo>
                <a:lnTo>
                  <a:pt x="3056708" y="3910149"/>
                </a:lnTo>
                <a:lnTo>
                  <a:pt x="3135085" y="3744686"/>
                </a:lnTo>
                <a:lnTo>
                  <a:pt x="1158240" y="174172"/>
                </a:lnTo>
                <a:lnTo>
                  <a:pt x="1079863" y="235132"/>
                </a:lnTo>
                <a:lnTo>
                  <a:pt x="940525" y="0"/>
                </a:lnTo>
                <a:lnTo>
                  <a:pt x="17417" y="548640"/>
                </a:lnTo>
                <a:lnTo>
                  <a:pt x="43543" y="618309"/>
                </a:lnTo>
                <a:lnTo>
                  <a:pt x="0" y="661852"/>
                </a:lnTo>
                <a:lnTo>
                  <a:pt x="113211" y="853440"/>
                </a:lnTo>
                <a:lnTo>
                  <a:pt x="0" y="923109"/>
                </a:lnTo>
                <a:lnTo>
                  <a:pt x="1854925" y="4232366"/>
                </a:lnTo>
                <a:lnTo>
                  <a:pt x="1759131" y="4302034"/>
                </a:lnTo>
                <a:lnTo>
                  <a:pt x="1828800" y="4476206"/>
                </a:lnTo>
                <a:lnTo>
                  <a:pt x="1428205" y="4554583"/>
                </a:lnTo>
              </a:path>
            </a:pathLst>
          </a:custGeom>
          <a:noFill/>
          <a:ln w="25400">
            <a:solidFill>
              <a:srgbClr val="C00000"/>
            </a:solidFill>
            <a:prstDash val="dash"/>
            <a:headEnd type="none"/>
            <a:tail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388765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片 14">
            <a:extLst>
              <a:ext uri="{FF2B5EF4-FFF2-40B4-BE49-F238E27FC236}">
                <a16:creationId xmlns:a16="http://schemas.microsoft.com/office/drawing/2014/main" id="{CFB9E615-8BFB-F243-D4F4-E92882349BE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55" b="95777" l="3500" r="98300"/>
                    </a14:imgEffect>
                  </a14:imgLayer>
                </a14:imgProps>
              </a:ext>
            </a:extLst>
          </a:blip>
          <a:stretch>
            <a:fillRect/>
          </a:stretch>
        </p:blipFill>
        <p:spPr>
          <a:xfrm>
            <a:off x="5378105" y="1655601"/>
            <a:ext cx="3835020" cy="2260578"/>
          </a:xfrm>
          <a:prstGeom prst="rect">
            <a:avLst/>
          </a:prstGeom>
        </p:spPr>
      </p:pic>
      <p:sp>
        <p:nvSpPr>
          <p:cNvPr id="3" name="矩形 2">
            <a:extLst>
              <a:ext uri="{FF2B5EF4-FFF2-40B4-BE49-F238E27FC236}">
                <a16:creationId xmlns:a16="http://schemas.microsoft.com/office/drawing/2014/main" id="{ECE48C9B-092F-522A-C827-5D53991F96FB}"/>
              </a:ext>
            </a:extLst>
          </p:cNvPr>
          <p:cNvSpPr/>
          <p:nvPr/>
        </p:nvSpPr>
        <p:spPr>
          <a:xfrm>
            <a:off x="450376" y="532378"/>
            <a:ext cx="7670041" cy="1524392"/>
          </a:xfrm>
          <a:prstGeom prst="rect">
            <a:avLst/>
          </a:prstGeom>
        </p:spPr>
        <p:txBody>
          <a:bodyPr wrap="square">
            <a:spAutoFit/>
          </a:bodyPr>
          <a:lstStyle/>
          <a:p>
            <a:pPr>
              <a:lnSpc>
                <a:spcPct val="150000"/>
              </a:lnSpc>
            </a:pPr>
            <a:r>
              <a:rPr lang="zh-TW" altLang="en-US" sz="1600" dirty="0">
                <a:latin typeface="微軟正黑體" panose="020B0604030504040204" pitchFamily="34" charset="-120"/>
                <a:ea typeface="微軟正黑體" panose="020B0604030504040204" pitchFamily="34" charset="-120"/>
              </a:rPr>
              <a:t>搭配預定進度時程作施工順序動畫模擬檢討、檢討所有施工預定時間和實際完工差異、並與工程計價作结合。</a:t>
            </a:r>
            <a:br>
              <a:rPr lang="en-US" altLang="zh-TW" sz="1600" dirty="0">
                <a:latin typeface="微軟正黑體" panose="020B0604030504040204" pitchFamily="34" charset="-120"/>
                <a:ea typeface="微軟正黑體" panose="020B0604030504040204" pitchFamily="34" charset="-120"/>
              </a:rPr>
            </a:br>
            <a:r>
              <a:rPr lang="en-US" altLang="zh-TW" sz="1600" dirty="0">
                <a:latin typeface="微軟正黑體" panose="020B0604030504040204" pitchFamily="34" charset="-120"/>
                <a:ea typeface="微軟正黑體" panose="020B0604030504040204" pitchFamily="34" charset="-120"/>
              </a:rPr>
              <a:t>BIM</a:t>
            </a:r>
            <a:r>
              <a:rPr lang="zh-TW" altLang="en-US" sz="1600" dirty="0">
                <a:latin typeface="微軟正黑體" pitchFamily="34" charset="-120"/>
                <a:ea typeface="微軟正黑體" pitchFamily="34" charset="-120"/>
              </a:rPr>
              <a:t>勞工安全衛生教育訓練</a:t>
            </a:r>
            <a:r>
              <a:rPr lang="zh-TW" altLang="en-US" sz="1600" dirty="0">
                <a:latin typeface="標楷體" panose="03000509000000000000" pitchFamily="65" charset="-120"/>
                <a:ea typeface="標楷體" panose="03000509000000000000" pitchFamily="65" charset="-120"/>
              </a:rPr>
              <a:t>，</a:t>
            </a:r>
            <a:r>
              <a:rPr lang="zh-TW" altLang="en-US" sz="1600" dirty="0">
                <a:latin typeface="微軟正黑體" pitchFamily="34" charset="-120"/>
                <a:ea typeface="微軟正黑體" pitchFamily="34" charset="-120"/>
              </a:rPr>
              <a:t>利用</a:t>
            </a:r>
            <a:r>
              <a:rPr lang="en-US" altLang="zh-TW" sz="1600" dirty="0">
                <a:latin typeface="微軟正黑體" pitchFamily="34" charset="-120"/>
                <a:ea typeface="微軟正黑體" pitchFamily="34" charset="-120"/>
              </a:rPr>
              <a:t>BIM</a:t>
            </a:r>
            <a:r>
              <a:rPr lang="zh-TW" altLang="en-US" sz="1600" dirty="0">
                <a:latin typeface="微軟正黑體" pitchFamily="34" charset="-120"/>
                <a:ea typeface="微軟正黑體" pitchFamily="34" charset="-120"/>
              </a:rPr>
              <a:t>模型前期檢討施工不安全區域，搭配假設工程事前規劃，以減少職業災害發生。</a:t>
            </a:r>
          </a:p>
        </p:txBody>
      </p:sp>
      <p:pic>
        <p:nvPicPr>
          <p:cNvPr id="5" name="圖片 8">
            <a:extLst>
              <a:ext uri="{FF2B5EF4-FFF2-40B4-BE49-F238E27FC236}">
                <a16:creationId xmlns:a16="http://schemas.microsoft.com/office/drawing/2014/main" id="{80E9B263-A46C-56C8-756F-C31B7A73C5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1036" t="29256" r="6506" b="19414"/>
          <a:stretch>
            <a:fillRect/>
          </a:stretch>
        </p:blipFill>
        <p:spPr bwMode="auto">
          <a:xfrm>
            <a:off x="450376" y="5671871"/>
            <a:ext cx="2782595" cy="1531428"/>
          </a:xfrm>
          <a:prstGeom prst="rect">
            <a:avLst/>
          </a:prstGeom>
          <a:noFill/>
          <a:extLst>
            <a:ext uri="{909E8E84-426E-40DD-AFC4-6F175D3DCCD1}">
              <a14:hiddenFill xmlns:a14="http://schemas.microsoft.com/office/drawing/2010/main">
                <a:solidFill>
                  <a:srgbClr val="FFFFFF"/>
                </a:solidFill>
              </a14:hiddenFill>
            </a:ext>
          </a:extLst>
        </p:spPr>
      </p:pic>
      <p:pic>
        <p:nvPicPr>
          <p:cNvPr id="7" name="圖片 11">
            <a:extLst>
              <a:ext uri="{FF2B5EF4-FFF2-40B4-BE49-F238E27FC236}">
                <a16:creationId xmlns:a16="http://schemas.microsoft.com/office/drawing/2014/main" id="{1B700216-F8B3-17AD-3CED-38F4F0A36A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71014" t="29144" r="6863" b="19653"/>
          <a:stretch>
            <a:fillRect/>
          </a:stretch>
        </p:blipFill>
        <p:spPr bwMode="auto">
          <a:xfrm>
            <a:off x="3338939" y="5637519"/>
            <a:ext cx="2802940" cy="1565780"/>
          </a:xfrm>
          <a:prstGeom prst="rect">
            <a:avLst/>
          </a:prstGeom>
          <a:noFill/>
          <a:extLst>
            <a:ext uri="{909E8E84-426E-40DD-AFC4-6F175D3DCCD1}">
              <a14:hiddenFill xmlns:a14="http://schemas.microsoft.com/office/drawing/2010/main">
                <a:solidFill>
                  <a:srgbClr val="FFFFFF"/>
                </a:solidFill>
              </a14:hiddenFill>
            </a:ext>
          </a:extLst>
        </p:spPr>
      </p:pic>
      <p:pic>
        <p:nvPicPr>
          <p:cNvPr id="8" name="圖片 33">
            <a:extLst>
              <a:ext uri="{FF2B5EF4-FFF2-40B4-BE49-F238E27FC236}">
                <a16:creationId xmlns:a16="http://schemas.microsoft.com/office/drawing/2014/main" id="{98F5436C-135C-F48E-735E-BF446613155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0375" y="7288862"/>
            <a:ext cx="6005015" cy="2419350"/>
          </a:xfrm>
          <a:prstGeom prst="rect">
            <a:avLst/>
          </a:prstGeom>
          <a:noFill/>
          <a:extLst>
            <a:ext uri="{909E8E84-426E-40DD-AFC4-6F175D3DCCD1}">
              <a14:hiddenFill xmlns:a14="http://schemas.microsoft.com/office/drawing/2010/main">
                <a:solidFill>
                  <a:srgbClr val="FFFFFF"/>
                </a:solidFill>
              </a14:hiddenFill>
            </a:ext>
          </a:extLst>
        </p:spPr>
      </p:pic>
      <p:pic>
        <p:nvPicPr>
          <p:cNvPr id="9" name="圖片 34">
            <a:extLst>
              <a:ext uri="{FF2B5EF4-FFF2-40B4-BE49-F238E27FC236}">
                <a16:creationId xmlns:a16="http://schemas.microsoft.com/office/drawing/2014/main" id="{074994DD-AC20-D2CB-EFC8-FC6571813AB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50925" y="7288862"/>
            <a:ext cx="2568931" cy="242887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2">
            <a:extLst>
              <a:ext uri="{FF2B5EF4-FFF2-40B4-BE49-F238E27FC236}">
                <a16:creationId xmlns:a16="http://schemas.microsoft.com/office/drawing/2014/main" id="{5D2A1E6B-514F-C9FF-016A-947779A2C4A7}"/>
              </a:ext>
            </a:extLst>
          </p:cNvPr>
          <p:cNvSpPr txBox="1">
            <a:spLocks noChangeArrowheads="1"/>
          </p:cNvSpPr>
          <p:nvPr/>
        </p:nvSpPr>
        <p:spPr bwMode="auto">
          <a:xfrm>
            <a:off x="273159" y="137783"/>
            <a:ext cx="6419135" cy="394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474788">
              <a:defRPr kumimoji="1" b="1">
                <a:solidFill>
                  <a:schemeClr val="tx1"/>
                </a:solidFill>
                <a:latin typeface="Arial" panose="020B0604020202020204" pitchFamily="34" charset="0"/>
                <a:ea typeface="微軟正黑體" panose="020B0604030504040204" pitchFamily="34" charset="-120"/>
              </a:defRPr>
            </a:lvl1pPr>
            <a:lvl2pPr marL="742950" indent="-285750" defTabSz="1474788">
              <a:defRPr kumimoji="1" b="1">
                <a:solidFill>
                  <a:schemeClr val="tx1"/>
                </a:solidFill>
                <a:latin typeface="Arial" panose="020B0604020202020204" pitchFamily="34" charset="0"/>
                <a:ea typeface="微軟正黑體" panose="020B0604030504040204" pitchFamily="34" charset="-120"/>
              </a:defRPr>
            </a:lvl2pPr>
            <a:lvl3pPr marL="1143000" indent="-228600" defTabSz="1474788">
              <a:defRPr kumimoji="1" b="1">
                <a:solidFill>
                  <a:schemeClr val="tx1"/>
                </a:solidFill>
                <a:latin typeface="Arial" panose="020B0604020202020204" pitchFamily="34" charset="0"/>
                <a:ea typeface="微軟正黑體" panose="020B0604030504040204" pitchFamily="34" charset="-120"/>
              </a:defRPr>
            </a:lvl3pPr>
            <a:lvl4pPr marL="1600200" indent="-228600" defTabSz="1474788">
              <a:defRPr kumimoji="1" b="1">
                <a:solidFill>
                  <a:schemeClr val="tx1"/>
                </a:solidFill>
                <a:latin typeface="Arial" panose="020B0604020202020204" pitchFamily="34" charset="0"/>
                <a:ea typeface="微軟正黑體" panose="020B0604030504040204" pitchFamily="34" charset="-120"/>
              </a:defRPr>
            </a:lvl4pPr>
            <a:lvl5pPr marL="2057400" indent="-228600" defTabSz="1474788">
              <a:defRPr kumimoji="1" b="1">
                <a:solidFill>
                  <a:schemeClr val="tx1"/>
                </a:solidFill>
                <a:latin typeface="Arial" panose="020B0604020202020204" pitchFamily="34" charset="0"/>
                <a:ea typeface="微軟正黑體" panose="020B0604030504040204" pitchFamily="34" charset="-120"/>
              </a:defRPr>
            </a:lvl5pPr>
            <a:lvl6pPr marL="2514600" indent="-228600" defTabSz="1474788" eaLnBrk="0" fontAlgn="base" hangingPunct="0">
              <a:spcBef>
                <a:spcPct val="0"/>
              </a:spcBef>
              <a:spcAft>
                <a:spcPct val="0"/>
              </a:spcAft>
              <a:defRPr kumimoji="1" b="1">
                <a:solidFill>
                  <a:schemeClr val="tx1"/>
                </a:solidFill>
                <a:latin typeface="Arial" panose="020B0604020202020204" pitchFamily="34" charset="0"/>
                <a:ea typeface="微軟正黑體" panose="020B0604030504040204" pitchFamily="34" charset="-120"/>
              </a:defRPr>
            </a:lvl6pPr>
            <a:lvl7pPr marL="2971800" indent="-228600" defTabSz="1474788" eaLnBrk="0" fontAlgn="base" hangingPunct="0">
              <a:spcBef>
                <a:spcPct val="0"/>
              </a:spcBef>
              <a:spcAft>
                <a:spcPct val="0"/>
              </a:spcAft>
              <a:defRPr kumimoji="1" b="1">
                <a:solidFill>
                  <a:schemeClr val="tx1"/>
                </a:solidFill>
                <a:latin typeface="Arial" panose="020B0604020202020204" pitchFamily="34" charset="0"/>
                <a:ea typeface="微軟正黑體" panose="020B0604030504040204" pitchFamily="34" charset="-120"/>
              </a:defRPr>
            </a:lvl7pPr>
            <a:lvl8pPr marL="3429000" indent="-228600" defTabSz="1474788" eaLnBrk="0" fontAlgn="base" hangingPunct="0">
              <a:spcBef>
                <a:spcPct val="0"/>
              </a:spcBef>
              <a:spcAft>
                <a:spcPct val="0"/>
              </a:spcAft>
              <a:defRPr kumimoji="1" b="1">
                <a:solidFill>
                  <a:schemeClr val="tx1"/>
                </a:solidFill>
                <a:latin typeface="Arial" panose="020B0604020202020204" pitchFamily="34" charset="0"/>
                <a:ea typeface="微軟正黑體" panose="020B0604030504040204" pitchFamily="34" charset="-120"/>
              </a:defRPr>
            </a:lvl8pPr>
            <a:lvl9pPr marL="3886200" indent="-228600" defTabSz="1474788" eaLnBrk="0" fontAlgn="base" hangingPunct="0">
              <a:spcBef>
                <a:spcPct val="0"/>
              </a:spcBef>
              <a:spcAft>
                <a:spcPct val="0"/>
              </a:spcAft>
              <a:defRPr kumimoji="1" b="1">
                <a:solidFill>
                  <a:schemeClr val="tx1"/>
                </a:solidFill>
                <a:latin typeface="Arial" panose="020B0604020202020204" pitchFamily="34" charset="0"/>
                <a:ea typeface="微軟正黑體" panose="020B0604030504040204" pitchFamily="34" charset="-120"/>
              </a:defRPr>
            </a:lvl9pPr>
          </a:lstStyle>
          <a:p>
            <a:pPr>
              <a:lnSpc>
                <a:spcPct val="120000"/>
              </a:lnSpc>
              <a:spcBef>
                <a:spcPct val="80000"/>
              </a:spcBef>
            </a:pPr>
            <a:r>
              <a:rPr lang="zh-TW" altLang="zh-TW" dirty="0">
                <a:latin typeface="微軟正黑體" panose="020B0604030504040204" pitchFamily="34" charset="-120"/>
                <a:cs typeface="Times New Roman" panose="02020603050405020304" pitchFamily="18" charset="0"/>
              </a:rPr>
              <a:t>▋</a:t>
            </a:r>
            <a:r>
              <a:rPr lang="zh-TW" altLang="en-US" sz="1800" b="1" dirty="0">
                <a:latin typeface="微軟正黑體" panose="020B0604030504040204" pitchFamily="34" charset="-120"/>
                <a:ea typeface="微軟正黑體" panose="020B0604030504040204" pitchFamily="34" charset="-120"/>
              </a:rPr>
              <a:t>課題：</a:t>
            </a:r>
            <a:r>
              <a:rPr lang="zh-TW" altLang="en-US" sz="1800" dirty="0">
                <a:latin typeface="微軟正黑體" panose="020B0604030504040204" pitchFamily="34" charset="-120"/>
                <a:ea typeface="微軟正黑體" panose="020B0604030504040204" pitchFamily="34" charset="-120"/>
              </a:rPr>
              <a:t>計畫與實際工程進度施工動畫模擬與檢討 </a:t>
            </a:r>
            <a:r>
              <a:rPr lang="zh-TW" altLang="zh-TW" dirty="0">
                <a:latin typeface="微軟正黑體" panose="020B0604030504040204" pitchFamily="34" charset="-120"/>
                <a:cs typeface="Times New Roman" panose="02020603050405020304" pitchFamily="18" charset="0"/>
              </a:rPr>
              <a:t>▋</a:t>
            </a:r>
            <a:r>
              <a:rPr lang="zh-TW" altLang="en-US" dirty="0">
                <a:latin typeface="微軟正黑體" panose="020B0604030504040204" pitchFamily="34" charset="-120"/>
                <a:cs typeface="Times New Roman" panose="02020603050405020304" pitchFamily="18" charset="0"/>
              </a:rPr>
              <a:t> </a:t>
            </a:r>
          </a:p>
        </p:txBody>
      </p:sp>
      <p:pic>
        <p:nvPicPr>
          <p:cNvPr id="14" name="圖片 7">
            <a:extLst>
              <a:ext uri="{FF2B5EF4-FFF2-40B4-BE49-F238E27FC236}">
                <a16:creationId xmlns:a16="http://schemas.microsoft.com/office/drawing/2014/main" id="{0FE4E443-676B-4859-5FD4-40001477359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70988" t="28522" r="6490" b="19328"/>
          <a:stretch>
            <a:fillRect/>
          </a:stretch>
        </p:blipFill>
        <p:spPr bwMode="auto">
          <a:xfrm>
            <a:off x="6247847" y="5597766"/>
            <a:ext cx="2872009" cy="1605533"/>
          </a:xfrm>
          <a:prstGeom prst="rect">
            <a:avLst/>
          </a:prstGeom>
          <a:noFill/>
          <a:extLst>
            <a:ext uri="{909E8E84-426E-40DD-AFC4-6F175D3DCCD1}">
              <a14:hiddenFill xmlns:a14="http://schemas.microsoft.com/office/drawing/2010/main">
                <a:solidFill>
                  <a:srgbClr val="FFFFFF"/>
                </a:solidFill>
              </a14:hiddenFill>
            </a:ext>
          </a:extLst>
        </p:spPr>
      </p:pic>
      <p:pic>
        <p:nvPicPr>
          <p:cNvPr id="17" name="圖片 16">
            <a:extLst>
              <a:ext uri="{FF2B5EF4-FFF2-40B4-BE49-F238E27FC236}">
                <a16:creationId xmlns:a16="http://schemas.microsoft.com/office/drawing/2014/main" id="{DF85CE1A-2DA9-3687-FB55-4915090CB4A7}"/>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97697" l="2054" r="98750"/>
                    </a14:imgEffect>
                  </a14:imgLayer>
                </a14:imgProps>
              </a:ext>
            </a:extLst>
          </a:blip>
          <a:stretch>
            <a:fillRect/>
          </a:stretch>
        </p:blipFill>
        <p:spPr>
          <a:xfrm>
            <a:off x="450375" y="2072212"/>
            <a:ext cx="5233473" cy="2196269"/>
          </a:xfrm>
          <a:prstGeom prst="rect">
            <a:avLst/>
          </a:prstGeom>
        </p:spPr>
      </p:pic>
      <p:pic>
        <p:nvPicPr>
          <p:cNvPr id="18" name="圖片 17">
            <a:extLst>
              <a:ext uri="{FF2B5EF4-FFF2-40B4-BE49-F238E27FC236}">
                <a16:creationId xmlns:a16="http://schemas.microsoft.com/office/drawing/2014/main" id="{D46DDAD0-83A5-7A69-BBD1-20E948F101B1}"/>
              </a:ext>
            </a:extLst>
          </p:cNvPr>
          <p:cNvPicPr>
            <a:picLocks noChangeAspect="1"/>
          </p:cNvPicPr>
          <p:nvPr/>
        </p:nvPicPr>
        <p:blipFill>
          <a:blip r:embed="rId12"/>
          <a:stretch>
            <a:fillRect/>
          </a:stretch>
        </p:blipFill>
        <p:spPr>
          <a:xfrm>
            <a:off x="6139719" y="3791311"/>
            <a:ext cx="3073406" cy="1584880"/>
          </a:xfrm>
          <a:prstGeom prst="rect">
            <a:avLst/>
          </a:prstGeom>
        </p:spPr>
      </p:pic>
      <p:pic>
        <p:nvPicPr>
          <p:cNvPr id="19" name="圖片 18">
            <a:extLst>
              <a:ext uri="{FF2B5EF4-FFF2-40B4-BE49-F238E27FC236}">
                <a16:creationId xmlns:a16="http://schemas.microsoft.com/office/drawing/2014/main" id="{8C86CAD5-7461-0C6D-8125-398A080A6FF8}"/>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5902" b="92131" l="4300" r="96533"/>
                    </a14:imgEffect>
                  </a14:imgLayer>
                </a14:imgProps>
              </a:ext>
            </a:extLst>
          </a:blip>
          <a:srcRect t="2119" b="4074"/>
          <a:stretch/>
        </p:blipFill>
        <p:spPr>
          <a:xfrm>
            <a:off x="3005322" y="3601793"/>
            <a:ext cx="2802939" cy="2101644"/>
          </a:xfrm>
          <a:prstGeom prst="rect">
            <a:avLst/>
          </a:prstGeom>
        </p:spPr>
      </p:pic>
      <p:pic>
        <p:nvPicPr>
          <p:cNvPr id="20" name="圖片 19">
            <a:extLst>
              <a:ext uri="{FF2B5EF4-FFF2-40B4-BE49-F238E27FC236}">
                <a16:creationId xmlns:a16="http://schemas.microsoft.com/office/drawing/2014/main" id="{814C66A7-11DB-14B9-20DD-9C05B2B68269}"/>
              </a:ext>
            </a:extLst>
          </p:cNvPr>
          <p:cNvPicPr>
            <a:picLocks noChangeAspect="1"/>
          </p:cNvPicPr>
          <p:nvPr/>
        </p:nvPicPr>
        <p:blipFill>
          <a:blip r:embed="rId15"/>
          <a:stretch>
            <a:fillRect/>
          </a:stretch>
        </p:blipFill>
        <p:spPr>
          <a:xfrm>
            <a:off x="660592" y="3967422"/>
            <a:ext cx="2279231" cy="1492490"/>
          </a:xfrm>
          <a:prstGeom prst="rect">
            <a:avLst/>
          </a:prstGeom>
        </p:spPr>
      </p:pic>
      <p:sp>
        <p:nvSpPr>
          <p:cNvPr id="21" name="文字方塊 20">
            <a:extLst>
              <a:ext uri="{FF2B5EF4-FFF2-40B4-BE49-F238E27FC236}">
                <a16:creationId xmlns:a16="http://schemas.microsoft.com/office/drawing/2014/main" id="{91020360-BD0D-1151-E8B2-10800E91FE04}"/>
              </a:ext>
            </a:extLst>
          </p:cNvPr>
          <p:cNvSpPr txBox="1"/>
          <p:nvPr/>
        </p:nvSpPr>
        <p:spPr>
          <a:xfrm>
            <a:off x="7390689" y="3179993"/>
            <a:ext cx="1459456" cy="307777"/>
          </a:xfrm>
          <a:prstGeom prst="rect">
            <a:avLst/>
          </a:prstGeom>
          <a:noFill/>
        </p:spPr>
        <p:txBody>
          <a:bodyPr wrap="square" rtlCol="0">
            <a:spAutoFit/>
          </a:bodyPr>
          <a:lstStyle/>
          <a:p>
            <a:r>
              <a:rPr lang="zh-TW" altLang="en-US" sz="1400" dirty="0"/>
              <a:t>筏基層</a:t>
            </a:r>
            <a:endParaRPr lang="en-US" altLang="zh-TW" sz="1400" dirty="0"/>
          </a:p>
        </p:txBody>
      </p:sp>
      <p:sp>
        <p:nvSpPr>
          <p:cNvPr id="22" name="文字方塊 21">
            <a:extLst>
              <a:ext uri="{FF2B5EF4-FFF2-40B4-BE49-F238E27FC236}">
                <a16:creationId xmlns:a16="http://schemas.microsoft.com/office/drawing/2014/main" id="{A63497DD-F685-66CC-7C0D-64CACF84879F}"/>
              </a:ext>
            </a:extLst>
          </p:cNvPr>
          <p:cNvSpPr txBox="1"/>
          <p:nvPr/>
        </p:nvSpPr>
        <p:spPr>
          <a:xfrm>
            <a:off x="724512" y="3579924"/>
            <a:ext cx="3560884" cy="307777"/>
          </a:xfrm>
          <a:prstGeom prst="rect">
            <a:avLst/>
          </a:prstGeom>
          <a:noFill/>
        </p:spPr>
        <p:txBody>
          <a:bodyPr wrap="square" rtlCol="0">
            <a:spAutoFit/>
          </a:bodyPr>
          <a:lstStyle/>
          <a:p>
            <a:r>
              <a:rPr lang="zh-TW" altLang="en-US" sz="1400" dirty="0"/>
              <a:t>模型平面圖</a:t>
            </a:r>
          </a:p>
        </p:txBody>
      </p:sp>
      <p:sp>
        <p:nvSpPr>
          <p:cNvPr id="23" name="文字方塊 22">
            <a:extLst>
              <a:ext uri="{FF2B5EF4-FFF2-40B4-BE49-F238E27FC236}">
                <a16:creationId xmlns:a16="http://schemas.microsoft.com/office/drawing/2014/main" id="{84D40F9C-A1D6-7892-F7B7-1D937C55B513}"/>
              </a:ext>
            </a:extLst>
          </p:cNvPr>
          <p:cNvSpPr txBox="1"/>
          <p:nvPr/>
        </p:nvSpPr>
        <p:spPr>
          <a:xfrm>
            <a:off x="839277" y="5323557"/>
            <a:ext cx="5894452" cy="307777"/>
          </a:xfrm>
          <a:prstGeom prst="rect">
            <a:avLst/>
          </a:prstGeom>
          <a:noFill/>
        </p:spPr>
        <p:txBody>
          <a:bodyPr wrap="square" rtlCol="0">
            <a:spAutoFit/>
          </a:bodyPr>
          <a:lstStyle/>
          <a:p>
            <a:r>
              <a:rPr lang="zh-TW" altLang="en-US" sz="1400" dirty="0"/>
              <a:t>支承樁 </a:t>
            </a:r>
            <a:r>
              <a:rPr lang="en-US" altLang="zh-TW" sz="1400" dirty="0"/>
              <a:t>(</a:t>
            </a:r>
            <a:r>
              <a:rPr lang="el-GR" altLang="zh-TW" sz="1400" dirty="0"/>
              <a:t>Φ=</a:t>
            </a:r>
            <a:r>
              <a:rPr lang="en-US" altLang="zh-TW" sz="1400" dirty="0"/>
              <a:t>15</a:t>
            </a:r>
            <a:r>
              <a:rPr lang="el-GR" altLang="zh-TW" sz="1400" dirty="0"/>
              <a:t>0</a:t>
            </a:r>
            <a:r>
              <a:rPr lang="en-US" altLang="zh-TW" sz="1400" dirty="0" err="1"/>
              <a:t>cm,L</a:t>
            </a:r>
            <a:r>
              <a:rPr lang="en-US" altLang="zh-TW" sz="1400" dirty="0"/>
              <a:t>=10m)</a:t>
            </a:r>
            <a:endParaRPr lang="zh-TW" altLang="en-US" sz="1400" dirty="0"/>
          </a:p>
        </p:txBody>
      </p:sp>
      <p:sp>
        <p:nvSpPr>
          <p:cNvPr id="24" name="文字方塊 23">
            <a:extLst>
              <a:ext uri="{FF2B5EF4-FFF2-40B4-BE49-F238E27FC236}">
                <a16:creationId xmlns:a16="http://schemas.microsoft.com/office/drawing/2014/main" id="{9AAF1C9F-9D7D-BC95-A995-AE8C144D543D}"/>
              </a:ext>
            </a:extLst>
          </p:cNvPr>
          <p:cNvSpPr txBox="1"/>
          <p:nvPr/>
        </p:nvSpPr>
        <p:spPr>
          <a:xfrm>
            <a:off x="4422468" y="5021410"/>
            <a:ext cx="1911274" cy="523220"/>
          </a:xfrm>
          <a:prstGeom prst="rect">
            <a:avLst/>
          </a:prstGeom>
          <a:noFill/>
        </p:spPr>
        <p:txBody>
          <a:bodyPr wrap="square" rtlCol="0">
            <a:spAutoFit/>
          </a:bodyPr>
          <a:lstStyle/>
          <a:p>
            <a:r>
              <a:rPr lang="zh-TW" altLang="en-US" sz="1400" dirty="0"/>
              <a:t>預壘樁 </a:t>
            </a:r>
            <a:r>
              <a:rPr lang="en-US" altLang="zh-TW" sz="1400" dirty="0"/>
              <a:t>(</a:t>
            </a:r>
            <a:r>
              <a:rPr lang="el-GR" altLang="zh-TW" sz="1400" dirty="0"/>
              <a:t>Φ=60</a:t>
            </a:r>
            <a:r>
              <a:rPr lang="en-US" altLang="zh-TW" sz="1400" dirty="0" err="1"/>
              <a:t>cm,L</a:t>
            </a:r>
            <a:r>
              <a:rPr lang="en-US" altLang="zh-TW" sz="1400" dirty="0"/>
              <a:t>=13m)</a:t>
            </a:r>
            <a:endParaRPr lang="zh-TW" altLang="en-US" sz="1400" dirty="0"/>
          </a:p>
        </p:txBody>
      </p:sp>
      <p:sp>
        <p:nvSpPr>
          <p:cNvPr id="25" name="文字方塊 24">
            <a:extLst>
              <a:ext uri="{FF2B5EF4-FFF2-40B4-BE49-F238E27FC236}">
                <a16:creationId xmlns:a16="http://schemas.microsoft.com/office/drawing/2014/main" id="{23019E04-BE77-1107-C94B-A73D351F0EB5}"/>
              </a:ext>
            </a:extLst>
          </p:cNvPr>
          <p:cNvSpPr txBox="1"/>
          <p:nvPr/>
        </p:nvSpPr>
        <p:spPr>
          <a:xfrm>
            <a:off x="6537899" y="5186520"/>
            <a:ext cx="2866617" cy="307777"/>
          </a:xfrm>
          <a:prstGeom prst="rect">
            <a:avLst/>
          </a:prstGeom>
          <a:noFill/>
        </p:spPr>
        <p:txBody>
          <a:bodyPr wrap="square" rtlCol="0">
            <a:spAutoFit/>
          </a:bodyPr>
          <a:lstStyle/>
          <a:p>
            <a:r>
              <a:rPr lang="zh-TW" altLang="en-US" sz="1400" dirty="0"/>
              <a:t>擋土排樁</a:t>
            </a:r>
            <a:r>
              <a:rPr lang="en-US" altLang="zh-TW" sz="1400" dirty="0"/>
              <a:t>RW2</a:t>
            </a:r>
            <a:r>
              <a:rPr lang="zh-TW" altLang="en-US" sz="1400" dirty="0"/>
              <a:t> </a:t>
            </a:r>
            <a:r>
              <a:rPr lang="en-US" altLang="zh-TW" sz="1400" dirty="0"/>
              <a:t>(</a:t>
            </a:r>
            <a:r>
              <a:rPr lang="el-GR" altLang="zh-TW" sz="1400" dirty="0"/>
              <a:t>Φ=60</a:t>
            </a:r>
            <a:r>
              <a:rPr lang="en-US" altLang="zh-TW" sz="1400" dirty="0" err="1"/>
              <a:t>cm,L</a:t>
            </a:r>
            <a:r>
              <a:rPr lang="en-US" altLang="zh-TW" sz="1400" dirty="0"/>
              <a:t>=18.6m)</a:t>
            </a:r>
            <a:endParaRPr lang="zh-TW" altLang="en-US" sz="1400" dirty="0"/>
          </a:p>
        </p:txBody>
      </p:sp>
      <p:pic>
        <p:nvPicPr>
          <p:cNvPr id="26" name="Picture 4">
            <a:extLst>
              <a:ext uri="{FF2B5EF4-FFF2-40B4-BE49-F238E27FC236}">
                <a16:creationId xmlns:a16="http://schemas.microsoft.com/office/drawing/2014/main" id="{BBC6E928-D2CD-FF4E-839A-DC6B8B757954}"/>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827942" y="2291609"/>
            <a:ext cx="3515932" cy="2362423"/>
          </a:xfrm>
          <a:prstGeom prst="rect">
            <a:avLst/>
          </a:prstGeom>
          <a:noFill/>
          <a:extLst>
            <a:ext uri="{909E8E84-426E-40DD-AFC4-6F175D3DCCD1}">
              <a14:hiddenFill xmlns:a14="http://schemas.microsoft.com/office/drawing/2010/main">
                <a:solidFill>
                  <a:srgbClr val="FFFFFF"/>
                </a:solidFill>
              </a14:hiddenFill>
            </a:ext>
          </a:extLst>
        </p:spPr>
      </p:pic>
      <p:pic>
        <p:nvPicPr>
          <p:cNvPr id="27" name="圖片 3">
            <a:extLst>
              <a:ext uri="{FF2B5EF4-FFF2-40B4-BE49-F238E27FC236}">
                <a16:creationId xmlns:a16="http://schemas.microsoft.com/office/drawing/2014/main" id="{BE220A2D-3329-7B07-AEFE-FD02B3B8AA2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3447966" y="7288862"/>
            <a:ext cx="3442204" cy="2428875"/>
          </a:xfrm>
          <a:prstGeom prst="rect">
            <a:avLst/>
          </a:prstGeom>
          <a:noFill/>
          <a:extLst>
            <a:ext uri="{909E8E84-426E-40DD-AFC4-6F175D3DCCD1}">
              <a14:hiddenFill xmlns:a14="http://schemas.microsoft.com/office/drawing/2010/main">
                <a:solidFill>
                  <a:srgbClr val="FFFFFF"/>
                </a:solidFill>
              </a14:hiddenFill>
            </a:ext>
          </a:extLst>
        </p:spPr>
      </p:pic>
      <p:pic>
        <p:nvPicPr>
          <p:cNvPr id="28" name="圖片 28">
            <a:extLst>
              <a:ext uri="{FF2B5EF4-FFF2-40B4-BE49-F238E27FC236}">
                <a16:creationId xmlns:a16="http://schemas.microsoft.com/office/drawing/2014/main" id="{D6226504-C41C-709E-34D1-F10C8CEDB1B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3447966" y="2291609"/>
            <a:ext cx="3442204" cy="2361006"/>
          </a:xfrm>
          <a:prstGeom prst="rect">
            <a:avLst/>
          </a:prstGeom>
          <a:noFill/>
          <a:extLst>
            <a:ext uri="{909E8E84-426E-40DD-AFC4-6F175D3DCCD1}">
              <a14:hiddenFill xmlns:a14="http://schemas.microsoft.com/office/drawing/2010/main">
                <a:solidFill>
                  <a:srgbClr val="FFFFFF"/>
                </a:solidFill>
              </a14:hiddenFill>
            </a:ext>
          </a:extLst>
        </p:spPr>
      </p:pic>
      <p:pic>
        <p:nvPicPr>
          <p:cNvPr id="29" name="圖片 34">
            <a:extLst>
              <a:ext uri="{FF2B5EF4-FFF2-40B4-BE49-F238E27FC236}">
                <a16:creationId xmlns:a16="http://schemas.microsoft.com/office/drawing/2014/main" id="{A0F813E9-3F95-C5B0-CAE0-40917EF1213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838765" y="4805174"/>
            <a:ext cx="3515932" cy="2362423"/>
          </a:xfrm>
          <a:prstGeom prst="rect">
            <a:avLst/>
          </a:prstGeom>
          <a:noFill/>
          <a:extLst>
            <a:ext uri="{909E8E84-426E-40DD-AFC4-6F175D3DCCD1}">
              <a14:hiddenFill xmlns:a14="http://schemas.microsoft.com/office/drawing/2010/main">
                <a:solidFill>
                  <a:srgbClr val="FFFFFF"/>
                </a:solidFill>
              </a14:hiddenFill>
            </a:ext>
          </a:extLst>
        </p:spPr>
      </p:pic>
      <p:sp>
        <p:nvSpPr>
          <p:cNvPr id="30" name="文字方塊 29">
            <a:extLst>
              <a:ext uri="{FF2B5EF4-FFF2-40B4-BE49-F238E27FC236}">
                <a16:creationId xmlns:a16="http://schemas.microsoft.com/office/drawing/2014/main" id="{2A59ECFA-FE7C-B644-C862-DD7AB8E19163}"/>
              </a:ext>
            </a:extLst>
          </p:cNvPr>
          <p:cNvSpPr txBox="1"/>
          <p:nvPr/>
        </p:nvSpPr>
        <p:spPr>
          <a:xfrm>
            <a:off x="9735035" y="395898"/>
            <a:ext cx="7243941" cy="1895712"/>
          </a:xfrm>
          <a:prstGeom prst="rect">
            <a:avLst/>
          </a:prstGeom>
          <a:noFill/>
        </p:spPr>
        <p:txBody>
          <a:bodyPr wrap="square">
            <a:spAutoFit/>
          </a:bodyPr>
          <a:lstStyle/>
          <a:p>
            <a:pPr defTabSz="914400">
              <a:lnSpc>
                <a:spcPct val="150000"/>
              </a:lnSpc>
            </a:pPr>
            <a:r>
              <a:rPr kumimoji="0" lang="zh-TW" altLang="en-US" sz="160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勝岳營造</a:t>
            </a:r>
            <a:endParaRPr kumimoji="0" lang="en-US" altLang="zh-TW" sz="160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defTabSz="914400">
              <a:lnSpc>
                <a:spcPct val="150000"/>
              </a:lnSpc>
            </a:pPr>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        如果</a:t>
            </a:r>
            <a:r>
              <a:rPr kumimoji="0" lang="zh-TW" altLang="en-US" sz="160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工程作業前遇到問題，則與廠商先行檢討</a:t>
            </a:r>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取得</a:t>
            </a:r>
            <a:r>
              <a:rPr kumimoji="0" lang="zh-TW" altLang="en-US" sz="160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解決方式。並以</a:t>
            </a:r>
            <a:r>
              <a:rPr kumimoji="0" lang="en-US" altLang="zh-TW" sz="1600" i="0" u="none" strike="noStrike"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BIM</a:t>
            </a:r>
            <a:r>
              <a:rPr kumimoji="0" lang="zh-TW" altLang="en-US" sz="1600" i="0" u="none" strike="noStrike"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的衝突點</a:t>
            </a:r>
            <a:r>
              <a:rPr kumimoji="0" lang="zh-TW" altLang="en-US" sz="160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以專業建議角度與建築師、主辦機關等</a:t>
            </a:r>
            <a:r>
              <a:rPr kumimoji="0" lang="zh-TW" altLang="en-US" sz="1600" i="0" u="none" strike="noStrike" cap="none" normalizeH="0" baseline="0" dirty="0">
                <a:ln>
                  <a:noFill/>
                </a:ln>
                <a:effectLst/>
                <a:latin typeface="微軟正黑體" panose="020B0604030504040204" pitchFamily="34" charset="-120"/>
                <a:ea typeface="微軟正黑體" panose="020B0604030504040204" pitchFamily="34" charset="-120"/>
                <a:cs typeface="Times New Roman" panose="02020603050405020304" pitchFamily="18" charset="0"/>
              </a:rPr>
              <a:t>一起參與討論，經同意核准</a:t>
            </a:r>
            <a:r>
              <a:rPr kumimoji="0" lang="zh-TW" altLang="en-US" sz="160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得以施工創造更好的工程</a:t>
            </a:r>
            <a:r>
              <a:rPr kumimoji="0" lang="zh-TW" altLang="en-US" sz="1600" i="0" u="none" strike="noStrike" cap="none" normalizeH="0" baseline="0" dirty="0">
                <a:ln>
                  <a:noFill/>
                </a:ln>
                <a:effectLst/>
                <a:latin typeface="標楷體" panose="03000509000000000000" pitchFamily="65" charset="-120"/>
                <a:ea typeface="標楷體" panose="03000509000000000000" pitchFamily="65" charset="-120"/>
                <a:cs typeface="Times New Roman" panose="02020603050405020304" pitchFamily="18" charset="0"/>
              </a:rPr>
              <a:t>，</a:t>
            </a:r>
            <a:r>
              <a:rPr kumimoji="0" lang="zh-TW" altLang="en-US" sz="1600" i="0" u="none" strike="noStrike" cap="none" normalizeH="0" baseline="0" dirty="0">
                <a:ln>
                  <a:noFill/>
                </a:ln>
                <a:effectLst/>
                <a:latin typeface="微軟正黑體" panose="020B0604030504040204" pitchFamily="34" charset="-120"/>
                <a:ea typeface="微軟正黑體" panose="020B0604030504040204" pitchFamily="34" charset="-120"/>
                <a:cs typeface="Times New Roman" panose="02020603050405020304" pitchFamily="18" charset="0"/>
              </a:rPr>
              <a:t>營造與業主</a:t>
            </a:r>
            <a:r>
              <a:rPr lang="zh-TW" altLang="zh-TW" sz="1600" dirty="0">
                <a:latin typeface="微軟正黑體" panose="020B0604030504040204" pitchFamily="34" charset="-120"/>
                <a:ea typeface="微軟正黑體" panose="020B0604030504040204" pitchFamily="34" charset="-120"/>
                <a:cs typeface="Times New Roman" panose="02020603050405020304" pitchFamily="18" charset="0"/>
              </a:rPr>
              <a:t>間良性互動</a:t>
            </a:r>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，除了克服工程障礙外</a:t>
            </a:r>
            <a:r>
              <a:rPr lang="zh-TW" altLang="en-US" sz="1600" dirty="0">
                <a:latin typeface="標楷體" panose="03000509000000000000" pitchFamily="65" charset="-120"/>
                <a:ea typeface="標楷體" panose="03000509000000000000" pitchFamily="65" charset="-120"/>
                <a:cs typeface="Times New Roman" panose="02020603050405020304" pitchFamily="18" charset="0"/>
              </a:rPr>
              <a:t>，</a:t>
            </a:r>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一併協助業主及設計單位解決問題</a:t>
            </a:r>
            <a:r>
              <a:rPr kumimoji="0" lang="zh-TW" altLang="zh-TW" sz="1600" i="0" u="none" strike="noStrike" cap="none" normalizeH="0" baseline="0" dirty="0">
                <a:ln>
                  <a:noFill/>
                </a:ln>
                <a:effectLst/>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zh-TW" altLang="zh-TW" sz="1600" i="0" u="none" strike="noStrike" cap="none" normalizeH="0" baseline="0" dirty="0">
              <a:ln>
                <a:noFill/>
              </a:ln>
              <a:effectLst/>
              <a:latin typeface="微軟正黑體" panose="020B0604030504040204" pitchFamily="34" charset="-120"/>
              <a:ea typeface="微軟正黑體" panose="020B0604030504040204" pitchFamily="34" charset="-120"/>
            </a:endParaRPr>
          </a:p>
        </p:txBody>
      </p:sp>
      <p:pic>
        <p:nvPicPr>
          <p:cNvPr id="31" name="圖片 129109">
            <a:extLst>
              <a:ext uri="{FF2B5EF4-FFF2-40B4-BE49-F238E27FC236}">
                <a16:creationId xmlns:a16="http://schemas.microsoft.com/office/drawing/2014/main" id="{1DE83762-AB6A-B929-DCBA-68CDEFE60F6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3447966" y="4805174"/>
            <a:ext cx="3442203" cy="2340975"/>
          </a:xfrm>
          <a:prstGeom prst="rect">
            <a:avLst/>
          </a:prstGeom>
          <a:noFill/>
          <a:extLst>
            <a:ext uri="{909E8E84-426E-40DD-AFC4-6F175D3DCCD1}">
              <a14:hiddenFill xmlns:a14="http://schemas.microsoft.com/office/drawing/2010/main">
                <a:solidFill>
                  <a:srgbClr val="FFFFFF"/>
                </a:solidFill>
              </a14:hiddenFill>
            </a:ext>
          </a:extLst>
        </p:spPr>
      </p:pic>
      <p:pic>
        <p:nvPicPr>
          <p:cNvPr id="32" name="圖片 31">
            <a:extLst>
              <a:ext uri="{FF2B5EF4-FFF2-40B4-BE49-F238E27FC236}">
                <a16:creationId xmlns:a16="http://schemas.microsoft.com/office/drawing/2014/main" id="{9A21F3C7-92CA-AC47-83AB-183BB833A4C8}"/>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841073" y="7288862"/>
            <a:ext cx="3515932" cy="2428875"/>
          </a:xfrm>
          <a:prstGeom prst="rect">
            <a:avLst/>
          </a:prstGeom>
        </p:spPr>
      </p:pic>
      <p:sp>
        <p:nvSpPr>
          <p:cNvPr id="4" name="文字方塊 3">
            <a:extLst>
              <a:ext uri="{FF2B5EF4-FFF2-40B4-BE49-F238E27FC236}">
                <a16:creationId xmlns:a16="http://schemas.microsoft.com/office/drawing/2014/main" id="{68FF488C-B5F7-C50B-19D8-8F57EEBC1B25}"/>
              </a:ext>
            </a:extLst>
          </p:cNvPr>
          <p:cNvSpPr txBox="1"/>
          <p:nvPr/>
        </p:nvSpPr>
        <p:spPr>
          <a:xfrm>
            <a:off x="16640199" y="9514746"/>
            <a:ext cx="465192" cy="307777"/>
          </a:xfrm>
          <a:prstGeom prst="rect">
            <a:avLst/>
          </a:prstGeom>
          <a:noFill/>
        </p:spPr>
        <p:txBody>
          <a:bodyPr wrap="none" rtlCol="0">
            <a:spAutoFit/>
          </a:bodyPr>
          <a:lstStyle/>
          <a:p>
            <a:r>
              <a:rPr lang="en-US" altLang="zh-TW" sz="1400" b="1" dirty="0"/>
              <a:t>-</a:t>
            </a:r>
            <a:r>
              <a:rPr lang="zh-TW" altLang="en-US" sz="1400" b="1" dirty="0"/>
              <a:t> </a:t>
            </a:r>
            <a:r>
              <a:rPr lang="en-US" altLang="zh-TW" sz="1400" b="1" dirty="0"/>
              <a:t>9</a:t>
            </a:r>
            <a:r>
              <a:rPr lang="zh-TW" altLang="en-US" sz="1400" b="1" dirty="0"/>
              <a:t> </a:t>
            </a:r>
            <a:r>
              <a:rPr lang="en-US" altLang="zh-TW" sz="1400" b="1" dirty="0"/>
              <a:t>-</a:t>
            </a:r>
            <a:endParaRPr lang="zh-TW" altLang="en-US" sz="1400" b="1" dirty="0"/>
          </a:p>
        </p:txBody>
      </p:sp>
    </p:spTree>
    <p:extLst>
      <p:ext uri="{BB962C8B-B14F-4D97-AF65-F5344CB8AC3E}">
        <p14:creationId xmlns:p14="http://schemas.microsoft.com/office/powerpoint/2010/main" val="34004135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9DF59DA3-D113-55D9-44F9-303EED49D10F}"/>
              </a:ext>
            </a:extLst>
          </p:cNvPr>
          <p:cNvPicPr>
            <a:picLocks noChangeAspect="1"/>
          </p:cNvPicPr>
          <p:nvPr/>
        </p:nvPicPr>
        <p:blipFill>
          <a:blip r:embed="rId3"/>
          <a:stretch>
            <a:fillRect/>
          </a:stretch>
        </p:blipFill>
        <p:spPr>
          <a:xfrm>
            <a:off x="191069" y="43629"/>
            <a:ext cx="16186244" cy="9783821"/>
          </a:xfrm>
          <a:prstGeom prst="rect">
            <a:avLst/>
          </a:prstGeom>
        </p:spPr>
      </p:pic>
      <p:sp>
        <p:nvSpPr>
          <p:cNvPr id="4" name="矩形 56">
            <a:extLst>
              <a:ext uri="{FF2B5EF4-FFF2-40B4-BE49-F238E27FC236}">
                <a16:creationId xmlns:a16="http://schemas.microsoft.com/office/drawing/2014/main" id="{F4A03385-9983-B1B1-2829-FF996C279F2D}"/>
              </a:ext>
            </a:extLst>
          </p:cNvPr>
          <p:cNvSpPr>
            <a:spLocks noChangeArrowheads="1"/>
          </p:cNvSpPr>
          <p:nvPr/>
        </p:nvSpPr>
        <p:spPr bwMode="auto">
          <a:xfrm>
            <a:off x="309598" y="244372"/>
            <a:ext cx="3001700" cy="321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38436" rIns="76870" bIns="38436">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ts val="1853"/>
              </a:lnSpc>
            </a:pPr>
            <a:r>
              <a:rPr kumimoji="0" lang="zh-TW" altLang="en-US" sz="2000" b="1" dirty="0">
                <a:solidFill>
                  <a:srgbClr val="55759C"/>
                </a:solidFill>
                <a:latin typeface="微軟正黑體" panose="020B0604030504040204" pitchFamily="34" charset="-120"/>
                <a:ea typeface="微軟正黑體" panose="020B0604030504040204" pitchFamily="34" charset="-120"/>
                <a:sym typeface="Webdings" panose="05030102010509060703" pitchFamily="18" charset="2"/>
              </a:rPr>
              <a:t></a:t>
            </a:r>
            <a:r>
              <a:rPr kumimoji="0" lang="zh-TW" altLang="en-US" sz="2000" b="1" dirty="0">
                <a:solidFill>
                  <a:schemeClr val="accent5">
                    <a:lumMod val="75000"/>
                  </a:schemeClr>
                </a:solidFill>
                <a:latin typeface="微軟正黑體" panose="020B0604030504040204" pitchFamily="34" charset="-120"/>
                <a:ea typeface="微軟正黑體" panose="020B0604030504040204" pitchFamily="34" charset="-120"/>
                <a:sym typeface="Webdings" panose="05030102010509060703" pitchFamily="18" charset="2"/>
              </a:rPr>
              <a:t>  </a:t>
            </a:r>
            <a:r>
              <a:rPr kumimoji="0" lang="zh-TW" altLang="en-US" sz="2000" b="1" u="sng" dirty="0">
                <a:latin typeface="微軟正黑體" panose="020B0604030504040204" pitchFamily="34" charset="-120"/>
                <a:ea typeface="微軟正黑體" panose="020B0604030504040204" pitchFamily="34" charset="-120"/>
                <a:sym typeface="Webdings" panose="05030102010509060703" pitchFamily="18" charset="2"/>
              </a:rPr>
              <a:t>基礎工程施工規劃</a:t>
            </a:r>
            <a:endParaRPr kumimoji="0" lang="zh-TW" altLang="zh-TW" sz="2000" b="1" u="sng" dirty="0">
              <a:latin typeface="微軟正黑體" panose="020B0604030504040204" pitchFamily="34" charset="-120"/>
              <a:ea typeface="微軟正黑體" panose="020B0604030504040204" pitchFamily="34" charset="-120"/>
            </a:endParaRPr>
          </a:p>
        </p:txBody>
      </p:sp>
      <p:sp>
        <p:nvSpPr>
          <p:cNvPr id="5" name="文字方塊 4">
            <a:extLst>
              <a:ext uri="{FF2B5EF4-FFF2-40B4-BE49-F238E27FC236}">
                <a16:creationId xmlns:a16="http://schemas.microsoft.com/office/drawing/2014/main" id="{C32A94D5-CA15-5CE3-003D-ED4CD216B4D1}"/>
              </a:ext>
            </a:extLst>
          </p:cNvPr>
          <p:cNvSpPr txBox="1"/>
          <p:nvPr/>
        </p:nvSpPr>
        <p:spPr>
          <a:xfrm>
            <a:off x="10314315" y="9119698"/>
            <a:ext cx="4373913" cy="523220"/>
          </a:xfrm>
          <a:prstGeom prst="rect">
            <a:avLst/>
          </a:prstGeom>
          <a:noFill/>
        </p:spPr>
        <p:txBody>
          <a:bodyPr wrap="square" rtlCol="0">
            <a:spAutoFit/>
          </a:bodyPr>
          <a:lstStyle/>
          <a:p>
            <a:r>
              <a:rPr lang="zh-TW" altLang="en-US" sz="2800" dirty="0">
                <a:latin typeface="微軟正黑體" panose="020B0604030504040204" pitchFamily="34" charset="-120"/>
                <a:ea typeface="微軟正黑體" panose="020B0604030504040204" pitchFamily="34" charset="-120"/>
              </a:rPr>
              <a:t>全區</a:t>
            </a:r>
            <a:r>
              <a:rPr lang="en-US" altLang="zh-TW" sz="2800" dirty="0">
                <a:latin typeface="微軟正黑體" panose="020B0604030504040204" pitchFamily="34" charset="-120"/>
                <a:ea typeface="微軟正黑體" panose="020B0604030504040204" pitchFamily="34" charset="-120"/>
              </a:rPr>
              <a:t>3D</a:t>
            </a:r>
            <a:r>
              <a:rPr lang="zh-TW" altLang="en-US" sz="2800" dirty="0">
                <a:latin typeface="微軟正黑體" panose="020B0604030504040204" pitchFamily="34" charset="-120"/>
                <a:ea typeface="微軟正黑體" panose="020B0604030504040204" pitchFamily="34" charset="-120"/>
              </a:rPr>
              <a:t>模擬圖</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西南向視圖</a:t>
            </a:r>
          </a:p>
        </p:txBody>
      </p:sp>
      <p:sp>
        <p:nvSpPr>
          <p:cNvPr id="7" name="矩形 6">
            <a:extLst>
              <a:ext uri="{FF2B5EF4-FFF2-40B4-BE49-F238E27FC236}">
                <a16:creationId xmlns:a16="http://schemas.microsoft.com/office/drawing/2014/main" id="{F614ABE5-D0D1-1299-658E-243F5E0219FF}"/>
              </a:ext>
            </a:extLst>
          </p:cNvPr>
          <p:cNvSpPr/>
          <p:nvPr/>
        </p:nvSpPr>
        <p:spPr>
          <a:xfrm>
            <a:off x="7665339" y="6806108"/>
            <a:ext cx="1783151" cy="117584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sz="2400" dirty="0">
                <a:solidFill>
                  <a:schemeClr val="tx1"/>
                </a:solidFill>
                <a:latin typeface="微軟正黑體" panose="020B0604030504040204" pitchFamily="34" charset="-120"/>
                <a:ea typeface="微軟正黑體" panose="020B0604030504040204" pitchFamily="34" charset="-120"/>
              </a:rPr>
              <a:t>支承樁</a:t>
            </a:r>
            <a:endParaRPr lang="en-US" altLang="zh-TW" sz="2400" dirty="0">
              <a:solidFill>
                <a:schemeClr val="tx1"/>
              </a:solidFill>
              <a:latin typeface="微軟正黑體" panose="020B0604030504040204" pitchFamily="34" charset="-120"/>
              <a:ea typeface="微軟正黑體" panose="020B0604030504040204" pitchFamily="34" charset="-120"/>
            </a:endParaRPr>
          </a:p>
          <a:p>
            <a:pPr algn="ctr"/>
            <a:r>
              <a:rPr lang="en-US" altLang="zh-TW" sz="2400" dirty="0">
                <a:solidFill>
                  <a:schemeClr val="tx1"/>
                </a:solidFill>
                <a:latin typeface="微軟正黑體" panose="020B0604030504040204" pitchFamily="34" charset="-120"/>
                <a:ea typeface="微軟正黑體" panose="020B0604030504040204" pitchFamily="34" charset="-120"/>
              </a:rPr>
              <a:t>(7</a:t>
            </a:r>
            <a:r>
              <a:rPr lang="zh-TW" altLang="en-US" sz="2400" dirty="0">
                <a:solidFill>
                  <a:schemeClr val="tx1"/>
                </a:solidFill>
                <a:latin typeface="微軟正黑體" panose="020B0604030504040204" pitchFamily="34" charset="-120"/>
                <a:ea typeface="微軟正黑體" panose="020B0604030504040204" pitchFamily="34" charset="-120"/>
              </a:rPr>
              <a:t>根</a:t>
            </a:r>
            <a:r>
              <a:rPr lang="en-US" altLang="zh-TW" sz="2400" dirty="0">
                <a:solidFill>
                  <a:schemeClr val="tx1"/>
                </a:solidFill>
                <a:latin typeface="微軟正黑體" panose="020B0604030504040204" pitchFamily="34" charset="-120"/>
                <a:ea typeface="微軟正黑體" panose="020B0604030504040204" pitchFamily="34" charset="-120"/>
              </a:rPr>
              <a:t>)</a:t>
            </a:r>
            <a:endParaRPr lang="zh-TW" altLang="en-US" sz="2400" dirty="0">
              <a:solidFill>
                <a:schemeClr val="tx1"/>
              </a:solidFill>
              <a:latin typeface="微軟正黑體" panose="020B0604030504040204" pitchFamily="34" charset="-120"/>
              <a:ea typeface="微軟正黑體" panose="020B0604030504040204" pitchFamily="34" charset="-120"/>
            </a:endParaRPr>
          </a:p>
        </p:txBody>
      </p:sp>
      <p:sp>
        <p:nvSpPr>
          <p:cNvPr id="8" name="矩形 7">
            <a:extLst>
              <a:ext uri="{FF2B5EF4-FFF2-40B4-BE49-F238E27FC236}">
                <a16:creationId xmlns:a16="http://schemas.microsoft.com/office/drawing/2014/main" id="{68F35390-6D52-1706-7323-D6411417D81F}"/>
              </a:ext>
            </a:extLst>
          </p:cNvPr>
          <p:cNvSpPr/>
          <p:nvPr/>
        </p:nvSpPr>
        <p:spPr>
          <a:xfrm>
            <a:off x="13884046" y="6429071"/>
            <a:ext cx="2119416" cy="141952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sz="2400" dirty="0">
                <a:solidFill>
                  <a:schemeClr val="tx1"/>
                </a:solidFill>
                <a:latin typeface="微軟正黑體" panose="020B0604030504040204" pitchFamily="34" charset="-120"/>
                <a:ea typeface="微軟正黑體" panose="020B0604030504040204" pitchFamily="34" charset="-120"/>
              </a:rPr>
              <a:t>地錨</a:t>
            </a:r>
            <a:endParaRPr lang="en-US" altLang="zh-TW" sz="2400" dirty="0">
              <a:solidFill>
                <a:schemeClr val="tx1"/>
              </a:solidFill>
              <a:latin typeface="微軟正黑體" panose="020B0604030504040204" pitchFamily="34" charset="-120"/>
              <a:ea typeface="微軟正黑體" panose="020B0604030504040204" pitchFamily="34" charset="-120"/>
            </a:endParaRPr>
          </a:p>
          <a:p>
            <a:pPr algn="ctr"/>
            <a:r>
              <a:rPr lang="en-US" altLang="zh-TW" sz="2400" dirty="0">
                <a:solidFill>
                  <a:schemeClr val="tx1"/>
                </a:solidFill>
                <a:latin typeface="微軟正黑體" panose="020B0604030504040204" pitchFamily="34" charset="-120"/>
                <a:ea typeface="微軟正黑體" panose="020B0604030504040204" pitchFamily="34" charset="-120"/>
              </a:rPr>
              <a:t>(3</a:t>
            </a:r>
            <a:r>
              <a:rPr lang="zh-TW" altLang="en-US" sz="2400" dirty="0">
                <a:solidFill>
                  <a:schemeClr val="tx1"/>
                </a:solidFill>
                <a:latin typeface="微軟正黑體" panose="020B0604030504040204" pitchFamily="34" charset="-120"/>
                <a:ea typeface="微軟正黑體" panose="020B0604030504040204" pitchFamily="34" charset="-120"/>
              </a:rPr>
              <a:t>處 共</a:t>
            </a:r>
            <a:r>
              <a:rPr lang="en-US" altLang="zh-TW" sz="2400" dirty="0">
                <a:solidFill>
                  <a:schemeClr val="tx1"/>
                </a:solidFill>
                <a:latin typeface="微軟正黑體" panose="020B0604030504040204" pitchFamily="34" charset="-120"/>
                <a:ea typeface="微軟正黑體" panose="020B0604030504040204" pitchFamily="34" charset="-120"/>
              </a:rPr>
              <a:t>42</a:t>
            </a:r>
            <a:r>
              <a:rPr lang="zh-TW" altLang="en-US" sz="2400" dirty="0">
                <a:solidFill>
                  <a:schemeClr val="tx1"/>
                </a:solidFill>
                <a:latin typeface="微軟正黑體" panose="020B0604030504040204" pitchFamily="34" charset="-120"/>
                <a:ea typeface="微軟正黑體" panose="020B0604030504040204" pitchFamily="34" charset="-120"/>
              </a:rPr>
              <a:t>根</a:t>
            </a:r>
            <a:r>
              <a:rPr lang="en-US" altLang="zh-TW" sz="2400" dirty="0">
                <a:solidFill>
                  <a:schemeClr val="tx1"/>
                </a:solidFill>
                <a:latin typeface="微軟正黑體" panose="020B0604030504040204" pitchFamily="34" charset="-120"/>
                <a:ea typeface="微軟正黑體" panose="020B0604030504040204" pitchFamily="34" charset="-120"/>
              </a:rPr>
              <a:t>)</a:t>
            </a:r>
            <a:endParaRPr lang="zh-TW" altLang="en-US" sz="2400" dirty="0">
              <a:solidFill>
                <a:schemeClr val="tx1"/>
              </a:solidFill>
              <a:latin typeface="微軟正黑體" panose="020B0604030504040204" pitchFamily="34" charset="-120"/>
              <a:ea typeface="微軟正黑體" panose="020B0604030504040204" pitchFamily="34" charset="-120"/>
            </a:endParaRPr>
          </a:p>
        </p:txBody>
      </p:sp>
      <p:sp>
        <p:nvSpPr>
          <p:cNvPr id="9" name="矩形 8">
            <a:extLst>
              <a:ext uri="{FF2B5EF4-FFF2-40B4-BE49-F238E27FC236}">
                <a16:creationId xmlns:a16="http://schemas.microsoft.com/office/drawing/2014/main" id="{DF7A5816-02E4-6B07-D57C-BB840776BD6D}"/>
              </a:ext>
            </a:extLst>
          </p:cNvPr>
          <p:cNvSpPr/>
          <p:nvPr/>
        </p:nvSpPr>
        <p:spPr>
          <a:xfrm>
            <a:off x="781051" y="8586276"/>
            <a:ext cx="2677678" cy="90639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sz="2400" dirty="0">
                <a:solidFill>
                  <a:schemeClr val="tx1"/>
                </a:solidFill>
                <a:latin typeface="微軟正黑體" panose="020B0604030504040204" pitchFamily="34" charset="-120"/>
                <a:ea typeface="微軟正黑體" panose="020B0604030504040204" pitchFamily="34" charset="-120"/>
              </a:rPr>
              <a:t>擋土樁</a:t>
            </a:r>
            <a:endParaRPr lang="en-US" altLang="zh-TW" sz="2400" dirty="0">
              <a:solidFill>
                <a:schemeClr val="tx1"/>
              </a:solidFill>
              <a:latin typeface="微軟正黑體" panose="020B0604030504040204" pitchFamily="34" charset="-120"/>
              <a:ea typeface="微軟正黑體" panose="020B0604030504040204" pitchFamily="34" charset="-120"/>
            </a:endParaRPr>
          </a:p>
          <a:p>
            <a:pPr algn="ctr"/>
            <a:r>
              <a:rPr lang="en-US" altLang="zh-TW" sz="2400" dirty="0">
                <a:solidFill>
                  <a:schemeClr val="tx1"/>
                </a:solidFill>
                <a:latin typeface="微軟正黑體" panose="020B0604030504040204" pitchFamily="34" charset="-120"/>
                <a:ea typeface="微軟正黑體" panose="020B0604030504040204" pitchFamily="34" charset="-120"/>
              </a:rPr>
              <a:t>(2</a:t>
            </a:r>
            <a:r>
              <a:rPr lang="zh-TW" altLang="en-US" sz="2400" dirty="0">
                <a:solidFill>
                  <a:schemeClr val="tx1"/>
                </a:solidFill>
                <a:latin typeface="微軟正黑體" panose="020B0604030504040204" pitchFamily="34" charset="-120"/>
                <a:ea typeface="微軟正黑體" panose="020B0604030504040204" pitchFamily="34" charset="-120"/>
              </a:rPr>
              <a:t>處 共</a:t>
            </a:r>
            <a:r>
              <a:rPr lang="en-US" altLang="zh-TW" sz="2400" dirty="0">
                <a:solidFill>
                  <a:schemeClr val="tx1"/>
                </a:solidFill>
                <a:latin typeface="微軟正黑體" panose="020B0604030504040204" pitchFamily="34" charset="-120"/>
                <a:ea typeface="微軟正黑體" panose="020B0604030504040204" pitchFamily="34" charset="-120"/>
              </a:rPr>
              <a:t>78</a:t>
            </a:r>
            <a:r>
              <a:rPr lang="zh-TW" altLang="en-US" sz="2400" dirty="0">
                <a:solidFill>
                  <a:schemeClr val="tx1"/>
                </a:solidFill>
                <a:latin typeface="微軟正黑體" panose="020B0604030504040204" pitchFamily="34" charset="-120"/>
                <a:ea typeface="微軟正黑體" panose="020B0604030504040204" pitchFamily="34" charset="-120"/>
              </a:rPr>
              <a:t>根</a:t>
            </a:r>
            <a:r>
              <a:rPr lang="en-US" altLang="zh-TW" sz="2400" dirty="0">
                <a:solidFill>
                  <a:schemeClr val="tx1"/>
                </a:solidFill>
                <a:latin typeface="微軟正黑體" panose="020B0604030504040204" pitchFamily="34" charset="-120"/>
                <a:ea typeface="微軟正黑體" panose="020B0604030504040204" pitchFamily="34" charset="-120"/>
              </a:rPr>
              <a:t>)</a:t>
            </a:r>
            <a:endParaRPr lang="zh-TW" altLang="en-US" sz="2400" dirty="0">
              <a:solidFill>
                <a:schemeClr val="tx1"/>
              </a:solidFill>
              <a:latin typeface="微軟正黑體" panose="020B0604030504040204" pitchFamily="34" charset="-120"/>
              <a:ea typeface="微軟正黑體" panose="020B0604030504040204" pitchFamily="34" charset="-120"/>
            </a:endParaRPr>
          </a:p>
        </p:txBody>
      </p:sp>
      <p:sp>
        <p:nvSpPr>
          <p:cNvPr id="10" name="矩形 9">
            <a:extLst>
              <a:ext uri="{FF2B5EF4-FFF2-40B4-BE49-F238E27FC236}">
                <a16:creationId xmlns:a16="http://schemas.microsoft.com/office/drawing/2014/main" id="{6646503C-EDAC-0EED-BDAC-106A09ECA7D0}"/>
              </a:ext>
            </a:extLst>
          </p:cNvPr>
          <p:cNvSpPr/>
          <p:nvPr/>
        </p:nvSpPr>
        <p:spPr>
          <a:xfrm>
            <a:off x="14507752" y="2878368"/>
            <a:ext cx="2624428" cy="90639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sz="2400" dirty="0">
                <a:solidFill>
                  <a:schemeClr val="tx1"/>
                </a:solidFill>
                <a:latin typeface="微軟正黑體" panose="020B0604030504040204" pitchFamily="34" charset="-120"/>
                <a:ea typeface="微軟正黑體" panose="020B0604030504040204" pitchFamily="34" charset="-120"/>
              </a:rPr>
              <a:t>預壘樁</a:t>
            </a:r>
            <a:endParaRPr lang="en-US" altLang="zh-TW" sz="2400" dirty="0">
              <a:solidFill>
                <a:schemeClr val="tx1"/>
              </a:solidFill>
              <a:latin typeface="微軟正黑體" panose="020B0604030504040204" pitchFamily="34" charset="-120"/>
              <a:ea typeface="微軟正黑體" panose="020B0604030504040204" pitchFamily="34" charset="-120"/>
            </a:endParaRPr>
          </a:p>
          <a:p>
            <a:pPr algn="ctr"/>
            <a:r>
              <a:rPr lang="en-US" altLang="zh-TW" sz="2400" dirty="0">
                <a:solidFill>
                  <a:schemeClr val="tx1"/>
                </a:solidFill>
                <a:latin typeface="微軟正黑體" panose="020B0604030504040204" pitchFamily="34" charset="-120"/>
                <a:ea typeface="微軟正黑體" panose="020B0604030504040204" pitchFamily="34" charset="-120"/>
              </a:rPr>
              <a:t>(</a:t>
            </a:r>
            <a:r>
              <a:rPr lang="zh-TW" altLang="en-US" sz="2400" dirty="0">
                <a:solidFill>
                  <a:schemeClr val="tx1"/>
                </a:solidFill>
                <a:latin typeface="微軟正黑體" panose="020B0604030504040204" pitchFamily="34" charset="-120"/>
                <a:ea typeface="微軟正黑體" panose="020B0604030504040204" pitchFamily="34" charset="-120"/>
              </a:rPr>
              <a:t>共</a:t>
            </a:r>
            <a:r>
              <a:rPr lang="en-US" altLang="zh-TW" sz="2400" dirty="0">
                <a:solidFill>
                  <a:schemeClr val="tx1"/>
                </a:solidFill>
                <a:latin typeface="微軟正黑體" panose="020B0604030504040204" pitchFamily="34" charset="-120"/>
                <a:ea typeface="微軟正黑體" panose="020B0604030504040204" pitchFamily="34" charset="-120"/>
              </a:rPr>
              <a:t>131</a:t>
            </a:r>
            <a:r>
              <a:rPr lang="zh-TW" altLang="en-US" sz="2400" dirty="0">
                <a:solidFill>
                  <a:schemeClr val="tx1"/>
                </a:solidFill>
                <a:latin typeface="微軟正黑體" panose="020B0604030504040204" pitchFamily="34" charset="-120"/>
                <a:ea typeface="微軟正黑體" panose="020B0604030504040204" pitchFamily="34" charset="-120"/>
              </a:rPr>
              <a:t>根</a:t>
            </a:r>
            <a:r>
              <a:rPr lang="en-US" altLang="zh-TW" sz="2400" dirty="0">
                <a:solidFill>
                  <a:schemeClr val="tx1"/>
                </a:solidFill>
                <a:latin typeface="微軟正黑體" panose="020B0604030504040204" pitchFamily="34" charset="-120"/>
                <a:ea typeface="微軟正黑體" panose="020B0604030504040204" pitchFamily="34" charset="-120"/>
              </a:rPr>
              <a:t>)</a:t>
            </a:r>
            <a:endParaRPr lang="zh-TW" altLang="en-US" sz="2400" dirty="0">
              <a:solidFill>
                <a:schemeClr val="tx1"/>
              </a:solidFill>
              <a:latin typeface="微軟正黑體" panose="020B0604030504040204" pitchFamily="34" charset="-120"/>
              <a:ea typeface="微軟正黑體" panose="020B0604030504040204" pitchFamily="34" charset="-120"/>
            </a:endParaRPr>
          </a:p>
        </p:txBody>
      </p:sp>
      <p:sp>
        <p:nvSpPr>
          <p:cNvPr id="11" name="矩形 10">
            <a:extLst>
              <a:ext uri="{FF2B5EF4-FFF2-40B4-BE49-F238E27FC236}">
                <a16:creationId xmlns:a16="http://schemas.microsoft.com/office/drawing/2014/main" id="{0B269CF3-931D-54A9-170E-BFEAA05B8C36}"/>
              </a:ext>
            </a:extLst>
          </p:cNvPr>
          <p:cNvSpPr/>
          <p:nvPr/>
        </p:nvSpPr>
        <p:spPr>
          <a:xfrm>
            <a:off x="12501272" y="304041"/>
            <a:ext cx="2624428" cy="101568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sz="2400" dirty="0">
                <a:solidFill>
                  <a:schemeClr val="tx1"/>
                </a:solidFill>
                <a:latin typeface="微軟正黑體" panose="020B0604030504040204" pitchFamily="34" charset="-120"/>
                <a:ea typeface="微軟正黑體" panose="020B0604030504040204" pitchFamily="34" charset="-120"/>
              </a:rPr>
              <a:t>預壘樁</a:t>
            </a:r>
            <a:endParaRPr lang="en-US" altLang="zh-TW" sz="2400" dirty="0">
              <a:solidFill>
                <a:schemeClr val="tx1"/>
              </a:solidFill>
              <a:latin typeface="微軟正黑體" panose="020B0604030504040204" pitchFamily="34" charset="-120"/>
              <a:ea typeface="微軟正黑體" panose="020B0604030504040204" pitchFamily="34" charset="-120"/>
            </a:endParaRPr>
          </a:p>
          <a:p>
            <a:pPr algn="ctr"/>
            <a:r>
              <a:rPr lang="zh-TW" altLang="en-US" sz="2400" dirty="0">
                <a:solidFill>
                  <a:schemeClr val="tx1"/>
                </a:solidFill>
                <a:latin typeface="微軟正黑體" panose="020B0604030504040204" pitchFamily="34" charset="-120"/>
                <a:ea typeface="微軟正黑體" panose="020B0604030504040204" pitchFamily="34" charset="-120"/>
              </a:rPr>
              <a:t>上方壓梁</a:t>
            </a:r>
            <a:endParaRPr lang="en-US" altLang="zh-TW" sz="2400" dirty="0">
              <a:solidFill>
                <a:schemeClr val="tx1"/>
              </a:solidFill>
              <a:latin typeface="微軟正黑體" panose="020B0604030504040204" pitchFamily="34" charset="-120"/>
              <a:ea typeface="微軟正黑體" panose="020B0604030504040204" pitchFamily="34" charset="-120"/>
            </a:endParaRPr>
          </a:p>
        </p:txBody>
      </p:sp>
      <p:sp>
        <p:nvSpPr>
          <p:cNvPr id="12" name="矩形 11">
            <a:extLst>
              <a:ext uri="{FF2B5EF4-FFF2-40B4-BE49-F238E27FC236}">
                <a16:creationId xmlns:a16="http://schemas.microsoft.com/office/drawing/2014/main" id="{56F88D64-0557-924E-EF05-D4167B18BEA3}"/>
              </a:ext>
            </a:extLst>
          </p:cNvPr>
          <p:cNvSpPr/>
          <p:nvPr/>
        </p:nvSpPr>
        <p:spPr>
          <a:xfrm>
            <a:off x="9099043" y="3784767"/>
            <a:ext cx="1415431" cy="754073"/>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dirty="0">
                <a:solidFill>
                  <a:schemeClr val="bg1"/>
                </a:solidFill>
                <a:latin typeface="微軟正黑體" panose="020B0604030504040204" pitchFamily="34" charset="-120"/>
                <a:ea typeface="微軟正黑體" panose="020B0604030504040204" pitchFamily="34" charset="-120"/>
              </a:rPr>
              <a:t>筏基層</a:t>
            </a:r>
          </a:p>
        </p:txBody>
      </p:sp>
      <p:sp>
        <p:nvSpPr>
          <p:cNvPr id="13" name="矩形 12">
            <a:extLst>
              <a:ext uri="{FF2B5EF4-FFF2-40B4-BE49-F238E27FC236}">
                <a16:creationId xmlns:a16="http://schemas.microsoft.com/office/drawing/2014/main" id="{77473F48-6FFA-47DF-78BA-7E16BE1B2DEB}"/>
              </a:ext>
            </a:extLst>
          </p:cNvPr>
          <p:cNvSpPr/>
          <p:nvPr/>
        </p:nvSpPr>
        <p:spPr>
          <a:xfrm>
            <a:off x="7950366" y="848346"/>
            <a:ext cx="1709405" cy="75407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sz="2400" dirty="0">
                <a:solidFill>
                  <a:schemeClr val="tx1"/>
                </a:solidFill>
                <a:latin typeface="微軟正黑體" panose="020B0604030504040204" pitchFamily="34" charset="-120"/>
                <a:ea typeface="微軟正黑體" panose="020B0604030504040204" pitchFamily="34" charset="-120"/>
              </a:rPr>
              <a:t>待拆除建物</a:t>
            </a:r>
            <a:endParaRPr lang="en-US" altLang="zh-TW" sz="2400" dirty="0">
              <a:solidFill>
                <a:schemeClr val="tx1"/>
              </a:solidFill>
              <a:latin typeface="微軟正黑體" panose="020B0604030504040204" pitchFamily="34" charset="-120"/>
              <a:ea typeface="微軟正黑體" panose="020B0604030504040204" pitchFamily="34" charset="-120"/>
            </a:endParaRPr>
          </a:p>
        </p:txBody>
      </p:sp>
      <p:sp>
        <p:nvSpPr>
          <p:cNvPr id="14" name="矩形 13">
            <a:extLst>
              <a:ext uri="{FF2B5EF4-FFF2-40B4-BE49-F238E27FC236}">
                <a16:creationId xmlns:a16="http://schemas.microsoft.com/office/drawing/2014/main" id="{D6B9F6E1-6CA0-40B5-0A93-FACB5D3F25A2}"/>
              </a:ext>
            </a:extLst>
          </p:cNvPr>
          <p:cNvSpPr/>
          <p:nvPr/>
        </p:nvSpPr>
        <p:spPr>
          <a:xfrm>
            <a:off x="1133161" y="2329670"/>
            <a:ext cx="2040351" cy="75407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sz="2400" dirty="0">
                <a:solidFill>
                  <a:schemeClr val="tx1"/>
                </a:solidFill>
                <a:latin typeface="微軟正黑體" panose="020B0604030504040204" pitchFamily="34" charset="-120"/>
                <a:ea typeface="微軟正黑體" panose="020B0604030504040204" pitchFamily="34" charset="-120"/>
              </a:rPr>
              <a:t>舊有擋土牆</a:t>
            </a:r>
            <a:endParaRPr lang="en-US" altLang="zh-TW" sz="2400" dirty="0">
              <a:solidFill>
                <a:schemeClr val="tx1"/>
              </a:solidFill>
              <a:latin typeface="微軟正黑體" panose="020B0604030504040204" pitchFamily="34" charset="-120"/>
              <a:ea typeface="微軟正黑體" panose="020B0604030504040204" pitchFamily="34" charset="-120"/>
            </a:endParaRPr>
          </a:p>
        </p:txBody>
      </p:sp>
      <p:cxnSp>
        <p:nvCxnSpPr>
          <p:cNvPr id="16" name="直線單箭頭接點 15">
            <a:extLst>
              <a:ext uri="{FF2B5EF4-FFF2-40B4-BE49-F238E27FC236}">
                <a16:creationId xmlns:a16="http://schemas.microsoft.com/office/drawing/2014/main" id="{F83ADCCF-F97C-29E8-15E0-1721CA7C76BE}"/>
              </a:ext>
            </a:extLst>
          </p:cNvPr>
          <p:cNvCxnSpPr>
            <a:cxnSpLocks/>
            <a:stCxn id="14" idx="3"/>
          </p:cNvCxnSpPr>
          <p:nvPr/>
        </p:nvCxnSpPr>
        <p:spPr>
          <a:xfrm>
            <a:off x="3173512" y="2706707"/>
            <a:ext cx="4266948" cy="1832133"/>
          </a:xfrm>
          <a:prstGeom prst="straightConnector1">
            <a:avLst/>
          </a:prstGeom>
          <a:ln w="254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a:extLst>
              <a:ext uri="{FF2B5EF4-FFF2-40B4-BE49-F238E27FC236}">
                <a16:creationId xmlns:a16="http://schemas.microsoft.com/office/drawing/2014/main" id="{61DC14D3-5E61-8E65-4C39-8AA60149D7E0}"/>
              </a:ext>
            </a:extLst>
          </p:cNvPr>
          <p:cNvCxnSpPr>
            <a:cxnSpLocks/>
          </p:cNvCxnSpPr>
          <p:nvPr/>
        </p:nvCxnSpPr>
        <p:spPr>
          <a:xfrm>
            <a:off x="8805069" y="1602419"/>
            <a:ext cx="0" cy="936065"/>
          </a:xfrm>
          <a:prstGeom prst="straightConnector1">
            <a:avLst/>
          </a:prstGeom>
          <a:ln w="2222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a:extLst>
              <a:ext uri="{FF2B5EF4-FFF2-40B4-BE49-F238E27FC236}">
                <a16:creationId xmlns:a16="http://schemas.microsoft.com/office/drawing/2014/main" id="{8601DE76-3187-FE42-16A9-AD312C711A62}"/>
              </a:ext>
            </a:extLst>
          </p:cNvPr>
          <p:cNvCxnSpPr/>
          <p:nvPr/>
        </p:nvCxnSpPr>
        <p:spPr>
          <a:xfrm flipH="1" flipV="1">
            <a:off x="5882185" y="6236659"/>
            <a:ext cx="1783154" cy="946485"/>
          </a:xfrm>
          <a:prstGeom prst="straightConnector1">
            <a:avLst/>
          </a:prstGeom>
          <a:ln w="254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4" name="直線單箭頭接點 23">
            <a:extLst>
              <a:ext uri="{FF2B5EF4-FFF2-40B4-BE49-F238E27FC236}">
                <a16:creationId xmlns:a16="http://schemas.microsoft.com/office/drawing/2014/main" id="{B282E61C-38E4-27B8-B534-6157B7B17266}"/>
              </a:ext>
            </a:extLst>
          </p:cNvPr>
          <p:cNvCxnSpPr>
            <a:cxnSpLocks/>
          </p:cNvCxnSpPr>
          <p:nvPr/>
        </p:nvCxnSpPr>
        <p:spPr>
          <a:xfrm flipV="1">
            <a:off x="3458728" y="8586276"/>
            <a:ext cx="1227308" cy="417123"/>
          </a:xfrm>
          <a:prstGeom prst="straightConnector1">
            <a:avLst/>
          </a:prstGeom>
          <a:ln w="25400">
            <a:solidFill>
              <a:srgbClr val="FF0000"/>
            </a:solidFill>
            <a:prstDash val="dash"/>
            <a:headEnd type="none"/>
            <a:tailEnd type="oval"/>
          </a:ln>
        </p:spPr>
        <p:style>
          <a:lnRef idx="1">
            <a:schemeClr val="accent1"/>
          </a:lnRef>
          <a:fillRef idx="0">
            <a:schemeClr val="accent1"/>
          </a:fillRef>
          <a:effectRef idx="0">
            <a:schemeClr val="accent1"/>
          </a:effectRef>
          <a:fontRef idx="minor">
            <a:schemeClr val="tx1"/>
          </a:fontRef>
        </p:style>
      </p:cxnSp>
      <p:cxnSp>
        <p:nvCxnSpPr>
          <p:cNvPr id="27" name="直線單箭頭接點 26">
            <a:extLst>
              <a:ext uri="{FF2B5EF4-FFF2-40B4-BE49-F238E27FC236}">
                <a16:creationId xmlns:a16="http://schemas.microsoft.com/office/drawing/2014/main" id="{E5FA29F0-E911-5FD4-90E8-F2C49C941086}"/>
              </a:ext>
            </a:extLst>
          </p:cNvPr>
          <p:cNvCxnSpPr/>
          <p:nvPr/>
        </p:nvCxnSpPr>
        <p:spPr>
          <a:xfrm flipH="1" flipV="1">
            <a:off x="12378519" y="5978553"/>
            <a:ext cx="1473959" cy="827555"/>
          </a:xfrm>
          <a:prstGeom prst="straightConnector1">
            <a:avLst/>
          </a:prstGeom>
          <a:ln w="2222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 name="文字方塊 2">
            <a:extLst>
              <a:ext uri="{FF2B5EF4-FFF2-40B4-BE49-F238E27FC236}">
                <a16:creationId xmlns:a16="http://schemas.microsoft.com/office/drawing/2014/main" id="{B6540C01-424C-6F4E-6E1B-60DF3BD2A80C}"/>
              </a:ext>
            </a:extLst>
          </p:cNvPr>
          <p:cNvSpPr txBox="1"/>
          <p:nvPr/>
        </p:nvSpPr>
        <p:spPr>
          <a:xfrm>
            <a:off x="16640199" y="9514746"/>
            <a:ext cx="556563" cy="307777"/>
          </a:xfrm>
          <a:prstGeom prst="rect">
            <a:avLst/>
          </a:prstGeom>
          <a:noFill/>
        </p:spPr>
        <p:txBody>
          <a:bodyPr wrap="none" rtlCol="0">
            <a:spAutoFit/>
          </a:bodyPr>
          <a:lstStyle/>
          <a:p>
            <a:r>
              <a:rPr lang="en-US" altLang="zh-TW" sz="1400" b="1" dirty="0"/>
              <a:t>-</a:t>
            </a:r>
            <a:r>
              <a:rPr lang="zh-TW" altLang="en-US" sz="1400" b="1" dirty="0"/>
              <a:t> </a:t>
            </a:r>
            <a:r>
              <a:rPr lang="en-US" altLang="zh-TW" sz="1400" b="1" dirty="0"/>
              <a:t>10</a:t>
            </a:r>
            <a:r>
              <a:rPr lang="zh-TW" altLang="en-US" sz="1400" b="1" dirty="0"/>
              <a:t> </a:t>
            </a:r>
            <a:r>
              <a:rPr lang="en-US" altLang="zh-TW" sz="1400" b="1" dirty="0"/>
              <a:t>-</a:t>
            </a:r>
            <a:endParaRPr lang="zh-TW" altLang="en-US" sz="1400" b="1" dirty="0"/>
          </a:p>
        </p:txBody>
      </p:sp>
    </p:spTree>
    <p:extLst>
      <p:ext uri="{BB962C8B-B14F-4D97-AF65-F5344CB8AC3E}">
        <p14:creationId xmlns:p14="http://schemas.microsoft.com/office/powerpoint/2010/main" val="1957236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090BC60A-136E-1F84-4F41-71C4071206EC}"/>
              </a:ext>
            </a:extLst>
          </p:cNvPr>
          <p:cNvPicPr>
            <a:picLocks noChangeAspect="1"/>
          </p:cNvPicPr>
          <p:nvPr/>
        </p:nvPicPr>
        <p:blipFill>
          <a:blip r:embed="rId3"/>
          <a:stretch>
            <a:fillRect/>
          </a:stretch>
        </p:blipFill>
        <p:spPr>
          <a:xfrm>
            <a:off x="177203" y="1041185"/>
            <a:ext cx="3966918" cy="2596971"/>
          </a:xfrm>
          <a:prstGeom prst="rect">
            <a:avLst/>
          </a:prstGeom>
        </p:spPr>
      </p:pic>
      <p:sp>
        <p:nvSpPr>
          <p:cNvPr id="3" name="文字方塊 2">
            <a:extLst>
              <a:ext uri="{FF2B5EF4-FFF2-40B4-BE49-F238E27FC236}">
                <a16:creationId xmlns:a16="http://schemas.microsoft.com/office/drawing/2014/main" id="{1C099BE7-78CB-7C74-5C7B-AF11AB9749D8}"/>
              </a:ext>
            </a:extLst>
          </p:cNvPr>
          <p:cNvSpPr txBox="1"/>
          <p:nvPr/>
        </p:nvSpPr>
        <p:spPr>
          <a:xfrm>
            <a:off x="768619" y="3608133"/>
            <a:ext cx="2797737" cy="399226"/>
          </a:xfrm>
          <a:prstGeom prst="rect">
            <a:avLst/>
          </a:prstGeom>
          <a:noFill/>
        </p:spPr>
        <p:txBody>
          <a:bodyPr wrap="square" rtlCol="0">
            <a:spAutoFit/>
          </a:bodyPr>
          <a:lstStyle/>
          <a:p>
            <a:r>
              <a:rPr lang="zh-TW" altLang="en-US" sz="2000" dirty="0"/>
              <a:t>施工流程</a:t>
            </a:r>
            <a:r>
              <a:rPr lang="en-US" altLang="zh-TW" sz="2000" dirty="0"/>
              <a:t>-1</a:t>
            </a:r>
            <a:r>
              <a:rPr lang="zh-TW" altLang="en-US" sz="2000" dirty="0"/>
              <a:t> </a:t>
            </a:r>
            <a:r>
              <a:rPr lang="en-US" altLang="zh-TW" sz="2000" dirty="0"/>
              <a:t>(</a:t>
            </a:r>
            <a:r>
              <a:rPr lang="zh-TW" altLang="en-US" sz="2000" dirty="0"/>
              <a:t>舊建拆除</a:t>
            </a:r>
            <a:r>
              <a:rPr lang="en-US" altLang="zh-TW" sz="2000" dirty="0"/>
              <a:t>)</a:t>
            </a:r>
          </a:p>
        </p:txBody>
      </p:sp>
      <p:sp>
        <p:nvSpPr>
          <p:cNvPr id="4" name="矩形 56">
            <a:extLst>
              <a:ext uri="{FF2B5EF4-FFF2-40B4-BE49-F238E27FC236}">
                <a16:creationId xmlns:a16="http://schemas.microsoft.com/office/drawing/2014/main" id="{2CE6B8DF-0D3C-5EF1-F035-F733520A8F23}"/>
              </a:ext>
            </a:extLst>
          </p:cNvPr>
          <p:cNvSpPr>
            <a:spLocks noChangeArrowheads="1"/>
          </p:cNvSpPr>
          <p:nvPr/>
        </p:nvSpPr>
        <p:spPr bwMode="auto">
          <a:xfrm>
            <a:off x="309598" y="244372"/>
            <a:ext cx="3001700" cy="321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38436" rIns="76870" bIns="38436">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ts val="1853"/>
              </a:lnSpc>
            </a:pPr>
            <a:r>
              <a:rPr kumimoji="0" lang="zh-TW" altLang="en-US" sz="2000" b="1" dirty="0">
                <a:solidFill>
                  <a:srgbClr val="55759C"/>
                </a:solidFill>
                <a:latin typeface="微軟正黑體" panose="020B0604030504040204" pitchFamily="34" charset="-120"/>
                <a:ea typeface="微軟正黑體" panose="020B0604030504040204" pitchFamily="34" charset="-120"/>
                <a:sym typeface="Webdings" panose="05030102010509060703" pitchFamily="18" charset="2"/>
              </a:rPr>
              <a:t></a:t>
            </a:r>
            <a:r>
              <a:rPr kumimoji="0" lang="zh-TW" altLang="en-US" sz="2000" b="1" dirty="0">
                <a:solidFill>
                  <a:schemeClr val="accent5">
                    <a:lumMod val="75000"/>
                  </a:schemeClr>
                </a:solidFill>
                <a:latin typeface="微軟正黑體" panose="020B0604030504040204" pitchFamily="34" charset="-120"/>
                <a:ea typeface="微軟正黑體" panose="020B0604030504040204" pitchFamily="34" charset="-120"/>
                <a:sym typeface="Webdings" panose="05030102010509060703" pitchFamily="18" charset="2"/>
              </a:rPr>
              <a:t>  </a:t>
            </a:r>
            <a:r>
              <a:rPr kumimoji="0" lang="zh-TW" altLang="en-US" sz="2000" b="1" u="sng" dirty="0">
                <a:latin typeface="微軟正黑體" panose="020B0604030504040204" pitchFamily="34" charset="-120"/>
                <a:ea typeface="微軟正黑體" panose="020B0604030504040204" pitchFamily="34" charset="-120"/>
                <a:sym typeface="Webdings" panose="05030102010509060703" pitchFamily="18" charset="2"/>
              </a:rPr>
              <a:t>基礎工程施工步驟</a:t>
            </a:r>
            <a:endParaRPr kumimoji="0" lang="zh-TW" altLang="zh-TW" sz="2000" b="1" u="sng" dirty="0">
              <a:latin typeface="微軟正黑體" panose="020B0604030504040204" pitchFamily="34" charset="-120"/>
              <a:ea typeface="微軟正黑體" panose="020B0604030504040204" pitchFamily="34" charset="-120"/>
            </a:endParaRPr>
          </a:p>
        </p:txBody>
      </p:sp>
      <p:pic>
        <p:nvPicPr>
          <p:cNvPr id="5" name="圖片 4">
            <a:extLst>
              <a:ext uri="{FF2B5EF4-FFF2-40B4-BE49-F238E27FC236}">
                <a16:creationId xmlns:a16="http://schemas.microsoft.com/office/drawing/2014/main" id="{8FCD2018-4988-539F-D8C0-79300747B463}"/>
              </a:ext>
            </a:extLst>
          </p:cNvPr>
          <p:cNvPicPr>
            <a:picLocks noChangeAspect="1"/>
          </p:cNvPicPr>
          <p:nvPr/>
        </p:nvPicPr>
        <p:blipFill>
          <a:blip r:embed="rId4"/>
          <a:stretch>
            <a:fillRect/>
          </a:stretch>
        </p:blipFill>
        <p:spPr>
          <a:xfrm>
            <a:off x="4583265" y="1041185"/>
            <a:ext cx="3966918" cy="2618467"/>
          </a:xfrm>
          <a:prstGeom prst="rect">
            <a:avLst/>
          </a:prstGeom>
        </p:spPr>
      </p:pic>
      <p:sp>
        <p:nvSpPr>
          <p:cNvPr id="6" name="文字方塊 5">
            <a:extLst>
              <a:ext uri="{FF2B5EF4-FFF2-40B4-BE49-F238E27FC236}">
                <a16:creationId xmlns:a16="http://schemas.microsoft.com/office/drawing/2014/main" id="{5171674E-475F-1FDF-66A5-506CF8FCB1FE}"/>
              </a:ext>
            </a:extLst>
          </p:cNvPr>
          <p:cNvSpPr txBox="1"/>
          <p:nvPr/>
        </p:nvSpPr>
        <p:spPr>
          <a:xfrm>
            <a:off x="5241026" y="3634736"/>
            <a:ext cx="2989638" cy="400110"/>
          </a:xfrm>
          <a:prstGeom prst="rect">
            <a:avLst/>
          </a:prstGeom>
          <a:noFill/>
        </p:spPr>
        <p:txBody>
          <a:bodyPr wrap="square" rtlCol="0">
            <a:spAutoFit/>
          </a:bodyPr>
          <a:lstStyle/>
          <a:p>
            <a:r>
              <a:rPr lang="zh-TW" altLang="en-US" sz="2000" dirty="0"/>
              <a:t>施工流程</a:t>
            </a:r>
            <a:r>
              <a:rPr lang="en-US" altLang="zh-TW" sz="2000" dirty="0"/>
              <a:t>-2</a:t>
            </a:r>
            <a:r>
              <a:rPr lang="zh-TW" altLang="en-US" sz="2000" dirty="0"/>
              <a:t>  </a:t>
            </a:r>
            <a:r>
              <a:rPr lang="en-US" altLang="zh-TW" sz="2000" dirty="0"/>
              <a:t>(150</a:t>
            </a:r>
            <a:r>
              <a:rPr lang="zh-TW" altLang="en-US" sz="2000" dirty="0"/>
              <a:t>支撐樁</a:t>
            </a:r>
            <a:r>
              <a:rPr lang="en-US" altLang="zh-TW" sz="2000" dirty="0"/>
              <a:t>)</a:t>
            </a:r>
          </a:p>
        </p:txBody>
      </p:sp>
      <p:sp>
        <p:nvSpPr>
          <p:cNvPr id="7" name="文字方塊 6">
            <a:extLst>
              <a:ext uri="{FF2B5EF4-FFF2-40B4-BE49-F238E27FC236}">
                <a16:creationId xmlns:a16="http://schemas.microsoft.com/office/drawing/2014/main" id="{3C7DC780-50B8-C98F-4F31-02C610559499}"/>
              </a:ext>
            </a:extLst>
          </p:cNvPr>
          <p:cNvSpPr txBox="1"/>
          <p:nvPr/>
        </p:nvSpPr>
        <p:spPr>
          <a:xfrm>
            <a:off x="9567092" y="3659652"/>
            <a:ext cx="2989638" cy="400110"/>
          </a:xfrm>
          <a:prstGeom prst="rect">
            <a:avLst/>
          </a:prstGeom>
          <a:noFill/>
        </p:spPr>
        <p:txBody>
          <a:bodyPr wrap="square" rtlCol="0">
            <a:spAutoFit/>
          </a:bodyPr>
          <a:lstStyle/>
          <a:p>
            <a:r>
              <a:rPr lang="zh-TW" altLang="en-US" sz="2000" dirty="0"/>
              <a:t>施工流程</a:t>
            </a:r>
            <a:r>
              <a:rPr lang="en-US" altLang="zh-TW" sz="2000" dirty="0"/>
              <a:t>-3</a:t>
            </a:r>
            <a:r>
              <a:rPr lang="zh-TW" altLang="en-US" sz="2000" dirty="0"/>
              <a:t>  </a:t>
            </a:r>
            <a:r>
              <a:rPr lang="en-US" altLang="zh-TW" sz="2000" dirty="0"/>
              <a:t>(80</a:t>
            </a:r>
            <a:r>
              <a:rPr lang="zh-TW" altLang="en-US" sz="2000" dirty="0"/>
              <a:t>擋土排樁</a:t>
            </a:r>
            <a:r>
              <a:rPr lang="en-US" altLang="zh-TW" sz="2000" dirty="0"/>
              <a:t>)</a:t>
            </a:r>
          </a:p>
        </p:txBody>
      </p:sp>
      <p:pic>
        <p:nvPicPr>
          <p:cNvPr id="8" name="圖片 7">
            <a:extLst>
              <a:ext uri="{FF2B5EF4-FFF2-40B4-BE49-F238E27FC236}">
                <a16:creationId xmlns:a16="http://schemas.microsoft.com/office/drawing/2014/main" id="{FCE1F37D-A6A0-49FC-E772-5DC0B247C365}"/>
              </a:ext>
            </a:extLst>
          </p:cNvPr>
          <p:cNvPicPr>
            <a:picLocks noChangeAspect="1"/>
          </p:cNvPicPr>
          <p:nvPr/>
        </p:nvPicPr>
        <p:blipFill>
          <a:blip r:embed="rId5"/>
          <a:stretch>
            <a:fillRect/>
          </a:stretch>
        </p:blipFill>
        <p:spPr>
          <a:xfrm>
            <a:off x="9018195" y="1041185"/>
            <a:ext cx="3895533" cy="2594435"/>
          </a:xfrm>
          <a:prstGeom prst="rect">
            <a:avLst/>
          </a:prstGeom>
        </p:spPr>
      </p:pic>
      <p:sp>
        <p:nvSpPr>
          <p:cNvPr id="9" name="文字方塊 8">
            <a:extLst>
              <a:ext uri="{FF2B5EF4-FFF2-40B4-BE49-F238E27FC236}">
                <a16:creationId xmlns:a16="http://schemas.microsoft.com/office/drawing/2014/main" id="{125EBD17-680B-FAB0-66DC-99AC1F923A65}"/>
              </a:ext>
            </a:extLst>
          </p:cNvPr>
          <p:cNvSpPr txBox="1"/>
          <p:nvPr/>
        </p:nvSpPr>
        <p:spPr>
          <a:xfrm>
            <a:off x="13483914" y="3635620"/>
            <a:ext cx="3622906" cy="400110"/>
          </a:xfrm>
          <a:prstGeom prst="rect">
            <a:avLst/>
          </a:prstGeom>
          <a:noFill/>
        </p:spPr>
        <p:txBody>
          <a:bodyPr wrap="square" rtlCol="0">
            <a:spAutoFit/>
          </a:bodyPr>
          <a:lstStyle/>
          <a:p>
            <a:r>
              <a:rPr lang="zh-TW" altLang="en-US" sz="2000" dirty="0"/>
              <a:t>施工流程</a:t>
            </a:r>
            <a:r>
              <a:rPr lang="en-US" altLang="zh-TW" sz="2000" dirty="0"/>
              <a:t>-4</a:t>
            </a:r>
            <a:r>
              <a:rPr lang="zh-TW" altLang="en-US" sz="2000" dirty="0"/>
              <a:t>  </a:t>
            </a:r>
            <a:r>
              <a:rPr lang="en-US" altLang="zh-TW" sz="2000" dirty="0"/>
              <a:t>(</a:t>
            </a:r>
            <a:r>
              <a:rPr lang="zh-TW" altLang="en-US" sz="2000" dirty="0"/>
              <a:t>既有擋土牆拆除</a:t>
            </a:r>
            <a:r>
              <a:rPr lang="en-US" altLang="zh-TW" sz="2000" dirty="0"/>
              <a:t>)</a:t>
            </a:r>
          </a:p>
        </p:txBody>
      </p:sp>
      <p:pic>
        <p:nvPicPr>
          <p:cNvPr id="10" name="圖片 9">
            <a:extLst>
              <a:ext uri="{FF2B5EF4-FFF2-40B4-BE49-F238E27FC236}">
                <a16:creationId xmlns:a16="http://schemas.microsoft.com/office/drawing/2014/main" id="{DF98CFDB-5092-EB67-1C08-F1815951347D}"/>
              </a:ext>
            </a:extLst>
          </p:cNvPr>
          <p:cNvPicPr>
            <a:picLocks noChangeAspect="1"/>
          </p:cNvPicPr>
          <p:nvPr/>
        </p:nvPicPr>
        <p:blipFill>
          <a:blip r:embed="rId6"/>
          <a:stretch>
            <a:fillRect/>
          </a:stretch>
        </p:blipFill>
        <p:spPr>
          <a:xfrm>
            <a:off x="13339371" y="1041185"/>
            <a:ext cx="3966919" cy="2559522"/>
          </a:xfrm>
          <a:prstGeom prst="rect">
            <a:avLst/>
          </a:prstGeom>
        </p:spPr>
      </p:pic>
      <p:sp>
        <p:nvSpPr>
          <p:cNvPr id="11" name="橢圓 10">
            <a:extLst>
              <a:ext uri="{FF2B5EF4-FFF2-40B4-BE49-F238E27FC236}">
                <a16:creationId xmlns:a16="http://schemas.microsoft.com/office/drawing/2014/main" id="{94E82E84-A631-5F32-E819-8C13E3E1A97E}"/>
              </a:ext>
            </a:extLst>
          </p:cNvPr>
          <p:cNvSpPr/>
          <p:nvPr/>
        </p:nvSpPr>
        <p:spPr>
          <a:xfrm rot="20341293">
            <a:off x="13212787" y="1616260"/>
            <a:ext cx="3351248" cy="6833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文字方塊 11">
            <a:extLst>
              <a:ext uri="{FF2B5EF4-FFF2-40B4-BE49-F238E27FC236}">
                <a16:creationId xmlns:a16="http://schemas.microsoft.com/office/drawing/2014/main" id="{621C7843-DF73-44CB-20BC-006C80AABBFE}"/>
              </a:ext>
            </a:extLst>
          </p:cNvPr>
          <p:cNvSpPr txBox="1"/>
          <p:nvPr/>
        </p:nvSpPr>
        <p:spPr>
          <a:xfrm>
            <a:off x="14104844" y="8086579"/>
            <a:ext cx="2771568" cy="400110"/>
          </a:xfrm>
          <a:prstGeom prst="rect">
            <a:avLst/>
          </a:prstGeom>
          <a:noFill/>
        </p:spPr>
        <p:txBody>
          <a:bodyPr wrap="square" rtlCol="0">
            <a:spAutoFit/>
          </a:bodyPr>
          <a:lstStyle/>
          <a:p>
            <a:r>
              <a:rPr lang="zh-TW" altLang="en-US" sz="2000" dirty="0"/>
              <a:t>施工流程</a:t>
            </a:r>
            <a:r>
              <a:rPr lang="en-US" altLang="zh-TW" sz="2000" dirty="0"/>
              <a:t>-5</a:t>
            </a:r>
            <a:r>
              <a:rPr lang="zh-TW" altLang="en-US" sz="2000" dirty="0"/>
              <a:t> </a:t>
            </a:r>
            <a:r>
              <a:rPr lang="en-US" altLang="zh-TW" sz="2000" dirty="0"/>
              <a:t>(60</a:t>
            </a:r>
            <a:r>
              <a:rPr lang="zh-TW" altLang="en-US" sz="2000" dirty="0"/>
              <a:t>預壘樁</a:t>
            </a:r>
            <a:r>
              <a:rPr lang="en-US" altLang="zh-TW" sz="2000" dirty="0"/>
              <a:t>)</a:t>
            </a:r>
          </a:p>
        </p:txBody>
      </p:sp>
      <p:pic>
        <p:nvPicPr>
          <p:cNvPr id="13" name="圖片 12">
            <a:extLst>
              <a:ext uri="{FF2B5EF4-FFF2-40B4-BE49-F238E27FC236}">
                <a16:creationId xmlns:a16="http://schemas.microsoft.com/office/drawing/2014/main" id="{B05FB999-1E1A-CC1A-6179-A2D3106F687F}"/>
              </a:ext>
            </a:extLst>
          </p:cNvPr>
          <p:cNvPicPr>
            <a:picLocks noChangeAspect="1"/>
          </p:cNvPicPr>
          <p:nvPr/>
        </p:nvPicPr>
        <p:blipFill>
          <a:blip r:embed="rId7"/>
          <a:stretch>
            <a:fillRect/>
          </a:stretch>
        </p:blipFill>
        <p:spPr>
          <a:xfrm>
            <a:off x="13355413" y="5479898"/>
            <a:ext cx="4019759" cy="2596971"/>
          </a:xfrm>
          <a:prstGeom prst="rect">
            <a:avLst/>
          </a:prstGeom>
        </p:spPr>
      </p:pic>
      <p:sp>
        <p:nvSpPr>
          <p:cNvPr id="14" name="橢圓 13">
            <a:extLst>
              <a:ext uri="{FF2B5EF4-FFF2-40B4-BE49-F238E27FC236}">
                <a16:creationId xmlns:a16="http://schemas.microsoft.com/office/drawing/2014/main" id="{A86B4B00-C75E-EAF5-EEE2-05B74AB26D21}"/>
              </a:ext>
            </a:extLst>
          </p:cNvPr>
          <p:cNvSpPr/>
          <p:nvPr/>
        </p:nvSpPr>
        <p:spPr>
          <a:xfrm>
            <a:off x="16241823" y="5540017"/>
            <a:ext cx="650631" cy="7199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文字方塊 14">
            <a:extLst>
              <a:ext uri="{FF2B5EF4-FFF2-40B4-BE49-F238E27FC236}">
                <a16:creationId xmlns:a16="http://schemas.microsoft.com/office/drawing/2014/main" id="{A2C9B0D2-5D21-DBE1-1C1C-371A92FFAFAE}"/>
              </a:ext>
            </a:extLst>
          </p:cNvPr>
          <p:cNvSpPr txBox="1"/>
          <p:nvPr/>
        </p:nvSpPr>
        <p:spPr>
          <a:xfrm>
            <a:off x="9373419" y="8107844"/>
            <a:ext cx="3588934" cy="400110"/>
          </a:xfrm>
          <a:prstGeom prst="rect">
            <a:avLst/>
          </a:prstGeom>
          <a:noFill/>
        </p:spPr>
        <p:txBody>
          <a:bodyPr wrap="square" rtlCol="0">
            <a:spAutoFit/>
          </a:bodyPr>
          <a:lstStyle/>
          <a:p>
            <a:r>
              <a:rPr lang="zh-TW" altLang="en-US" sz="2000" dirty="0"/>
              <a:t>施工流程</a:t>
            </a:r>
            <a:r>
              <a:rPr lang="en-US" altLang="zh-TW" sz="2000" dirty="0"/>
              <a:t>-6</a:t>
            </a:r>
            <a:r>
              <a:rPr lang="zh-TW" altLang="en-US" sz="2000" dirty="0"/>
              <a:t>  </a:t>
            </a:r>
            <a:r>
              <a:rPr lang="en-US" altLang="zh-TW" sz="2000" dirty="0"/>
              <a:t>(</a:t>
            </a:r>
            <a:r>
              <a:rPr lang="zh-TW" altLang="en-US" sz="2000" dirty="0"/>
              <a:t>開挖至</a:t>
            </a:r>
            <a:r>
              <a:rPr lang="en-US" altLang="zh-TW" sz="2000" dirty="0"/>
              <a:t>-2.4</a:t>
            </a:r>
            <a:r>
              <a:rPr lang="zh-TW" altLang="en-US" sz="2000" dirty="0"/>
              <a:t>米</a:t>
            </a:r>
            <a:r>
              <a:rPr lang="en-US" altLang="zh-TW" sz="2000" dirty="0"/>
              <a:t>)</a:t>
            </a:r>
          </a:p>
        </p:txBody>
      </p:sp>
      <p:pic>
        <p:nvPicPr>
          <p:cNvPr id="16" name="圖片 15">
            <a:extLst>
              <a:ext uri="{FF2B5EF4-FFF2-40B4-BE49-F238E27FC236}">
                <a16:creationId xmlns:a16="http://schemas.microsoft.com/office/drawing/2014/main" id="{CA6C0B62-9AFF-6A41-D354-EEC4C78BA303}"/>
              </a:ext>
            </a:extLst>
          </p:cNvPr>
          <p:cNvPicPr>
            <a:picLocks noChangeAspect="1"/>
          </p:cNvPicPr>
          <p:nvPr/>
        </p:nvPicPr>
        <p:blipFill>
          <a:blip r:embed="rId8"/>
          <a:stretch>
            <a:fillRect/>
          </a:stretch>
        </p:blipFill>
        <p:spPr>
          <a:xfrm>
            <a:off x="9018195" y="5507513"/>
            <a:ext cx="3949993" cy="2596971"/>
          </a:xfrm>
          <a:prstGeom prst="rect">
            <a:avLst/>
          </a:prstGeom>
        </p:spPr>
      </p:pic>
      <p:sp>
        <p:nvSpPr>
          <p:cNvPr id="17" name="文字方塊 16">
            <a:extLst>
              <a:ext uri="{FF2B5EF4-FFF2-40B4-BE49-F238E27FC236}">
                <a16:creationId xmlns:a16="http://schemas.microsoft.com/office/drawing/2014/main" id="{4788E142-7325-8DE6-0115-4EB7E89D35B4}"/>
              </a:ext>
            </a:extLst>
          </p:cNvPr>
          <p:cNvSpPr txBox="1"/>
          <p:nvPr/>
        </p:nvSpPr>
        <p:spPr>
          <a:xfrm>
            <a:off x="5259016" y="8250206"/>
            <a:ext cx="2441174" cy="400110"/>
          </a:xfrm>
          <a:prstGeom prst="rect">
            <a:avLst/>
          </a:prstGeom>
          <a:noFill/>
        </p:spPr>
        <p:txBody>
          <a:bodyPr wrap="square" rtlCol="0">
            <a:spAutoFit/>
          </a:bodyPr>
          <a:lstStyle/>
          <a:p>
            <a:r>
              <a:rPr lang="zh-TW" altLang="en-US" sz="2000" dirty="0"/>
              <a:t>施工流程</a:t>
            </a:r>
            <a:r>
              <a:rPr lang="en-US" altLang="zh-TW" sz="2000" dirty="0"/>
              <a:t>-7</a:t>
            </a:r>
            <a:r>
              <a:rPr lang="zh-TW" altLang="en-US" sz="2000" dirty="0"/>
              <a:t> </a:t>
            </a:r>
            <a:r>
              <a:rPr lang="en-US" altLang="zh-TW" sz="2000" dirty="0"/>
              <a:t>(</a:t>
            </a:r>
            <a:r>
              <a:rPr lang="zh-TW" altLang="en-US" sz="2000" dirty="0"/>
              <a:t>地錨</a:t>
            </a:r>
            <a:r>
              <a:rPr lang="en-US" altLang="zh-TW" sz="2000" dirty="0"/>
              <a:t>)</a:t>
            </a:r>
          </a:p>
        </p:txBody>
      </p:sp>
      <p:pic>
        <p:nvPicPr>
          <p:cNvPr id="18" name="圖片 17">
            <a:extLst>
              <a:ext uri="{FF2B5EF4-FFF2-40B4-BE49-F238E27FC236}">
                <a16:creationId xmlns:a16="http://schemas.microsoft.com/office/drawing/2014/main" id="{9E0ACC32-5F19-278A-1E91-00AC425EBCE0}"/>
              </a:ext>
            </a:extLst>
          </p:cNvPr>
          <p:cNvPicPr>
            <a:picLocks noChangeAspect="1"/>
          </p:cNvPicPr>
          <p:nvPr/>
        </p:nvPicPr>
        <p:blipFill>
          <a:blip r:embed="rId9"/>
          <a:stretch>
            <a:fillRect/>
          </a:stretch>
        </p:blipFill>
        <p:spPr>
          <a:xfrm>
            <a:off x="4708437" y="5540017"/>
            <a:ext cx="3866092" cy="2657090"/>
          </a:xfrm>
          <a:prstGeom prst="rect">
            <a:avLst/>
          </a:prstGeom>
        </p:spPr>
      </p:pic>
      <p:sp>
        <p:nvSpPr>
          <p:cNvPr id="19" name="橢圓 18">
            <a:extLst>
              <a:ext uri="{FF2B5EF4-FFF2-40B4-BE49-F238E27FC236}">
                <a16:creationId xmlns:a16="http://schemas.microsoft.com/office/drawing/2014/main" id="{F406E3CD-2CFE-5BAA-F01E-82B0EAA419D7}"/>
              </a:ext>
            </a:extLst>
          </p:cNvPr>
          <p:cNvSpPr/>
          <p:nvPr/>
        </p:nvSpPr>
        <p:spPr>
          <a:xfrm>
            <a:off x="6445525" y="6439797"/>
            <a:ext cx="1512277" cy="15650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文字方塊 19">
            <a:extLst>
              <a:ext uri="{FF2B5EF4-FFF2-40B4-BE49-F238E27FC236}">
                <a16:creationId xmlns:a16="http://schemas.microsoft.com/office/drawing/2014/main" id="{2A0CFFCF-8EB1-F732-9A14-2D9E3048B419}"/>
              </a:ext>
            </a:extLst>
          </p:cNvPr>
          <p:cNvSpPr txBox="1"/>
          <p:nvPr/>
        </p:nvSpPr>
        <p:spPr>
          <a:xfrm>
            <a:off x="784446" y="8250206"/>
            <a:ext cx="2976050" cy="400110"/>
          </a:xfrm>
          <a:prstGeom prst="rect">
            <a:avLst/>
          </a:prstGeom>
          <a:noFill/>
        </p:spPr>
        <p:txBody>
          <a:bodyPr wrap="square" rtlCol="0">
            <a:spAutoFit/>
          </a:bodyPr>
          <a:lstStyle/>
          <a:p>
            <a:r>
              <a:rPr lang="zh-TW" altLang="en-US" sz="2000" dirty="0"/>
              <a:t>施工流程</a:t>
            </a:r>
            <a:r>
              <a:rPr lang="en-US" altLang="zh-TW" sz="2000" dirty="0"/>
              <a:t>-8</a:t>
            </a:r>
            <a:r>
              <a:rPr lang="zh-TW" altLang="en-US" sz="2000" dirty="0"/>
              <a:t> </a:t>
            </a:r>
            <a:r>
              <a:rPr lang="en-US" altLang="zh-TW" sz="2000" dirty="0"/>
              <a:t>(PC</a:t>
            </a:r>
            <a:r>
              <a:rPr lang="zh-TW" altLang="en-US" sz="2000" dirty="0"/>
              <a:t>打底</a:t>
            </a:r>
            <a:r>
              <a:rPr lang="en-US" altLang="zh-TW" sz="2000" dirty="0"/>
              <a:t>)</a:t>
            </a:r>
          </a:p>
        </p:txBody>
      </p:sp>
      <p:pic>
        <p:nvPicPr>
          <p:cNvPr id="21" name="圖片 20">
            <a:extLst>
              <a:ext uri="{FF2B5EF4-FFF2-40B4-BE49-F238E27FC236}">
                <a16:creationId xmlns:a16="http://schemas.microsoft.com/office/drawing/2014/main" id="{E836449C-7429-D1D6-54BD-10DDF0FFAF32}"/>
              </a:ext>
            </a:extLst>
          </p:cNvPr>
          <p:cNvPicPr>
            <a:picLocks noChangeAspect="1"/>
          </p:cNvPicPr>
          <p:nvPr/>
        </p:nvPicPr>
        <p:blipFill>
          <a:blip r:embed="rId10"/>
          <a:stretch>
            <a:fillRect/>
          </a:stretch>
        </p:blipFill>
        <p:spPr>
          <a:xfrm>
            <a:off x="289012" y="5540017"/>
            <a:ext cx="3966918" cy="2607564"/>
          </a:xfrm>
          <a:prstGeom prst="rect">
            <a:avLst/>
          </a:prstGeom>
        </p:spPr>
      </p:pic>
      <p:sp>
        <p:nvSpPr>
          <p:cNvPr id="22" name="向右箭號 3">
            <a:extLst>
              <a:ext uri="{FF2B5EF4-FFF2-40B4-BE49-F238E27FC236}">
                <a16:creationId xmlns:a16="http://schemas.microsoft.com/office/drawing/2014/main" id="{9573CC72-ABE0-F519-171F-CFAC9444F94A}"/>
              </a:ext>
            </a:extLst>
          </p:cNvPr>
          <p:cNvSpPr/>
          <p:nvPr/>
        </p:nvSpPr>
        <p:spPr>
          <a:xfrm>
            <a:off x="4138528" y="1963256"/>
            <a:ext cx="431236" cy="91360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向右箭號 3">
            <a:extLst>
              <a:ext uri="{FF2B5EF4-FFF2-40B4-BE49-F238E27FC236}">
                <a16:creationId xmlns:a16="http://schemas.microsoft.com/office/drawing/2014/main" id="{D02ED4BC-069A-7D8C-DFF1-86F4FB91A4C1}"/>
              </a:ext>
            </a:extLst>
          </p:cNvPr>
          <p:cNvSpPr/>
          <p:nvPr/>
        </p:nvSpPr>
        <p:spPr>
          <a:xfrm>
            <a:off x="8590740" y="1943319"/>
            <a:ext cx="431236" cy="91360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向右箭號 3">
            <a:extLst>
              <a:ext uri="{FF2B5EF4-FFF2-40B4-BE49-F238E27FC236}">
                <a16:creationId xmlns:a16="http://schemas.microsoft.com/office/drawing/2014/main" id="{96F96BB1-C948-5308-D31C-93D2462DEAB3}"/>
              </a:ext>
            </a:extLst>
          </p:cNvPr>
          <p:cNvSpPr/>
          <p:nvPr/>
        </p:nvSpPr>
        <p:spPr>
          <a:xfrm>
            <a:off x="12870801" y="1963256"/>
            <a:ext cx="431236" cy="91360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向右箭號 3">
            <a:extLst>
              <a:ext uri="{FF2B5EF4-FFF2-40B4-BE49-F238E27FC236}">
                <a16:creationId xmlns:a16="http://schemas.microsoft.com/office/drawing/2014/main" id="{776158BC-7683-871F-A5DB-59C1426E57D0}"/>
              </a:ext>
            </a:extLst>
          </p:cNvPr>
          <p:cNvSpPr/>
          <p:nvPr/>
        </p:nvSpPr>
        <p:spPr>
          <a:xfrm rot="10800000">
            <a:off x="12904580" y="6411757"/>
            <a:ext cx="431236" cy="91360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箭號: 弧形左彎 27">
            <a:extLst>
              <a:ext uri="{FF2B5EF4-FFF2-40B4-BE49-F238E27FC236}">
                <a16:creationId xmlns:a16="http://schemas.microsoft.com/office/drawing/2014/main" id="{AE417A1E-0233-3878-2E96-A4C470093257}"/>
              </a:ext>
            </a:extLst>
          </p:cNvPr>
          <p:cNvSpPr/>
          <p:nvPr/>
        </p:nvSpPr>
        <p:spPr>
          <a:xfrm>
            <a:off x="16912547" y="3183560"/>
            <a:ext cx="577914" cy="1352293"/>
          </a:xfrm>
          <a:prstGeom prst="curvedLeftArrow">
            <a:avLst/>
          </a:prstGeom>
          <a:solidFill>
            <a:srgbClr val="FF0000"/>
          </a:solidFill>
          <a:ln w="73025">
            <a:noFill/>
            <a:prstDash val="sysDot"/>
            <a:headEnd type="oval"/>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endParaRPr>
          </a:p>
        </p:txBody>
      </p:sp>
      <p:sp>
        <p:nvSpPr>
          <p:cNvPr id="29" name="文字方塊 28">
            <a:extLst>
              <a:ext uri="{FF2B5EF4-FFF2-40B4-BE49-F238E27FC236}">
                <a16:creationId xmlns:a16="http://schemas.microsoft.com/office/drawing/2014/main" id="{F8B81CB8-D842-24B0-9915-94F7DEE55CB5}"/>
              </a:ext>
            </a:extLst>
          </p:cNvPr>
          <p:cNvSpPr txBox="1"/>
          <p:nvPr/>
        </p:nvSpPr>
        <p:spPr>
          <a:xfrm>
            <a:off x="9219156" y="3998378"/>
            <a:ext cx="3694572" cy="400110"/>
          </a:xfrm>
          <a:prstGeom prst="rect">
            <a:avLst/>
          </a:prstGeom>
          <a:noFill/>
        </p:spPr>
        <p:txBody>
          <a:bodyPr wrap="square" rtlCol="0">
            <a:spAutoFit/>
          </a:bodyPr>
          <a:lstStyle/>
          <a:p>
            <a:r>
              <a:rPr lang="zh-TW" altLang="en-US" sz="2000" dirty="0"/>
              <a:t>擋土排樁</a:t>
            </a:r>
            <a:r>
              <a:rPr lang="en-US" altLang="zh-TW" sz="2000" dirty="0"/>
              <a:t>RW1</a:t>
            </a:r>
            <a:r>
              <a:rPr lang="zh-TW" altLang="en-US" sz="2000" dirty="0"/>
              <a:t>  </a:t>
            </a:r>
            <a:r>
              <a:rPr lang="en-US" altLang="zh-TW" sz="2000" dirty="0"/>
              <a:t>(</a:t>
            </a:r>
            <a:r>
              <a:rPr lang="el-GR" altLang="zh-TW" sz="2000" dirty="0"/>
              <a:t>Φ=</a:t>
            </a:r>
            <a:r>
              <a:rPr lang="en-US" altLang="zh-TW" sz="2000" dirty="0"/>
              <a:t>8</a:t>
            </a:r>
            <a:r>
              <a:rPr lang="el-GR" altLang="zh-TW" sz="2000" dirty="0"/>
              <a:t>0</a:t>
            </a:r>
            <a:r>
              <a:rPr lang="en-US" altLang="zh-TW" sz="2000" dirty="0" err="1"/>
              <a:t>cm,L</a:t>
            </a:r>
            <a:r>
              <a:rPr lang="en-US" altLang="zh-TW" sz="2000" dirty="0"/>
              <a:t>=11m)</a:t>
            </a:r>
            <a:endParaRPr lang="zh-TW" altLang="en-US" sz="2000" dirty="0"/>
          </a:p>
        </p:txBody>
      </p:sp>
      <p:sp>
        <p:nvSpPr>
          <p:cNvPr id="31" name="文字方塊 30">
            <a:extLst>
              <a:ext uri="{FF2B5EF4-FFF2-40B4-BE49-F238E27FC236}">
                <a16:creationId xmlns:a16="http://schemas.microsoft.com/office/drawing/2014/main" id="{3FBCF11B-740C-55CA-6587-CD51FE94A66F}"/>
              </a:ext>
            </a:extLst>
          </p:cNvPr>
          <p:cNvSpPr txBox="1"/>
          <p:nvPr/>
        </p:nvSpPr>
        <p:spPr>
          <a:xfrm>
            <a:off x="5004481" y="4013139"/>
            <a:ext cx="3124485" cy="400110"/>
          </a:xfrm>
          <a:prstGeom prst="rect">
            <a:avLst/>
          </a:prstGeom>
          <a:noFill/>
        </p:spPr>
        <p:txBody>
          <a:bodyPr wrap="square" rtlCol="0">
            <a:spAutoFit/>
          </a:bodyPr>
          <a:lstStyle/>
          <a:p>
            <a:r>
              <a:rPr lang="zh-TW" altLang="en-US" sz="2000" dirty="0"/>
              <a:t>支承樁 </a:t>
            </a:r>
            <a:r>
              <a:rPr lang="en-US" altLang="zh-TW" sz="2000" dirty="0"/>
              <a:t>(</a:t>
            </a:r>
            <a:r>
              <a:rPr lang="el-GR" altLang="zh-TW" sz="2000" dirty="0"/>
              <a:t>Φ=</a:t>
            </a:r>
            <a:r>
              <a:rPr lang="en-US" altLang="zh-TW" sz="2000" dirty="0"/>
              <a:t>15</a:t>
            </a:r>
            <a:r>
              <a:rPr lang="el-GR" altLang="zh-TW" sz="2000" dirty="0"/>
              <a:t>0</a:t>
            </a:r>
            <a:r>
              <a:rPr lang="en-US" altLang="zh-TW" sz="2000" dirty="0" err="1"/>
              <a:t>cm,L</a:t>
            </a:r>
            <a:r>
              <a:rPr lang="en-US" altLang="zh-TW" sz="2000" dirty="0"/>
              <a:t>=10m)</a:t>
            </a:r>
            <a:endParaRPr lang="zh-TW" altLang="en-US" sz="2000" dirty="0"/>
          </a:p>
        </p:txBody>
      </p:sp>
      <p:sp>
        <p:nvSpPr>
          <p:cNvPr id="32" name="文字方塊 31">
            <a:extLst>
              <a:ext uri="{FF2B5EF4-FFF2-40B4-BE49-F238E27FC236}">
                <a16:creationId xmlns:a16="http://schemas.microsoft.com/office/drawing/2014/main" id="{5F72F004-E672-36D6-BAD1-BBAFE6A72515}"/>
              </a:ext>
            </a:extLst>
          </p:cNvPr>
          <p:cNvSpPr txBox="1"/>
          <p:nvPr/>
        </p:nvSpPr>
        <p:spPr>
          <a:xfrm>
            <a:off x="12273623" y="5322538"/>
            <a:ext cx="1855811" cy="707886"/>
          </a:xfrm>
          <a:prstGeom prst="rect">
            <a:avLst/>
          </a:prstGeom>
          <a:noFill/>
        </p:spPr>
        <p:txBody>
          <a:bodyPr wrap="square" rtlCol="0">
            <a:spAutoFit/>
          </a:bodyPr>
          <a:lstStyle/>
          <a:p>
            <a:pPr algn="ctr"/>
            <a:r>
              <a:rPr lang="zh-TW" altLang="en-US" sz="2000" dirty="0"/>
              <a:t>第一層</a:t>
            </a:r>
            <a:endParaRPr lang="en-US" altLang="zh-TW" sz="2000" dirty="0"/>
          </a:p>
          <a:p>
            <a:pPr algn="ctr"/>
            <a:r>
              <a:rPr lang="zh-TW" altLang="en-US" sz="2000" dirty="0"/>
              <a:t>土方開挖</a:t>
            </a:r>
            <a:endParaRPr lang="en-US" altLang="zh-TW" sz="2000" dirty="0"/>
          </a:p>
        </p:txBody>
      </p:sp>
      <p:sp>
        <p:nvSpPr>
          <p:cNvPr id="33" name="文字方塊 32">
            <a:extLst>
              <a:ext uri="{FF2B5EF4-FFF2-40B4-BE49-F238E27FC236}">
                <a16:creationId xmlns:a16="http://schemas.microsoft.com/office/drawing/2014/main" id="{988B2F19-3595-7E71-EB15-BFB974D3D94E}"/>
              </a:ext>
            </a:extLst>
          </p:cNvPr>
          <p:cNvSpPr txBox="1"/>
          <p:nvPr/>
        </p:nvSpPr>
        <p:spPr>
          <a:xfrm>
            <a:off x="13864601" y="8859666"/>
            <a:ext cx="3339182" cy="400110"/>
          </a:xfrm>
          <a:prstGeom prst="rect">
            <a:avLst/>
          </a:prstGeom>
          <a:noFill/>
        </p:spPr>
        <p:txBody>
          <a:bodyPr wrap="square" rtlCol="0">
            <a:spAutoFit/>
          </a:bodyPr>
          <a:lstStyle/>
          <a:p>
            <a:r>
              <a:rPr lang="zh-TW" altLang="en-US" sz="2000" dirty="0"/>
              <a:t>擋土排樁</a:t>
            </a:r>
            <a:r>
              <a:rPr lang="en-US" altLang="zh-TW" sz="2000" dirty="0"/>
              <a:t>RW2(</a:t>
            </a:r>
            <a:r>
              <a:rPr lang="el-GR" altLang="zh-TW" sz="2000" dirty="0"/>
              <a:t>Φ=60</a:t>
            </a:r>
            <a:r>
              <a:rPr lang="en-US" altLang="zh-TW" sz="2000" dirty="0" err="1"/>
              <a:t>cm,L</a:t>
            </a:r>
            <a:r>
              <a:rPr lang="en-US" altLang="zh-TW" sz="2000" dirty="0"/>
              <a:t>=9m)</a:t>
            </a:r>
            <a:endParaRPr lang="zh-TW" altLang="en-US" sz="2000" dirty="0"/>
          </a:p>
        </p:txBody>
      </p:sp>
      <p:sp>
        <p:nvSpPr>
          <p:cNvPr id="34" name="文字方塊 33">
            <a:extLst>
              <a:ext uri="{FF2B5EF4-FFF2-40B4-BE49-F238E27FC236}">
                <a16:creationId xmlns:a16="http://schemas.microsoft.com/office/drawing/2014/main" id="{76C8A56A-2EE0-3762-E170-EBC847384C1C}"/>
              </a:ext>
            </a:extLst>
          </p:cNvPr>
          <p:cNvSpPr txBox="1"/>
          <p:nvPr/>
        </p:nvSpPr>
        <p:spPr>
          <a:xfrm>
            <a:off x="9503887" y="8546948"/>
            <a:ext cx="3501875" cy="400110"/>
          </a:xfrm>
          <a:prstGeom prst="rect">
            <a:avLst/>
          </a:prstGeom>
          <a:noFill/>
        </p:spPr>
        <p:txBody>
          <a:bodyPr wrap="square" rtlCol="0">
            <a:spAutoFit/>
          </a:bodyPr>
          <a:lstStyle/>
          <a:p>
            <a:r>
              <a:rPr lang="zh-TW" altLang="en-US" sz="2000" dirty="0"/>
              <a:t>預壘樁 </a:t>
            </a:r>
            <a:r>
              <a:rPr lang="en-US" altLang="zh-TW" sz="2000" dirty="0"/>
              <a:t>(</a:t>
            </a:r>
            <a:r>
              <a:rPr lang="el-GR" altLang="zh-TW" sz="2000" dirty="0"/>
              <a:t>Φ=60</a:t>
            </a:r>
            <a:r>
              <a:rPr lang="en-US" altLang="zh-TW" sz="2000" dirty="0" err="1"/>
              <a:t>cm,L</a:t>
            </a:r>
            <a:r>
              <a:rPr lang="en-US" altLang="zh-TW" sz="2000" dirty="0"/>
              <a:t>=13m)</a:t>
            </a:r>
            <a:endParaRPr lang="zh-TW" altLang="en-US" sz="2000" dirty="0"/>
          </a:p>
        </p:txBody>
      </p:sp>
      <p:sp>
        <p:nvSpPr>
          <p:cNvPr id="36" name="object 21">
            <a:extLst>
              <a:ext uri="{FF2B5EF4-FFF2-40B4-BE49-F238E27FC236}">
                <a16:creationId xmlns:a16="http://schemas.microsoft.com/office/drawing/2014/main" id="{457CFDA6-B4E2-63AA-CB9D-B9C55B6FBED0}"/>
              </a:ext>
            </a:extLst>
          </p:cNvPr>
          <p:cNvSpPr txBox="1"/>
          <p:nvPr/>
        </p:nvSpPr>
        <p:spPr>
          <a:xfrm>
            <a:off x="11387610" y="9417136"/>
            <a:ext cx="4408609" cy="622559"/>
          </a:xfrm>
          <a:prstGeom prst="rect">
            <a:avLst/>
          </a:prstGeom>
        </p:spPr>
        <p:txBody>
          <a:bodyPr vert="horz" wrap="square" lIns="0" tIns="46221" rIns="0" bIns="0" rtlCol="0">
            <a:noAutofit/>
          </a:bodyPr>
          <a:lstStyle/>
          <a:p>
            <a:r>
              <a:rPr lang="zh-TW" altLang="en-US" sz="2400" b="1" kern="100" dirty="0">
                <a:latin typeface="微軟正黑體" panose="020B0604030504040204" pitchFamily="34" charset="-120"/>
                <a:ea typeface="微軟正黑體" panose="020B0604030504040204" pitchFamily="34" charset="-120"/>
                <a:cs typeface="Times New Roman" panose="02020603050405020304" pitchFamily="18" charset="0"/>
              </a:rPr>
              <a:t>預壘樁及地錨施工過程  模擬圖</a:t>
            </a:r>
            <a:endParaRPr lang="en-US" altLang="zh-TW" sz="2400" b="1" kern="100"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37" name="文字方塊 36">
            <a:extLst>
              <a:ext uri="{FF2B5EF4-FFF2-40B4-BE49-F238E27FC236}">
                <a16:creationId xmlns:a16="http://schemas.microsoft.com/office/drawing/2014/main" id="{9C03B4D7-F8DD-51B5-406B-0B573D74ECF9}"/>
              </a:ext>
            </a:extLst>
          </p:cNvPr>
          <p:cNvSpPr txBox="1"/>
          <p:nvPr/>
        </p:nvSpPr>
        <p:spPr>
          <a:xfrm>
            <a:off x="5383664" y="8551235"/>
            <a:ext cx="2441174" cy="461665"/>
          </a:xfrm>
          <a:prstGeom prst="rect">
            <a:avLst/>
          </a:prstGeom>
          <a:noFill/>
        </p:spPr>
        <p:txBody>
          <a:bodyPr wrap="square" rtlCol="0">
            <a:spAutoFit/>
          </a:bodyPr>
          <a:lstStyle/>
          <a:p>
            <a:r>
              <a:rPr lang="zh-TW" altLang="en-US" sz="2400" dirty="0"/>
              <a:t>地錨 </a:t>
            </a:r>
            <a:r>
              <a:rPr lang="en-US" altLang="zh-TW" sz="2400" dirty="0"/>
              <a:t>(L=19m)</a:t>
            </a:r>
          </a:p>
        </p:txBody>
      </p:sp>
      <p:pic>
        <p:nvPicPr>
          <p:cNvPr id="39" name="圖片 38">
            <a:extLst>
              <a:ext uri="{FF2B5EF4-FFF2-40B4-BE49-F238E27FC236}">
                <a16:creationId xmlns:a16="http://schemas.microsoft.com/office/drawing/2014/main" id="{CF094813-2BD8-2909-2E04-FDDAB820E67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515" b="100000" l="0" r="96471">
                        <a14:foregroundMark x1="27059" y1="56061" x2="46667" y2="2525"/>
                        <a14:foregroundMark x1="27451" y1="4040" x2="3137" y2="62626"/>
                        <a14:foregroundMark x1="78039" y1="9596" x2="83137" y2="57071"/>
                        <a14:foregroundMark x1="92157" y1="93939" x2="92157" y2="93939"/>
                        <a14:foregroundMark x1="78039" y1="57071" x2="84706" y2="84343"/>
                        <a14:backgroundMark x1="68627" y1="57576" x2="54902" y2="82828"/>
                        <a14:backgroundMark x1="53333" y1="82828" x2="34118" y2="82828"/>
                        <a14:backgroundMark x1="32941" y1="82323" x2="33725" y2="65657"/>
                        <a14:backgroundMark x1="32549" y1="57071" x2="34902" y2="65657"/>
                        <a14:backgroundMark x1="84314" y1="62121" x2="84706" y2="77273"/>
                        <a14:backgroundMark x1="89412" y1="77273" x2="97647" y2="79798"/>
                        <a14:backgroundMark x1="22353" y1="3535" x2="18824" y2="12626"/>
                        <a14:backgroundMark x1="15686" y1="24242" x2="9412" y2="41414"/>
                      </a14:backgroundRemoval>
                    </a14:imgEffect>
                  </a14:imgLayer>
                </a14:imgProps>
              </a:ext>
              <a:ext uri="{28A0092B-C50C-407E-A947-70E740481C1C}">
                <a14:useLocalDpi xmlns:a14="http://schemas.microsoft.com/office/drawing/2010/main" val="0"/>
              </a:ext>
            </a:extLst>
          </a:blip>
          <a:stretch>
            <a:fillRect/>
          </a:stretch>
        </p:blipFill>
        <p:spPr>
          <a:xfrm flipH="1">
            <a:off x="6362734" y="1755869"/>
            <a:ext cx="966112" cy="750157"/>
          </a:xfrm>
          <a:prstGeom prst="rect">
            <a:avLst/>
          </a:prstGeom>
        </p:spPr>
      </p:pic>
      <p:pic>
        <p:nvPicPr>
          <p:cNvPr id="43" name="圖片 42">
            <a:extLst>
              <a:ext uri="{FF2B5EF4-FFF2-40B4-BE49-F238E27FC236}">
                <a16:creationId xmlns:a16="http://schemas.microsoft.com/office/drawing/2014/main" id="{F158F97A-842B-FEB1-4FE9-AB8095A8E881}"/>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0" b="96679" l="9140" r="89785"/>
                    </a14:imgEffect>
                  </a14:imgLayer>
                </a14:imgProps>
              </a:ext>
              <a:ext uri="{28A0092B-C50C-407E-A947-70E740481C1C}">
                <a14:useLocalDpi xmlns:a14="http://schemas.microsoft.com/office/drawing/2010/main" val="0"/>
              </a:ext>
            </a:extLst>
          </a:blip>
          <a:stretch>
            <a:fillRect/>
          </a:stretch>
        </p:blipFill>
        <p:spPr>
          <a:xfrm>
            <a:off x="10779491" y="950564"/>
            <a:ext cx="796359" cy="1160288"/>
          </a:xfrm>
          <a:prstGeom prst="rect">
            <a:avLst/>
          </a:prstGeom>
        </p:spPr>
      </p:pic>
      <p:pic>
        <p:nvPicPr>
          <p:cNvPr id="45" name="圖片 44">
            <a:extLst>
              <a:ext uri="{FF2B5EF4-FFF2-40B4-BE49-F238E27FC236}">
                <a16:creationId xmlns:a16="http://schemas.microsoft.com/office/drawing/2014/main" id="{D0261D23-4E38-0222-4806-923A42903EA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4674454" y="5638431"/>
            <a:ext cx="1219716" cy="913609"/>
          </a:xfrm>
          <a:prstGeom prst="rect">
            <a:avLst/>
          </a:prstGeom>
        </p:spPr>
      </p:pic>
      <p:sp>
        <p:nvSpPr>
          <p:cNvPr id="30" name="向右箭號 3">
            <a:extLst>
              <a:ext uri="{FF2B5EF4-FFF2-40B4-BE49-F238E27FC236}">
                <a16:creationId xmlns:a16="http://schemas.microsoft.com/office/drawing/2014/main" id="{E7EDF4B0-FB48-54AD-80D6-91BF6C7D784B}"/>
              </a:ext>
            </a:extLst>
          </p:cNvPr>
          <p:cNvSpPr/>
          <p:nvPr/>
        </p:nvSpPr>
        <p:spPr>
          <a:xfrm rot="10800000">
            <a:off x="8580334" y="6386994"/>
            <a:ext cx="431236" cy="91360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向右箭號 3">
            <a:extLst>
              <a:ext uri="{FF2B5EF4-FFF2-40B4-BE49-F238E27FC236}">
                <a16:creationId xmlns:a16="http://schemas.microsoft.com/office/drawing/2014/main" id="{58443824-D6CC-32EE-99BF-31E3CAC4EECF}"/>
              </a:ext>
            </a:extLst>
          </p:cNvPr>
          <p:cNvSpPr/>
          <p:nvPr/>
        </p:nvSpPr>
        <p:spPr>
          <a:xfrm rot="10800000">
            <a:off x="4275104" y="6411887"/>
            <a:ext cx="431236" cy="91360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文字方塊 25">
            <a:extLst>
              <a:ext uri="{FF2B5EF4-FFF2-40B4-BE49-F238E27FC236}">
                <a16:creationId xmlns:a16="http://schemas.microsoft.com/office/drawing/2014/main" id="{099A9CCE-93C5-1F61-C465-E9C0B1D8A669}"/>
              </a:ext>
            </a:extLst>
          </p:cNvPr>
          <p:cNvSpPr txBox="1"/>
          <p:nvPr/>
        </p:nvSpPr>
        <p:spPr>
          <a:xfrm>
            <a:off x="16640199" y="9514746"/>
            <a:ext cx="556563" cy="307777"/>
          </a:xfrm>
          <a:prstGeom prst="rect">
            <a:avLst/>
          </a:prstGeom>
          <a:noFill/>
        </p:spPr>
        <p:txBody>
          <a:bodyPr wrap="none" rtlCol="0">
            <a:spAutoFit/>
          </a:bodyPr>
          <a:lstStyle/>
          <a:p>
            <a:r>
              <a:rPr lang="en-US" altLang="zh-TW" sz="1400" b="1" dirty="0"/>
              <a:t>-</a:t>
            </a:r>
            <a:r>
              <a:rPr lang="zh-TW" altLang="en-US" sz="1400" b="1" dirty="0"/>
              <a:t> </a:t>
            </a:r>
            <a:r>
              <a:rPr lang="en-US" altLang="zh-TW" sz="1400" b="1" dirty="0"/>
              <a:t>11</a:t>
            </a:r>
            <a:r>
              <a:rPr lang="zh-TW" altLang="en-US" sz="1400" b="1" dirty="0"/>
              <a:t> </a:t>
            </a:r>
            <a:r>
              <a:rPr lang="en-US" altLang="zh-TW" sz="1400" b="1" dirty="0"/>
              <a:t>-</a:t>
            </a:r>
            <a:endParaRPr lang="zh-TW" altLang="en-US" sz="1400" b="1" dirty="0"/>
          </a:p>
        </p:txBody>
      </p:sp>
    </p:spTree>
    <p:extLst>
      <p:ext uri="{BB962C8B-B14F-4D97-AF65-F5344CB8AC3E}">
        <p14:creationId xmlns:p14="http://schemas.microsoft.com/office/powerpoint/2010/main" val="39363090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84E4F6EE-3E15-EB35-F62E-68B17485AE74}"/>
              </a:ext>
            </a:extLst>
          </p:cNvPr>
          <p:cNvPicPr>
            <a:picLocks noChangeAspect="1"/>
          </p:cNvPicPr>
          <p:nvPr/>
        </p:nvPicPr>
        <p:blipFill>
          <a:blip r:embed="rId3">
            <a:duotone>
              <a:schemeClr val="accent3">
                <a:shade val="45000"/>
                <a:satMod val="135000"/>
              </a:schemeClr>
              <a:prstClr val="white"/>
            </a:duotone>
          </a:blip>
          <a:stretch>
            <a:fillRect/>
          </a:stretch>
        </p:blipFill>
        <p:spPr>
          <a:xfrm>
            <a:off x="1365453" y="1815151"/>
            <a:ext cx="10699168" cy="6733145"/>
          </a:xfrm>
          <a:prstGeom prst="rect">
            <a:avLst/>
          </a:prstGeom>
        </p:spPr>
      </p:pic>
      <p:sp>
        <p:nvSpPr>
          <p:cNvPr id="4" name="Text Box 3">
            <a:extLst>
              <a:ext uri="{FF2B5EF4-FFF2-40B4-BE49-F238E27FC236}">
                <a16:creationId xmlns:a16="http://schemas.microsoft.com/office/drawing/2014/main" id="{831B2293-328B-B5F5-D047-5B8781DE55DD}"/>
              </a:ext>
            </a:extLst>
          </p:cNvPr>
          <p:cNvSpPr txBox="1">
            <a:spLocks noChangeArrowheads="1"/>
          </p:cNvSpPr>
          <p:nvPr/>
        </p:nvSpPr>
        <p:spPr bwMode="auto">
          <a:xfrm>
            <a:off x="12632217" y="4537453"/>
            <a:ext cx="3708400" cy="979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7490" tIns="73746" rIns="147490" bIns="73746">
            <a:spAutoFit/>
          </a:bodyPr>
          <a:lstStyle>
            <a:lvl1pPr eaLnBrk="0" hangingPunct="0">
              <a:defRPr kumimoji="1" sz="2900">
                <a:solidFill>
                  <a:schemeClr val="tx1"/>
                </a:solidFill>
                <a:latin typeface="Arial" charset="0"/>
                <a:ea typeface="新細明體" charset="-120"/>
              </a:defRPr>
            </a:lvl1pPr>
            <a:lvl2pPr marL="742950" indent="-285750" eaLnBrk="0" hangingPunct="0">
              <a:defRPr kumimoji="1" sz="2900">
                <a:solidFill>
                  <a:schemeClr val="tx1"/>
                </a:solidFill>
                <a:latin typeface="Arial" charset="0"/>
                <a:ea typeface="新細明體" charset="-120"/>
              </a:defRPr>
            </a:lvl2pPr>
            <a:lvl3pPr marL="1143000" indent="-228600" eaLnBrk="0" hangingPunct="0">
              <a:defRPr kumimoji="1" sz="2900">
                <a:solidFill>
                  <a:schemeClr val="tx1"/>
                </a:solidFill>
                <a:latin typeface="Arial" charset="0"/>
                <a:ea typeface="新細明體" charset="-120"/>
              </a:defRPr>
            </a:lvl3pPr>
            <a:lvl4pPr marL="1600200" indent="-228600" eaLnBrk="0" hangingPunct="0">
              <a:defRPr kumimoji="1" sz="2900">
                <a:solidFill>
                  <a:schemeClr val="tx1"/>
                </a:solidFill>
                <a:latin typeface="Arial" charset="0"/>
                <a:ea typeface="新細明體" charset="-120"/>
              </a:defRPr>
            </a:lvl4pPr>
            <a:lvl5pPr marL="2057400" indent="-228600" eaLnBrk="0" hangingPunct="0">
              <a:defRPr kumimoji="1" sz="2900">
                <a:solidFill>
                  <a:schemeClr val="tx1"/>
                </a:solidFill>
                <a:latin typeface="Arial" charset="0"/>
                <a:ea typeface="新細明體" charset="-120"/>
              </a:defRPr>
            </a:lvl5pPr>
            <a:lvl6pPr marL="2514600" indent="-228600" eaLnBrk="0" fontAlgn="base" hangingPunct="0">
              <a:spcBef>
                <a:spcPct val="0"/>
              </a:spcBef>
              <a:spcAft>
                <a:spcPct val="0"/>
              </a:spcAft>
              <a:defRPr kumimoji="1" sz="2900">
                <a:solidFill>
                  <a:schemeClr val="tx1"/>
                </a:solidFill>
                <a:latin typeface="Arial" charset="0"/>
                <a:ea typeface="新細明體" charset="-120"/>
              </a:defRPr>
            </a:lvl6pPr>
            <a:lvl7pPr marL="2971800" indent="-228600" eaLnBrk="0" fontAlgn="base" hangingPunct="0">
              <a:spcBef>
                <a:spcPct val="0"/>
              </a:spcBef>
              <a:spcAft>
                <a:spcPct val="0"/>
              </a:spcAft>
              <a:defRPr kumimoji="1" sz="2900">
                <a:solidFill>
                  <a:schemeClr val="tx1"/>
                </a:solidFill>
                <a:latin typeface="Arial" charset="0"/>
                <a:ea typeface="新細明體" charset="-120"/>
              </a:defRPr>
            </a:lvl7pPr>
            <a:lvl8pPr marL="3429000" indent="-228600" eaLnBrk="0" fontAlgn="base" hangingPunct="0">
              <a:spcBef>
                <a:spcPct val="0"/>
              </a:spcBef>
              <a:spcAft>
                <a:spcPct val="0"/>
              </a:spcAft>
              <a:defRPr kumimoji="1" sz="2900">
                <a:solidFill>
                  <a:schemeClr val="tx1"/>
                </a:solidFill>
                <a:latin typeface="Arial" charset="0"/>
                <a:ea typeface="新細明體" charset="-120"/>
              </a:defRPr>
            </a:lvl8pPr>
            <a:lvl9pPr marL="3886200" indent="-228600" eaLnBrk="0" fontAlgn="base" hangingPunct="0">
              <a:spcBef>
                <a:spcPct val="0"/>
              </a:spcBef>
              <a:spcAft>
                <a:spcPct val="0"/>
              </a:spcAft>
              <a:defRPr kumimoji="1" sz="2900">
                <a:solidFill>
                  <a:schemeClr val="tx1"/>
                </a:solidFill>
                <a:latin typeface="Arial" charset="0"/>
                <a:ea typeface="新細明體" charset="-120"/>
              </a:defRPr>
            </a:lvl9pPr>
          </a:lstStyle>
          <a:p>
            <a:pPr algn="r" eaLnBrk="1" hangingPunct="1">
              <a:spcBef>
                <a:spcPct val="50000"/>
              </a:spcBef>
            </a:pPr>
            <a:r>
              <a:rPr lang="zh-TW" altLang="en-US" sz="5400" dirty="0">
                <a:solidFill>
                  <a:srgbClr val="000000"/>
                </a:solidFill>
                <a:latin typeface="華康中黑體" pitchFamily="49" charset="-120"/>
                <a:ea typeface="華康中黑體" pitchFamily="49" charset="-120"/>
                <a:cs typeface="華康中黑體" pitchFamily="49" charset="-120"/>
              </a:rPr>
              <a:t>工程執行</a:t>
            </a:r>
            <a:endParaRPr lang="en-US" altLang="zh-TW" sz="5400" dirty="0">
              <a:solidFill>
                <a:srgbClr val="000000"/>
              </a:solidFill>
              <a:latin typeface="華康中黑體" pitchFamily="49" charset="-120"/>
              <a:ea typeface="華康中黑體" pitchFamily="49" charset="-120"/>
              <a:cs typeface="華康中黑體" pitchFamily="49" charset="-120"/>
            </a:endParaRPr>
          </a:p>
        </p:txBody>
      </p:sp>
      <p:sp>
        <p:nvSpPr>
          <p:cNvPr id="6" name="矩形 5">
            <a:extLst>
              <a:ext uri="{FF2B5EF4-FFF2-40B4-BE49-F238E27FC236}">
                <a16:creationId xmlns:a16="http://schemas.microsoft.com/office/drawing/2014/main" id="{D0C1D9CF-7CF0-8346-7372-4A43FE849D07}"/>
              </a:ext>
            </a:extLst>
          </p:cNvPr>
          <p:cNvSpPr/>
          <p:nvPr/>
        </p:nvSpPr>
        <p:spPr>
          <a:xfrm>
            <a:off x="9752615" y="6047493"/>
            <a:ext cx="6481763" cy="1608133"/>
          </a:xfrm>
          <a:prstGeom prst="rect">
            <a:avLst/>
          </a:prstGeom>
        </p:spPr>
        <p:txBody>
          <a:bodyPr>
            <a:spAutoFit/>
          </a:bodyPr>
          <a:lstStyle/>
          <a:p>
            <a:pPr algn="r">
              <a:lnSpc>
                <a:spcPts val="6000"/>
              </a:lnSpc>
              <a:spcBef>
                <a:spcPts val="0"/>
              </a:spcBef>
              <a:defRPr/>
            </a:pPr>
            <a:r>
              <a:rPr lang="en-US" altLang="zh-TW" sz="4400" dirty="0">
                <a:solidFill>
                  <a:schemeClr val="bg1">
                    <a:lumMod val="65000"/>
                  </a:schemeClr>
                </a:solidFill>
                <a:latin typeface="Vrinda" panose="01010600010101010101" pitchFamily="2" charset="0"/>
                <a:ea typeface="華康中黑體" pitchFamily="49" charset="-120"/>
                <a:cs typeface="Vrinda" panose="01010600010101010101" pitchFamily="2" charset="0"/>
              </a:rPr>
              <a:t>PROJECT </a:t>
            </a:r>
          </a:p>
          <a:p>
            <a:pPr algn="r">
              <a:lnSpc>
                <a:spcPts val="6000"/>
              </a:lnSpc>
              <a:spcBef>
                <a:spcPts val="0"/>
              </a:spcBef>
              <a:defRPr/>
            </a:pPr>
            <a:r>
              <a:rPr lang="en-US" altLang="zh-TW" sz="4400" dirty="0">
                <a:solidFill>
                  <a:schemeClr val="bg1">
                    <a:lumMod val="65000"/>
                  </a:schemeClr>
                </a:solidFill>
                <a:latin typeface="Vrinda" panose="01010600010101010101" pitchFamily="2" charset="0"/>
                <a:ea typeface="華康中黑體" pitchFamily="49" charset="-120"/>
                <a:cs typeface="Vrinda" panose="01010600010101010101" pitchFamily="2" charset="0"/>
              </a:rPr>
              <a:t>EXECUTION</a:t>
            </a:r>
            <a:endParaRPr lang="zh-TW" altLang="en-US" sz="4400" dirty="0">
              <a:solidFill>
                <a:schemeClr val="bg1">
                  <a:lumMod val="65000"/>
                </a:schemeClr>
              </a:solidFill>
              <a:latin typeface="Vrinda" panose="01010600010101010101" pitchFamily="2" charset="0"/>
              <a:ea typeface="華康中黑體" pitchFamily="49" charset="-120"/>
              <a:cs typeface="Vrinda" panose="01010600010101010101" pitchFamily="2" charset="0"/>
            </a:endParaRPr>
          </a:p>
        </p:txBody>
      </p:sp>
    </p:spTree>
    <p:extLst>
      <p:ext uri="{BB962C8B-B14F-4D97-AF65-F5344CB8AC3E}">
        <p14:creationId xmlns:p14="http://schemas.microsoft.com/office/powerpoint/2010/main" val="8880232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圖片 37">
            <a:extLst>
              <a:ext uri="{FF2B5EF4-FFF2-40B4-BE49-F238E27FC236}">
                <a16:creationId xmlns:a16="http://schemas.microsoft.com/office/drawing/2014/main" id="{D8B0CC7D-A6FA-1D61-C806-3042F9E57ED1}"/>
              </a:ext>
            </a:extLst>
          </p:cNvPr>
          <p:cNvPicPr>
            <a:picLocks noChangeAspect="1"/>
          </p:cNvPicPr>
          <p:nvPr/>
        </p:nvPicPr>
        <p:blipFill rotWithShape="1">
          <a:blip r:embed="rId3"/>
          <a:srcRect l="28047" t="14281" r="19473" b="21736"/>
          <a:stretch/>
        </p:blipFill>
        <p:spPr>
          <a:xfrm>
            <a:off x="865324" y="1369270"/>
            <a:ext cx="13512028" cy="7967120"/>
          </a:xfrm>
          <a:prstGeom prst="rect">
            <a:avLst/>
          </a:prstGeom>
          <a:solidFill>
            <a:srgbClr val="00B0F0"/>
          </a:solidFill>
          <a:ln>
            <a:solidFill>
              <a:srgbClr val="C00000"/>
            </a:solidFill>
          </a:ln>
        </p:spPr>
      </p:pic>
      <p:sp>
        <p:nvSpPr>
          <p:cNvPr id="13" name="手繪多邊形: 圖案 12">
            <a:extLst>
              <a:ext uri="{FF2B5EF4-FFF2-40B4-BE49-F238E27FC236}">
                <a16:creationId xmlns:a16="http://schemas.microsoft.com/office/drawing/2014/main" id="{4A69DD19-6762-4771-8BEE-F424A46FB93F}"/>
              </a:ext>
            </a:extLst>
          </p:cNvPr>
          <p:cNvSpPr/>
          <p:nvPr/>
        </p:nvSpPr>
        <p:spPr>
          <a:xfrm>
            <a:off x="5857875" y="2714625"/>
            <a:ext cx="4479032" cy="4810125"/>
          </a:xfrm>
          <a:custGeom>
            <a:avLst/>
            <a:gdLst>
              <a:gd name="connsiteX0" fmla="*/ 3362325 w 4457700"/>
              <a:gd name="connsiteY0" fmla="*/ 4676775 h 4810125"/>
              <a:gd name="connsiteX1" fmla="*/ 3829050 w 4457700"/>
              <a:gd name="connsiteY1" fmla="*/ 4810125 h 4810125"/>
              <a:gd name="connsiteX2" fmla="*/ 3838575 w 4457700"/>
              <a:gd name="connsiteY2" fmla="*/ 4629150 h 4810125"/>
              <a:gd name="connsiteX3" fmla="*/ 4457700 w 4457700"/>
              <a:gd name="connsiteY3" fmla="*/ 4619625 h 4810125"/>
              <a:gd name="connsiteX4" fmla="*/ 3876675 w 4457700"/>
              <a:gd name="connsiteY4" fmla="*/ 3733800 h 4810125"/>
              <a:gd name="connsiteX5" fmla="*/ 4143375 w 4457700"/>
              <a:gd name="connsiteY5" fmla="*/ 3638550 h 4810125"/>
              <a:gd name="connsiteX6" fmla="*/ 2705100 w 4457700"/>
              <a:gd name="connsiteY6" fmla="*/ 1400175 h 4810125"/>
              <a:gd name="connsiteX7" fmla="*/ 2790825 w 4457700"/>
              <a:gd name="connsiteY7" fmla="*/ 1371600 h 4810125"/>
              <a:gd name="connsiteX8" fmla="*/ 1962150 w 4457700"/>
              <a:gd name="connsiteY8" fmla="*/ 95250 h 4810125"/>
              <a:gd name="connsiteX9" fmla="*/ 1533525 w 4457700"/>
              <a:gd name="connsiteY9" fmla="*/ 257175 h 4810125"/>
              <a:gd name="connsiteX10" fmla="*/ 1352550 w 4457700"/>
              <a:gd name="connsiteY10" fmla="*/ 0 h 4810125"/>
              <a:gd name="connsiteX11" fmla="*/ 9525 w 4457700"/>
              <a:gd name="connsiteY11" fmla="*/ 619125 h 4810125"/>
              <a:gd name="connsiteX12" fmla="*/ 57150 w 4457700"/>
              <a:gd name="connsiteY12" fmla="*/ 723900 h 4810125"/>
              <a:gd name="connsiteX13" fmla="*/ 0 w 4457700"/>
              <a:gd name="connsiteY13" fmla="*/ 781050 h 4810125"/>
              <a:gd name="connsiteX14" fmla="*/ 133350 w 4457700"/>
              <a:gd name="connsiteY14" fmla="*/ 990600 h 4810125"/>
              <a:gd name="connsiteX15" fmla="*/ 19050 w 4457700"/>
              <a:gd name="connsiteY15" fmla="*/ 1143000 h 4810125"/>
              <a:gd name="connsiteX16" fmla="*/ 752475 w 4457700"/>
              <a:gd name="connsiteY16" fmla="*/ 2276475 h 4810125"/>
              <a:gd name="connsiteX17" fmla="*/ 1714500 w 4457700"/>
              <a:gd name="connsiteY17" fmla="*/ 1790700 h 4810125"/>
              <a:gd name="connsiteX18" fmla="*/ 2095500 w 4457700"/>
              <a:gd name="connsiteY18" fmla="*/ 2447925 h 4810125"/>
              <a:gd name="connsiteX19" fmla="*/ 2447925 w 4457700"/>
              <a:gd name="connsiteY19" fmla="*/ 2276475 h 4810125"/>
              <a:gd name="connsiteX20" fmla="*/ 2714625 w 4457700"/>
              <a:gd name="connsiteY20" fmla="*/ 2733675 h 4810125"/>
              <a:gd name="connsiteX21" fmla="*/ 2466975 w 4457700"/>
              <a:gd name="connsiteY21" fmla="*/ 2819400 h 4810125"/>
              <a:gd name="connsiteX22" fmla="*/ 3524250 w 4457700"/>
              <a:gd name="connsiteY22" fmla="*/ 4591050 h 4810125"/>
              <a:gd name="connsiteX23" fmla="*/ 3362325 w 4457700"/>
              <a:gd name="connsiteY23" fmla="*/ 4676775 h 481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57700" h="4810125">
                <a:moveTo>
                  <a:pt x="3362325" y="4676775"/>
                </a:moveTo>
                <a:lnTo>
                  <a:pt x="3829050" y="4810125"/>
                </a:lnTo>
                <a:lnTo>
                  <a:pt x="3838575" y="4629150"/>
                </a:lnTo>
                <a:lnTo>
                  <a:pt x="4457700" y="4619625"/>
                </a:lnTo>
                <a:lnTo>
                  <a:pt x="3876675" y="3733800"/>
                </a:lnTo>
                <a:lnTo>
                  <a:pt x="4143375" y="3638550"/>
                </a:lnTo>
                <a:lnTo>
                  <a:pt x="2705100" y="1400175"/>
                </a:lnTo>
                <a:lnTo>
                  <a:pt x="2790825" y="1371600"/>
                </a:lnTo>
                <a:lnTo>
                  <a:pt x="1962150" y="95250"/>
                </a:lnTo>
                <a:lnTo>
                  <a:pt x="1533525" y="257175"/>
                </a:lnTo>
                <a:lnTo>
                  <a:pt x="1352550" y="0"/>
                </a:lnTo>
                <a:lnTo>
                  <a:pt x="9525" y="619125"/>
                </a:lnTo>
                <a:lnTo>
                  <a:pt x="57150" y="723900"/>
                </a:lnTo>
                <a:lnTo>
                  <a:pt x="0" y="781050"/>
                </a:lnTo>
                <a:lnTo>
                  <a:pt x="133350" y="990600"/>
                </a:lnTo>
                <a:lnTo>
                  <a:pt x="19050" y="1143000"/>
                </a:lnTo>
                <a:lnTo>
                  <a:pt x="752475" y="2276475"/>
                </a:lnTo>
                <a:lnTo>
                  <a:pt x="1714500" y="1790700"/>
                </a:lnTo>
                <a:lnTo>
                  <a:pt x="2095500" y="2447925"/>
                </a:lnTo>
                <a:lnTo>
                  <a:pt x="2447925" y="2276475"/>
                </a:lnTo>
                <a:lnTo>
                  <a:pt x="2714625" y="2733675"/>
                </a:lnTo>
                <a:lnTo>
                  <a:pt x="2466975" y="2819400"/>
                </a:lnTo>
                <a:lnTo>
                  <a:pt x="3524250" y="4591050"/>
                </a:lnTo>
                <a:lnTo>
                  <a:pt x="3362325" y="4676775"/>
                </a:lnTo>
                <a:close/>
              </a:path>
            </a:pathLst>
          </a:custGeom>
          <a:solidFill>
            <a:schemeClr val="accent4">
              <a:lumMod val="60000"/>
              <a:lumOff val="40000"/>
              <a:alpha val="51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zh-TW" altLang="en-US" dirty="0">
                <a:solidFill>
                  <a:schemeClr val="tx1"/>
                </a:solidFill>
              </a:rPr>
              <a:t>                                 舊</a:t>
            </a:r>
            <a:endParaRPr lang="en-US" altLang="zh-TW" dirty="0">
              <a:solidFill>
                <a:schemeClr val="tx1"/>
              </a:solidFill>
            </a:endParaRPr>
          </a:p>
          <a:p>
            <a:pPr algn="ctr"/>
            <a:endParaRPr lang="en-US" altLang="zh-TW" dirty="0">
              <a:solidFill>
                <a:schemeClr val="tx1"/>
              </a:solidFill>
            </a:endParaRPr>
          </a:p>
          <a:p>
            <a:pPr algn="ctr"/>
            <a:r>
              <a:rPr lang="zh-TW" altLang="en-US" dirty="0">
                <a:solidFill>
                  <a:schemeClr val="tx1"/>
                </a:solidFill>
              </a:rPr>
              <a:t>           </a:t>
            </a:r>
            <a:endParaRPr lang="en-US" altLang="zh-TW" dirty="0">
              <a:solidFill>
                <a:schemeClr val="tx1"/>
              </a:solidFill>
            </a:endParaRPr>
          </a:p>
          <a:p>
            <a:pPr algn="ctr"/>
            <a:r>
              <a:rPr lang="zh-TW" altLang="en-US" dirty="0">
                <a:solidFill>
                  <a:schemeClr val="tx1"/>
                </a:solidFill>
              </a:rPr>
              <a:t>         正</a:t>
            </a:r>
            <a:endParaRPr lang="en-US" altLang="zh-TW" dirty="0">
              <a:solidFill>
                <a:schemeClr val="tx1"/>
              </a:solidFill>
            </a:endParaRPr>
          </a:p>
          <a:p>
            <a:pPr algn="ctr"/>
            <a:endParaRPr lang="en-US" altLang="zh-TW" dirty="0">
              <a:solidFill>
                <a:schemeClr val="tx1"/>
              </a:solidFill>
            </a:endParaRPr>
          </a:p>
          <a:p>
            <a:pPr algn="ctr"/>
            <a:r>
              <a:rPr lang="zh-TW" altLang="en-US" dirty="0">
                <a:solidFill>
                  <a:schemeClr val="tx1"/>
                </a:solidFill>
              </a:rPr>
              <a:t>               </a:t>
            </a:r>
            <a:endParaRPr lang="en-US" altLang="zh-TW" dirty="0">
              <a:solidFill>
                <a:schemeClr val="tx1"/>
              </a:solidFill>
            </a:endParaRPr>
          </a:p>
          <a:p>
            <a:pPr algn="ctr"/>
            <a:r>
              <a:rPr lang="zh-TW" altLang="en-US" dirty="0">
                <a:solidFill>
                  <a:schemeClr val="tx1"/>
                </a:solidFill>
              </a:rPr>
              <a:t>                                德</a:t>
            </a:r>
            <a:endParaRPr lang="en-US" altLang="zh-TW" dirty="0">
              <a:solidFill>
                <a:schemeClr val="tx1"/>
              </a:solidFill>
            </a:endParaRPr>
          </a:p>
          <a:p>
            <a:pPr algn="ctr"/>
            <a:endParaRPr lang="en-US" altLang="zh-TW" dirty="0">
              <a:solidFill>
                <a:schemeClr val="tx1"/>
              </a:solidFill>
            </a:endParaRPr>
          </a:p>
          <a:p>
            <a:pPr algn="ctr"/>
            <a:endParaRPr lang="en-US" altLang="zh-TW" dirty="0">
              <a:solidFill>
                <a:schemeClr val="tx1"/>
              </a:solidFill>
            </a:endParaRPr>
          </a:p>
          <a:p>
            <a:pPr algn="ctr"/>
            <a:r>
              <a:rPr lang="zh-TW" altLang="en-US" dirty="0">
                <a:solidFill>
                  <a:schemeClr val="tx1"/>
                </a:solidFill>
              </a:rPr>
              <a:t>                                                樓</a:t>
            </a:r>
            <a:endParaRPr lang="en-US" altLang="zh-TW" dirty="0">
              <a:solidFill>
                <a:schemeClr val="tx1"/>
              </a:solidFill>
            </a:endParaRPr>
          </a:p>
          <a:p>
            <a:pPr algn="ctr"/>
            <a:endParaRPr lang="zh-TW" altLang="en-US" dirty="0">
              <a:solidFill>
                <a:schemeClr val="tx1"/>
              </a:solidFill>
            </a:endParaRPr>
          </a:p>
        </p:txBody>
      </p:sp>
      <p:sp>
        <p:nvSpPr>
          <p:cNvPr id="40" name="圓角矩形 482">
            <a:extLst>
              <a:ext uri="{FF2B5EF4-FFF2-40B4-BE49-F238E27FC236}">
                <a16:creationId xmlns:a16="http://schemas.microsoft.com/office/drawing/2014/main" id="{118E7DED-5500-ACAE-3772-6BADE3757F48}"/>
              </a:ext>
            </a:extLst>
          </p:cNvPr>
          <p:cNvSpPr/>
          <p:nvPr/>
        </p:nvSpPr>
        <p:spPr>
          <a:xfrm>
            <a:off x="14651223" y="982147"/>
            <a:ext cx="2627127" cy="5056703"/>
          </a:xfrm>
          <a:prstGeom prst="roundRect">
            <a:avLst/>
          </a:prstGeom>
          <a:solidFill>
            <a:srgbClr val="FFFFFF">
              <a:alpha val="66000"/>
            </a:srgbClr>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4622"/>
          </a:p>
        </p:txBody>
      </p:sp>
      <p:sp>
        <p:nvSpPr>
          <p:cNvPr id="41" name="矩形 40">
            <a:extLst>
              <a:ext uri="{FF2B5EF4-FFF2-40B4-BE49-F238E27FC236}">
                <a16:creationId xmlns:a16="http://schemas.microsoft.com/office/drawing/2014/main" id="{DAC5C5C6-75FF-C561-9B2C-984974B076D7}"/>
              </a:ext>
            </a:extLst>
          </p:cNvPr>
          <p:cNvSpPr/>
          <p:nvPr/>
        </p:nvSpPr>
        <p:spPr>
          <a:xfrm>
            <a:off x="15616336" y="740153"/>
            <a:ext cx="1516468" cy="5719258"/>
          </a:xfrm>
          <a:prstGeom prst="rect">
            <a:avLst/>
          </a:prstGeom>
        </p:spPr>
        <p:txBody>
          <a:bodyPr wrap="square">
            <a:spAutoFit/>
          </a:bodyPr>
          <a:lstStyle/>
          <a:p>
            <a:pPr>
              <a:lnSpc>
                <a:spcPts val="6419"/>
              </a:lnSpc>
            </a:pPr>
            <a:r>
              <a:rPr lang="zh-TW" altLang="en-US" sz="2568" dirty="0">
                <a:latin typeface="微軟正黑體" panose="020B0604030504040204" pitchFamily="34" charset="-120"/>
                <a:ea typeface="微軟正黑體" panose="020B0604030504040204" pitchFamily="34" charset="-120"/>
              </a:rPr>
              <a:t>圖例</a:t>
            </a:r>
            <a:endParaRPr lang="en-US" altLang="zh-TW" sz="2568" dirty="0">
              <a:latin typeface="微軟正黑體" panose="020B0604030504040204" pitchFamily="34" charset="-120"/>
              <a:ea typeface="微軟正黑體" panose="020B0604030504040204" pitchFamily="34" charset="-120"/>
            </a:endParaRPr>
          </a:p>
          <a:p>
            <a:pPr>
              <a:lnSpc>
                <a:spcPts val="6419"/>
              </a:lnSpc>
            </a:pPr>
            <a:r>
              <a:rPr lang="zh-TW" altLang="en-US" sz="2568" dirty="0"/>
              <a:t>施工區域</a:t>
            </a:r>
          </a:p>
          <a:p>
            <a:pPr>
              <a:lnSpc>
                <a:spcPts val="6419"/>
              </a:lnSpc>
            </a:pPr>
            <a:r>
              <a:rPr lang="zh-TW" altLang="en-US" sz="2568" dirty="0"/>
              <a:t>施工圍籬</a:t>
            </a:r>
            <a:endParaRPr lang="en-US" altLang="zh-TW" sz="2568" dirty="0"/>
          </a:p>
          <a:p>
            <a:pPr>
              <a:lnSpc>
                <a:spcPts val="6419"/>
              </a:lnSpc>
            </a:pPr>
            <a:r>
              <a:rPr lang="zh-TW" altLang="en-US" sz="2568" dirty="0"/>
              <a:t>施工大門</a:t>
            </a:r>
            <a:endParaRPr lang="en-US" altLang="zh-TW" sz="2568" dirty="0"/>
          </a:p>
          <a:p>
            <a:pPr>
              <a:lnSpc>
                <a:spcPts val="6419"/>
              </a:lnSpc>
            </a:pPr>
            <a:r>
              <a:rPr lang="zh-TW" altLang="en-US" sz="2568" dirty="0"/>
              <a:t>工務所</a:t>
            </a:r>
            <a:endParaRPr lang="en-US" altLang="zh-TW" sz="2568" dirty="0"/>
          </a:p>
          <a:p>
            <a:pPr>
              <a:lnSpc>
                <a:spcPts val="6419"/>
              </a:lnSpc>
            </a:pPr>
            <a:r>
              <a:rPr lang="zh-TW" altLang="en-US" sz="2568" dirty="0"/>
              <a:t>規劃動線</a:t>
            </a:r>
          </a:p>
          <a:p>
            <a:pPr>
              <a:lnSpc>
                <a:spcPts val="6419"/>
              </a:lnSpc>
            </a:pPr>
            <a:endParaRPr lang="en-US" altLang="zh-TW" sz="2568" dirty="0"/>
          </a:p>
        </p:txBody>
      </p:sp>
      <p:sp>
        <p:nvSpPr>
          <p:cNvPr id="44" name="手繪多邊形 488">
            <a:extLst>
              <a:ext uri="{FF2B5EF4-FFF2-40B4-BE49-F238E27FC236}">
                <a16:creationId xmlns:a16="http://schemas.microsoft.com/office/drawing/2014/main" id="{07B55F6C-B3AD-B911-CAAA-634D2A46633D}"/>
              </a:ext>
            </a:extLst>
          </p:cNvPr>
          <p:cNvSpPr/>
          <p:nvPr/>
        </p:nvSpPr>
        <p:spPr>
          <a:xfrm rot="5620623" flipV="1">
            <a:off x="7743454" y="8496165"/>
            <a:ext cx="219037" cy="82708"/>
          </a:xfrm>
          <a:custGeom>
            <a:avLst/>
            <a:gdLst>
              <a:gd name="connsiteX0" fmla="*/ 0 w 11430"/>
              <a:gd name="connsiteY0" fmla="*/ 0 h 502920"/>
              <a:gd name="connsiteX1" fmla="*/ 11430 w 11430"/>
              <a:gd name="connsiteY1" fmla="*/ 502920 h 502920"/>
            </a:gdLst>
            <a:ahLst/>
            <a:cxnLst>
              <a:cxn ang="0">
                <a:pos x="connsiteX0" y="connsiteY0"/>
              </a:cxn>
              <a:cxn ang="0">
                <a:pos x="connsiteX1" y="connsiteY1"/>
              </a:cxn>
            </a:cxnLst>
            <a:rect l="l" t="t" r="r" b="b"/>
            <a:pathLst>
              <a:path w="11430" h="502920">
                <a:moveTo>
                  <a:pt x="0" y="0"/>
                </a:moveTo>
                <a:lnTo>
                  <a:pt x="11430" y="502920"/>
                </a:lnTo>
              </a:path>
            </a:pathLst>
          </a:custGeom>
          <a:noFill/>
          <a:ln w="19050" cap="flat">
            <a:solidFill>
              <a:schemeClr val="accent1">
                <a:lumMod val="75000"/>
              </a:schemeClr>
            </a:solidFill>
            <a:miter lim="800000"/>
            <a:headEnd type="diamond" w="med" len="med"/>
            <a:tailEnd type="diamo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4622"/>
          </a:p>
        </p:txBody>
      </p:sp>
      <p:sp>
        <p:nvSpPr>
          <p:cNvPr id="48" name="矩形 47">
            <a:extLst>
              <a:ext uri="{FF2B5EF4-FFF2-40B4-BE49-F238E27FC236}">
                <a16:creationId xmlns:a16="http://schemas.microsoft.com/office/drawing/2014/main" id="{1118E737-D8E6-AFF1-5C9B-C1EF8BB48A40}"/>
              </a:ext>
            </a:extLst>
          </p:cNvPr>
          <p:cNvSpPr/>
          <p:nvPr/>
        </p:nvSpPr>
        <p:spPr>
          <a:xfrm>
            <a:off x="14951710" y="1955979"/>
            <a:ext cx="390755" cy="291535"/>
          </a:xfrm>
          <a:prstGeom prst="rect">
            <a:avLst/>
          </a:prstGeom>
          <a:solidFill>
            <a:schemeClr val="accent4">
              <a:alpha val="45000"/>
            </a:schemeClr>
          </a:solidFill>
          <a:ln w="127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4622"/>
          </a:p>
        </p:txBody>
      </p:sp>
      <p:sp>
        <p:nvSpPr>
          <p:cNvPr id="49" name="手繪多邊形: 圖案 48">
            <a:extLst>
              <a:ext uri="{FF2B5EF4-FFF2-40B4-BE49-F238E27FC236}">
                <a16:creationId xmlns:a16="http://schemas.microsoft.com/office/drawing/2014/main" id="{47AFBAF4-5239-9556-6731-5950F4F950FF}"/>
              </a:ext>
            </a:extLst>
          </p:cNvPr>
          <p:cNvSpPr/>
          <p:nvPr/>
        </p:nvSpPr>
        <p:spPr>
          <a:xfrm rot="10800000">
            <a:off x="14838130" y="5333560"/>
            <a:ext cx="708761" cy="61726"/>
          </a:xfrm>
          <a:custGeom>
            <a:avLst/>
            <a:gdLst>
              <a:gd name="connsiteX0" fmla="*/ 0 w 226423"/>
              <a:gd name="connsiteY0" fmla="*/ 0 h 0"/>
              <a:gd name="connsiteX1" fmla="*/ 0 w 226423"/>
              <a:gd name="connsiteY1" fmla="*/ 0 h 0"/>
              <a:gd name="connsiteX2" fmla="*/ 226423 w 226423"/>
              <a:gd name="connsiteY2" fmla="*/ 0 h 0"/>
              <a:gd name="connsiteX3" fmla="*/ 226423 w 226423"/>
              <a:gd name="connsiteY3" fmla="*/ 0 h 0"/>
            </a:gdLst>
            <a:ahLst/>
            <a:cxnLst>
              <a:cxn ang="0">
                <a:pos x="connsiteX0" y="connsiteY0"/>
              </a:cxn>
              <a:cxn ang="0">
                <a:pos x="connsiteX1" y="connsiteY1"/>
              </a:cxn>
              <a:cxn ang="0">
                <a:pos x="connsiteX2" y="connsiteY2"/>
              </a:cxn>
              <a:cxn ang="0">
                <a:pos x="connsiteX3" y="connsiteY3"/>
              </a:cxn>
            </a:cxnLst>
            <a:rect l="l" t="t" r="r" b="b"/>
            <a:pathLst>
              <a:path w="226423">
                <a:moveTo>
                  <a:pt x="0" y="0"/>
                </a:moveTo>
                <a:lnTo>
                  <a:pt x="0" y="0"/>
                </a:lnTo>
                <a:lnTo>
                  <a:pt x="226423" y="0"/>
                </a:lnTo>
                <a:lnTo>
                  <a:pt x="226423" y="0"/>
                </a:lnTo>
              </a:path>
            </a:pathLst>
          </a:custGeom>
          <a:noFill/>
          <a:ln w="34925">
            <a:solidFill>
              <a:srgbClr val="C00000"/>
            </a:solidFill>
            <a:prstDash val="sysDot"/>
            <a:headEnd type="oval"/>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4622"/>
          </a:p>
        </p:txBody>
      </p:sp>
      <p:sp>
        <p:nvSpPr>
          <p:cNvPr id="78" name="手繪多邊形: 圖案 77">
            <a:extLst>
              <a:ext uri="{FF2B5EF4-FFF2-40B4-BE49-F238E27FC236}">
                <a16:creationId xmlns:a16="http://schemas.microsoft.com/office/drawing/2014/main" id="{F415A822-8CCC-69DD-557C-756A29377877}"/>
              </a:ext>
            </a:extLst>
          </p:cNvPr>
          <p:cNvSpPr/>
          <p:nvPr/>
        </p:nvSpPr>
        <p:spPr>
          <a:xfrm>
            <a:off x="1488534" y="2826119"/>
            <a:ext cx="6346274" cy="6139099"/>
          </a:xfrm>
          <a:custGeom>
            <a:avLst/>
            <a:gdLst>
              <a:gd name="connsiteX0" fmla="*/ 2775098 w 2844209"/>
              <a:gd name="connsiteY0" fmla="*/ 2955851 h 3349255"/>
              <a:gd name="connsiteX1" fmla="*/ 2727251 w 2844209"/>
              <a:gd name="connsiteY1" fmla="*/ 2838893 h 3349255"/>
              <a:gd name="connsiteX2" fmla="*/ 2833577 w 2844209"/>
              <a:gd name="connsiteY2" fmla="*/ 2769781 h 3349255"/>
              <a:gd name="connsiteX3" fmla="*/ 2695353 w 2844209"/>
              <a:gd name="connsiteY3" fmla="*/ 2466753 h 3349255"/>
              <a:gd name="connsiteX4" fmla="*/ 2647507 w 2844209"/>
              <a:gd name="connsiteY4" fmla="*/ 2488018 h 3349255"/>
              <a:gd name="connsiteX5" fmla="*/ 2041451 w 2844209"/>
              <a:gd name="connsiteY5" fmla="*/ 1435395 h 3349255"/>
              <a:gd name="connsiteX6" fmla="*/ 2174358 w 2844209"/>
              <a:gd name="connsiteY6" fmla="*/ 1355651 h 3349255"/>
              <a:gd name="connsiteX7" fmla="*/ 1961707 w 2844209"/>
              <a:gd name="connsiteY7" fmla="*/ 983511 h 3349255"/>
              <a:gd name="connsiteX8" fmla="*/ 1834116 w 2844209"/>
              <a:gd name="connsiteY8" fmla="*/ 1068572 h 3349255"/>
              <a:gd name="connsiteX9" fmla="*/ 1286539 w 2844209"/>
              <a:gd name="connsiteY9" fmla="*/ 31897 h 3349255"/>
              <a:gd name="connsiteX10" fmla="*/ 1089837 w 2844209"/>
              <a:gd name="connsiteY10" fmla="*/ 58479 h 3349255"/>
              <a:gd name="connsiteX11" fmla="*/ 1026042 w 2844209"/>
              <a:gd name="connsiteY11" fmla="*/ 42530 h 3349255"/>
              <a:gd name="connsiteX12" fmla="*/ 887819 w 2844209"/>
              <a:gd name="connsiteY12" fmla="*/ 0 h 3349255"/>
              <a:gd name="connsiteX13" fmla="*/ 855921 w 2844209"/>
              <a:gd name="connsiteY13" fmla="*/ 21265 h 3349255"/>
              <a:gd name="connsiteX14" fmla="*/ 887819 w 2844209"/>
              <a:gd name="connsiteY14" fmla="*/ 90376 h 3349255"/>
              <a:gd name="connsiteX15" fmla="*/ 0 w 2844209"/>
              <a:gd name="connsiteY15" fmla="*/ 669851 h 3349255"/>
              <a:gd name="connsiteX16" fmla="*/ 1440712 w 2844209"/>
              <a:gd name="connsiteY16" fmla="*/ 3237614 h 3349255"/>
              <a:gd name="connsiteX17" fmla="*/ 1472609 w 2844209"/>
              <a:gd name="connsiteY17" fmla="*/ 3226981 h 3349255"/>
              <a:gd name="connsiteX18" fmla="*/ 1520456 w 2844209"/>
              <a:gd name="connsiteY18" fmla="*/ 3349255 h 3349255"/>
              <a:gd name="connsiteX19" fmla="*/ 2844209 w 2844209"/>
              <a:gd name="connsiteY19" fmla="*/ 3062176 h 3349255"/>
              <a:gd name="connsiteX20" fmla="*/ 2711302 w 2844209"/>
              <a:gd name="connsiteY20" fmla="*/ 2838893 h 3349255"/>
              <a:gd name="connsiteX21" fmla="*/ 2806995 w 2844209"/>
              <a:gd name="connsiteY21" fmla="*/ 2780414 h 3349255"/>
              <a:gd name="connsiteX22" fmla="*/ 2828260 w 2844209"/>
              <a:gd name="connsiteY22" fmla="*/ 2791046 h 334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44209" h="3349255">
                <a:moveTo>
                  <a:pt x="2775098" y="2955851"/>
                </a:moveTo>
                <a:lnTo>
                  <a:pt x="2727251" y="2838893"/>
                </a:lnTo>
                <a:lnTo>
                  <a:pt x="2833577" y="2769781"/>
                </a:lnTo>
                <a:lnTo>
                  <a:pt x="2695353" y="2466753"/>
                </a:lnTo>
                <a:lnTo>
                  <a:pt x="2647507" y="2488018"/>
                </a:lnTo>
                <a:lnTo>
                  <a:pt x="2041451" y="1435395"/>
                </a:lnTo>
                <a:lnTo>
                  <a:pt x="2174358" y="1355651"/>
                </a:lnTo>
                <a:lnTo>
                  <a:pt x="1961707" y="983511"/>
                </a:lnTo>
                <a:lnTo>
                  <a:pt x="1834116" y="1068572"/>
                </a:lnTo>
                <a:lnTo>
                  <a:pt x="1286539" y="31897"/>
                </a:lnTo>
                <a:lnTo>
                  <a:pt x="1089837" y="58479"/>
                </a:lnTo>
                <a:lnTo>
                  <a:pt x="1026042" y="42530"/>
                </a:lnTo>
                <a:lnTo>
                  <a:pt x="887819" y="0"/>
                </a:lnTo>
                <a:lnTo>
                  <a:pt x="855921" y="21265"/>
                </a:lnTo>
                <a:lnTo>
                  <a:pt x="887819" y="90376"/>
                </a:lnTo>
                <a:lnTo>
                  <a:pt x="0" y="669851"/>
                </a:lnTo>
                <a:lnTo>
                  <a:pt x="1440712" y="3237614"/>
                </a:lnTo>
                <a:lnTo>
                  <a:pt x="1472609" y="3226981"/>
                </a:lnTo>
                <a:lnTo>
                  <a:pt x="1520456" y="3349255"/>
                </a:lnTo>
                <a:lnTo>
                  <a:pt x="2844209" y="3062176"/>
                </a:lnTo>
                <a:lnTo>
                  <a:pt x="2711302" y="2838893"/>
                </a:lnTo>
                <a:lnTo>
                  <a:pt x="2806995" y="2780414"/>
                </a:lnTo>
                <a:lnTo>
                  <a:pt x="2828260" y="2791046"/>
                </a:lnTo>
              </a:path>
            </a:pathLst>
          </a:custGeom>
          <a:solidFill>
            <a:srgbClr val="00B0F0">
              <a:alpha val="35000"/>
            </a:srgbClr>
          </a:solidFill>
          <a:ln>
            <a:solidFill>
              <a:srgbClr val="00B0F0">
                <a:alpha val="82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4622" b="1" dirty="0">
                <a:solidFill>
                  <a:srgbClr val="002060"/>
                </a:solidFill>
              </a:rPr>
              <a:t>操   場</a:t>
            </a:r>
          </a:p>
        </p:txBody>
      </p:sp>
      <p:sp>
        <p:nvSpPr>
          <p:cNvPr id="80" name="手繪多邊形 488">
            <a:extLst>
              <a:ext uri="{FF2B5EF4-FFF2-40B4-BE49-F238E27FC236}">
                <a16:creationId xmlns:a16="http://schemas.microsoft.com/office/drawing/2014/main" id="{C41E5384-0D32-A091-EC83-380E83CFA3F6}"/>
              </a:ext>
            </a:extLst>
          </p:cNvPr>
          <p:cNvSpPr/>
          <p:nvPr/>
        </p:nvSpPr>
        <p:spPr>
          <a:xfrm rot="506662" flipV="1">
            <a:off x="14971421" y="3708730"/>
            <a:ext cx="442177" cy="71447"/>
          </a:xfrm>
          <a:custGeom>
            <a:avLst/>
            <a:gdLst>
              <a:gd name="connsiteX0" fmla="*/ 0 w 11430"/>
              <a:gd name="connsiteY0" fmla="*/ 0 h 502920"/>
              <a:gd name="connsiteX1" fmla="*/ 11430 w 11430"/>
              <a:gd name="connsiteY1" fmla="*/ 502920 h 502920"/>
            </a:gdLst>
            <a:ahLst/>
            <a:cxnLst>
              <a:cxn ang="0">
                <a:pos x="connsiteX0" y="connsiteY0"/>
              </a:cxn>
              <a:cxn ang="0">
                <a:pos x="connsiteX1" y="connsiteY1"/>
              </a:cxn>
            </a:cxnLst>
            <a:rect l="l" t="t" r="r" b="b"/>
            <a:pathLst>
              <a:path w="11430" h="502920">
                <a:moveTo>
                  <a:pt x="0" y="0"/>
                </a:moveTo>
                <a:lnTo>
                  <a:pt x="11430" y="502920"/>
                </a:lnTo>
              </a:path>
            </a:pathLst>
          </a:custGeom>
          <a:noFill/>
          <a:ln w="19050" cap="flat">
            <a:solidFill>
              <a:schemeClr val="accent1">
                <a:lumMod val="75000"/>
              </a:schemeClr>
            </a:solidFill>
            <a:miter lim="800000"/>
            <a:headEnd type="diamond" w="med" len="med"/>
            <a:tailEnd type="diamo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4622"/>
          </a:p>
        </p:txBody>
      </p:sp>
      <p:sp>
        <p:nvSpPr>
          <p:cNvPr id="81" name="矩形 80">
            <a:extLst>
              <a:ext uri="{FF2B5EF4-FFF2-40B4-BE49-F238E27FC236}">
                <a16:creationId xmlns:a16="http://schemas.microsoft.com/office/drawing/2014/main" id="{547E0DCF-693A-4D99-E575-D45A2803D695}"/>
              </a:ext>
            </a:extLst>
          </p:cNvPr>
          <p:cNvSpPr/>
          <p:nvPr/>
        </p:nvSpPr>
        <p:spPr>
          <a:xfrm>
            <a:off x="14932008" y="4456098"/>
            <a:ext cx="614883" cy="229369"/>
          </a:xfrm>
          <a:prstGeom prst="rect">
            <a:avLst/>
          </a:prstGeom>
          <a:pattFill prst="dkUpDiag">
            <a:fgClr>
              <a:srgbClr val="0070C0"/>
            </a:fgClr>
            <a:bgClr>
              <a:schemeClr val="bg1"/>
            </a:bgClr>
          </a:pattFill>
          <a:ln w="3175">
            <a:solidFill>
              <a:schemeClr val="accent5">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4622"/>
          </a:p>
        </p:txBody>
      </p:sp>
      <p:sp>
        <p:nvSpPr>
          <p:cNvPr id="82" name="矩形 81">
            <a:extLst>
              <a:ext uri="{FF2B5EF4-FFF2-40B4-BE49-F238E27FC236}">
                <a16:creationId xmlns:a16="http://schemas.microsoft.com/office/drawing/2014/main" id="{377C7CBC-0B9B-FD1B-4732-39E3E20C1DD5}"/>
              </a:ext>
            </a:extLst>
          </p:cNvPr>
          <p:cNvSpPr/>
          <p:nvPr/>
        </p:nvSpPr>
        <p:spPr>
          <a:xfrm>
            <a:off x="9713868" y="7336733"/>
            <a:ext cx="623039" cy="157907"/>
          </a:xfrm>
          <a:prstGeom prst="rect">
            <a:avLst/>
          </a:prstGeom>
          <a:pattFill prst="dkUpDiag">
            <a:fgClr>
              <a:srgbClr val="0070C0"/>
            </a:fgClr>
            <a:bgClr>
              <a:schemeClr val="bg1"/>
            </a:bgClr>
          </a:pattFill>
          <a:ln w="3175">
            <a:solidFill>
              <a:schemeClr val="accent5">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4622"/>
          </a:p>
        </p:txBody>
      </p:sp>
      <p:sp>
        <p:nvSpPr>
          <p:cNvPr id="83" name="手繪多邊形: 圖案 82">
            <a:extLst>
              <a:ext uri="{FF2B5EF4-FFF2-40B4-BE49-F238E27FC236}">
                <a16:creationId xmlns:a16="http://schemas.microsoft.com/office/drawing/2014/main" id="{919F7805-C5EB-57D7-D7AC-05EFE498B03A}"/>
              </a:ext>
            </a:extLst>
          </p:cNvPr>
          <p:cNvSpPr/>
          <p:nvPr/>
        </p:nvSpPr>
        <p:spPr>
          <a:xfrm>
            <a:off x="9000947" y="8142427"/>
            <a:ext cx="2578822" cy="1193963"/>
          </a:xfrm>
          <a:custGeom>
            <a:avLst/>
            <a:gdLst>
              <a:gd name="connsiteX0" fmla="*/ 1153632 w 1153632"/>
              <a:gd name="connsiteY0" fmla="*/ 685800 h 685800"/>
              <a:gd name="connsiteX1" fmla="*/ 441251 w 1153632"/>
              <a:gd name="connsiteY1" fmla="*/ 0 h 685800"/>
              <a:gd name="connsiteX2" fmla="*/ 388088 w 1153632"/>
              <a:gd name="connsiteY2" fmla="*/ 79744 h 685800"/>
              <a:gd name="connsiteX3" fmla="*/ 361507 w 1153632"/>
              <a:gd name="connsiteY3" fmla="*/ 47846 h 685800"/>
              <a:gd name="connsiteX4" fmla="*/ 313660 w 1153632"/>
              <a:gd name="connsiteY4" fmla="*/ 90377 h 685800"/>
              <a:gd name="connsiteX5" fmla="*/ 255181 w 1153632"/>
              <a:gd name="connsiteY5" fmla="*/ 53163 h 685800"/>
              <a:gd name="connsiteX6" fmla="*/ 31898 w 1153632"/>
              <a:gd name="connsiteY6" fmla="*/ 287079 h 685800"/>
              <a:gd name="connsiteX7" fmla="*/ 79744 w 1153632"/>
              <a:gd name="connsiteY7" fmla="*/ 350874 h 685800"/>
              <a:gd name="connsiteX8" fmla="*/ 47846 w 1153632"/>
              <a:gd name="connsiteY8" fmla="*/ 409353 h 685800"/>
              <a:gd name="connsiteX9" fmla="*/ 69111 w 1153632"/>
              <a:gd name="connsiteY9" fmla="*/ 441251 h 685800"/>
              <a:gd name="connsiteX10" fmla="*/ 0 w 1153632"/>
              <a:gd name="connsiteY10" fmla="*/ 515679 h 685800"/>
              <a:gd name="connsiteX11" fmla="*/ 154172 w 1153632"/>
              <a:gd name="connsiteY11" fmla="*/ 685800 h 685800"/>
              <a:gd name="connsiteX12" fmla="*/ 1153632 w 1153632"/>
              <a:gd name="connsiteY12" fmla="*/ 6858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3632" h="685800">
                <a:moveTo>
                  <a:pt x="1153632" y="685800"/>
                </a:moveTo>
                <a:lnTo>
                  <a:pt x="441251" y="0"/>
                </a:lnTo>
                <a:lnTo>
                  <a:pt x="388088" y="79744"/>
                </a:lnTo>
                <a:lnTo>
                  <a:pt x="361507" y="47846"/>
                </a:lnTo>
                <a:lnTo>
                  <a:pt x="313660" y="90377"/>
                </a:lnTo>
                <a:lnTo>
                  <a:pt x="255181" y="53163"/>
                </a:lnTo>
                <a:lnTo>
                  <a:pt x="31898" y="287079"/>
                </a:lnTo>
                <a:lnTo>
                  <a:pt x="79744" y="350874"/>
                </a:lnTo>
                <a:lnTo>
                  <a:pt x="47846" y="409353"/>
                </a:lnTo>
                <a:lnTo>
                  <a:pt x="69111" y="441251"/>
                </a:lnTo>
                <a:lnTo>
                  <a:pt x="0" y="515679"/>
                </a:lnTo>
                <a:lnTo>
                  <a:pt x="154172" y="685800"/>
                </a:lnTo>
                <a:lnTo>
                  <a:pt x="1153632" y="685800"/>
                </a:lnTo>
                <a:close/>
              </a:path>
            </a:pathLst>
          </a:custGeom>
          <a:solidFill>
            <a:srgbClr val="00B0F0">
              <a:alpha val="35000"/>
            </a:srgbClr>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zh-TW" altLang="en-US" sz="3081" dirty="0"/>
              <a:t> </a:t>
            </a:r>
            <a:endParaRPr lang="en-US" altLang="zh-TW" sz="3081" dirty="0"/>
          </a:p>
          <a:p>
            <a:r>
              <a:rPr lang="zh-TW" altLang="en-US" sz="3081" b="1" dirty="0">
                <a:solidFill>
                  <a:srgbClr val="002060"/>
                </a:solidFill>
              </a:rPr>
              <a:t>  活動中心</a:t>
            </a:r>
          </a:p>
        </p:txBody>
      </p:sp>
      <p:sp>
        <p:nvSpPr>
          <p:cNvPr id="4" name="手繪多邊形: 圖案 3">
            <a:extLst>
              <a:ext uri="{FF2B5EF4-FFF2-40B4-BE49-F238E27FC236}">
                <a16:creationId xmlns:a16="http://schemas.microsoft.com/office/drawing/2014/main" id="{60CEC433-8552-31EC-4B8A-4E7C9D25642D}"/>
              </a:ext>
            </a:extLst>
          </p:cNvPr>
          <p:cNvSpPr/>
          <p:nvPr/>
        </p:nvSpPr>
        <p:spPr>
          <a:xfrm>
            <a:off x="5829300" y="2686050"/>
            <a:ext cx="4533900" cy="6086475"/>
          </a:xfrm>
          <a:custGeom>
            <a:avLst/>
            <a:gdLst>
              <a:gd name="connsiteX0" fmla="*/ 2028825 w 4533900"/>
              <a:gd name="connsiteY0" fmla="*/ 5962650 h 6086475"/>
              <a:gd name="connsiteX1" fmla="*/ 2209800 w 4533900"/>
              <a:gd name="connsiteY1" fmla="*/ 5953125 h 6086475"/>
              <a:gd name="connsiteX2" fmla="*/ 2305050 w 4533900"/>
              <a:gd name="connsiteY2" fmla="*/ 5962650 h 6086475"/>
              <a:gd name="connsiteX3" fmla="*/ 2552700 w 4533900"/>
              <a:gd name="connsiteY3" fmla="*/ 6086475 h 6086475"/>
              <a:gd name="connsiteX4" fmla="*/ 3962400 w 4533900"/>
              <a:gd name="connsiteY4" fmla="*/ 4819650 h 6086475"/>
              <a:gd name="connsiteX5" fmla="*/ 4257675 w 4533900"/>
              <a:gd name="connsiteY5" fmla="*/ 4819650 h 6086475"/>
              <a:gd name="connsiteX6" fmla="*/ 4391025 w 4533900"/>
              <a:gd name="connsiteY6" fmla="*/ 4829175 h 6086475"/>
              <a:gd name="connsiteX7" fmla="*/ 4533900 w 4533900"/>
              <a:gd name="connsiteY7" fmla="*/ 4800600 h 6086475"/>
              <a:gd name="connsiteX8" fmla="*/ 4533900 w 4533900"/>
              <a:gd name="connsiteY8" fmla="*/ 4686300 h 6086475"/>
              <a:gd name="connsiteX9" fmla="*/ 3952875 w 4533900"/>
              <a:gd name="connsiteY9" fmla="*/ 3781425 h 6086475"/>
              <a:gd name="connsiteX10" fmla="*/ 4248150 w 4533900"/>
              <a:gd name="connsiteY10" fmla="*/ 3676650 h 6086475"/>
              <a:gd name="connsiteX11" fmla="*/ 2790825 w 4533900"/>
              <a:gd name="connsiteY11" fmla="*/ 1447800 h 6086475"/>
              <a:gd name="connsiteX12" fmla="*/ 2886075 w 4533900"/>
              <a:gd name="connsiteY12" fmla="*/ 1400175 h 6086475"/>
              <a:gd name="connsiteX13" fmla="*/ 2038350 w 4533900"/>
              <a:gd name="connsiteY13" fmla="*/ 76200 h 6086475"/>
              <a:gd name="connsiteX14" fmla="*/ 1638300 w 4533900"/>
              <a:gd name="connsiteY14" fmla="*/ 228600 h 6086475"/>
              <a:gd name="connsiteX15" fmla="*/ 1419225 w 4533900"/>
              <a:gd name="connsiteY15" fmla="*/ 0 h 6086475"/>
              <a:gd name="connsiteX16" fmla="*/ 28575 w 4533900"/>
              <a:gd name="connsiteY16" fmla="*/ 619125 h 6086475"/>
              <a:gd name="connsiteX17" fmla="*/ 85725 w 4533900"/>
              <a:gd name="connsiteY17" fmla="*/ 733425 h 6086475"/>
              <a:gd name="connsiteX18" fmla="*/ 0 w 4533900"/>
              <a:gd name="connsiteY18" fmla="*/ 781050 h 6086475"/>
              <a:gd name="connsiteX19" fmla="*/ 123825 w 4533900"/>
              <a:gd name="connsiteY19" fmla="*/ 971550 h 6086475"/>
              <a:gd name="connsiteX20" fmla="*/ 133350 w 4533900"/>
              <a:gd name="connsiteY20" fmla="*/ 1028700 h 6086475"/>
              <a:gd name="connsiteX21" fmla="*/ 28575 w 4533900"/>
              <a:gd name="connsiteY21" fmla="*/ 1143000 h 6086475"/>
              <a:gd name="connsiteX22" fmla="*/ 2724150 w 4533900"/>
              <a:gd name="connsiteY22" fmla="*/ 5267325 h 6086475"/>
              <a:gd name="connsiteX23" fmla="*/ 2600325 w 4533900"/>
              <a:gd name="connsiteY23" fmla="*/ 5334000 h 6086475"/>
              <a:gd name="connsiteX24" fmla="*/ 2686050 w 4533900"/>
              <a:gd name="connsiteY24" fmla="*/ 5581650 h 6086475"/>
              <a:gd name="connsiteX25" fmla="*/ 1981200 w 4533900"/>
              <a:gd name="connsiteY25" fmla="*/ 5715000 h 608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533900" h="6086475">
                <a:moveTo>
                  <a:pt x="2028825" y="5962650"/>
                </a:moveTo>
                <a:lnTo>
                  <a:pt x="2209800" y="5953125"/>
                </a:lnTo>
                <a:lnTo>
                  <a:pt x="2305050" y="5962650"/>
                </a:lnTo>
                <a:lnTo>
                  <a:pt x="2552700" y="6086475"/>
                </a:lnTo>
                <a:lnTo>
                  <a:pt x="3962400" y="4819650"/>
                </a:lnTo>
                <a:lnTo>
                  <a:pt x="4257675" y="4819650"/>
                </a:lnTo>
                <a:lnTo>
                  <a:pt x="4391025" y="4829175"/>
                </a:lnTo>
                <a:lnTo>
                  <a:pt x="4533900" y="4800600"/>
                </a:lnTo>
                <a:lnTo>
                  <a:pt x="4533900" y="4686300"/>
                </a:lnTo>
                <a:lnTo>
                  <a:pt x="3952875" y="3781425"/>
                </a:lnTo>
                <a:lnTo>
                  <a:pt x="4248150" y="3676650"/>
                </a:lnTo>
                <a:lnTo>
                  <a:pt x="2790825" y="1447800"/>
                </a:lnTo>
                <a:lnTo>
                  <a:pt x="2886075" y="1400175"/>
                </a:lnTo>
                <a:lnTo>
                  <a:pt x="2038350" y="76200"/>
                </a:lnTo>
                <a:lnTo>
                  <a:pt x="1638300" y="228600"/>
                </a:lnTo>
                <a:lnTo>
                  <a:pt x="1419225" y="0"/>
                </a:lnTo>
                <a:lnTo>
                  <a:pt x="28575" y="619125"/>
                </a:lnTo>
                <a:lnTo>
                  <a:pt x="85725" y="733425"/>
                </a:lnTo>
                <a:lnTo>
                  <a:pt x="0" y="781050"/>
                </a:lnTo>
                <a:lnTo>
                  <a:pt x="123825" y="971550"/>
                </a:lnTo>
                <a:lnTo>
                  <a:pt x="133350" y="1028700"/>
                </a:lnTo>
                <a:lnTo>
                  <a:pt x="28575" y="1143000"/>
                </a:lnTo>
                <a:lnTo>
                  <a:pt x="2724150" y="5267325"/>
                </a:lnTo>
                <a:lnTo>
                  <a:pt x="2600325" y="5334000"/>
                </a:lnTo>
                <a:lnTo>
                  <a:pt x="2686050" y="5581650"/>
                </a:lnTo>
                <a:lnTo>
                  <a:pt x="1981200" y="5715000"/>
                </a:lnTo>
              </a:path>
            </a:pathLst>
          </a:custGeom>
          <a:noFill/>
          <a:ln w="158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5" name="手繪多邊形: 圖案 4">
            <a:extLst>
              <a:ext uri="{FF2B5EF4-FFF2-40B4-BE49-F238E27FC236}">
                <a16:creationId xmlns:a16="http://schemas.microsoft.com/office/drawing/2014/main" id="{59454A3C-0B33-E970-94CB-C6AF0B45AEFB}"/>
              </a:ext>
            </a:extLst>
          </p:cNvPr>
          <p:cNvSpPr/>
          <p:nvPr/>
        </p:nvSpPr>
        <p:spPr>
          <a:xfrm>
            <a:off x="4543425" y="2381250"/>
            <a:ext cx="3981450" cy="2590800"/>
          </a:xfrm>
          <a:custGeom>
            <a:avLst/>
            <a:gdLst>
              <a:gd name="connsiteX0" fmla="*/ 3981450 w 3981450"/>
              <a:gd name="connsiteY0" fmla="*/ 1019175 h 2590800"/>
              <a:gd name="connsiteX1" fmla="*/ 3609975 w 3981450"/>
              <a:gd name="connsiteY1" fmla="*/ 428625 h 2590800"/>
              <a:gd name="connsiteX2" fmla="*/ 3381375 w 3981450"/>
              <a:gd name="connsiteY2" fmla="*/ 47625 h 2590800"/>
              <a:gd name="connsiteX3" fmla="*/ 3171825 w 3981450"/>
              <a:gd name="connsiteY3" fmla="*/ 0 h 2590800"/>
              <a:gd name="connsiteX4" fmla="*/ 2943225 w 3981450"/>
              <a:gd name="connsiteY4" fmla="*/ 57150 h 2590800"/>
              <a:gd name="connsiteX5" fmla="*/ 1171575 w 3981450"/>
              <a:gd name="connsiteY5" fmla="*/ 866775 h 2590800"/>
              <a:gd name="connsiteX6" fmla="*/ 1314450 w 3981450"/>
              <a:gd name="connsiteY6" fmla="*/ 1181100 h 2590800"/>
              <a:gd name="connsiteX7" fmla="*/ 1257300 w 3981450"/>
              <a:gd name="connsiteY7" fmla="*/ 1181100 h 2590800"/>
              <a:gd name="connsiteX8" fmla="*/ 1343025 w 3981450"/>
              <a:gd name="connsiteY8" fmla="*/ 1314450 h 2590800"/>
              <a:gd name="connsiteX9" fmla="*/ 381000 w 3981450"/>
              <a:gd name="connsiteY9" fmla="*/ 1743075 h 2590800"/>
              <a:gd name="connsiteX10" fmla="*/ 0 w 3981450"/>
              <a:gd name="connsiteY10" fmla="*/ 2590800 h 259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81450" h="2590800">
                <a:moveTo>
                  <a:pt x="3981450" y="1019175"/>
                </a:moveTo>
                <a:lnTo>
                  <a:pt x="3609975" y="428625"/>
                </a:lnTo>
                <a:lnTo>
                  <a:pt x="3381375" y="47625"/>
                </a:lnTo>
                <a:lnTo>
                  <a:pt x="3171825" y="0"/>
                </a:lnTo>
                <a:lnTo>
                  <a:pt x="2943225" y="57150"/>
                </a:lnTo>
                <a:lnTo>
                  <a:pt x="1171575" y="866775"/>
                </a:lnTo>
                <a:lnTo>
                  <a:pt x="1314450" y="1181100"/>
                </a:lnTo>
                <a:lnTo>
                  <a:pt x="1257300" y="1181100"/>
                </a:lnTo>
                <a:lnTo>
                  <a:pt x="1343025" y="1314450"/>
                </a:lnTo>
                <a:lnTo>
                  <a:pt x="381000" y="1743075"/>
                </a:lnTo>
                <a:lnTo>
                  <a:pt x="0" y="2590800"/>
                </a:lnTo>
              </a:path>
            </a:pathLst>
          </a:custGeom>
          <a:noFill/>
          <a:ln w="76200">
            <a:solidFill>
              <a:srgbClr val="C00000"/>
            </a:solidFill>
            <a:prstDash val="sysDot"/>
            <a:headEnd type="oval"/>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手繪多邊形: 圖案 5">
            <a:extLst>
              <a:ext uri="{FF2B5EF4-FFF2-40B4-BE49-F238E27FC236}">
                <a16:creationId xmlns:a16="http://schemas.microsoft.com/office/drawing/2014/main" id="{5DF636BD-A9F0-1C1B-1E98-C0965C837F7D}"/>
              </a:ext>
            </a:extLst>
          </p:cNvPr>
          <p:cNvSpPr/>
          <p:nvPr/>
        </p:nvSpPr>
        <p:spPr>
          <a:xfrm>
            <a:off x="9172575" y="7658100"/>
            <a:ext cx="3781425" cy="1019175"/>
          </a:xfrm>
          <a:custGeom>
            <a:avLst/>
            <a:gdLst>
              <a:gd name="connsiteX0" fmla="*/ 3781425 w 3781425"/>
              <a:gd name="connsiteY0" fmla="*/ 228600 h 1019175"/>
              <a:gd name="connsiteX1" fmla="*/ 3590925 w 3781425"/>
              <a:gd name="connsiteY1" fmla="*/ 371475 h 1019175"/>
              <a:gd name="connsiteX2" fmla="*/ 3419475 w 3781425"/>
              <a:gd name="connsiteY2" fmla="*/ 428625 h 1019175"/>
              <a:gd name="connsiteX3" fmla="*/ 3238500 w 3781425"/>
              <a:gd name="connsiteY3" fmla="*/ 419100 h 1019175"/>
              <a:gd name="connsiteX4" fmla="*/ 2809875 w 3781425"/>
              <a:gd name="connsiteY4" fmla="*/ 323850 h 1019175"/>
              <a:gd name="connsiteX5" fmla="*/ 2524125 w 3781425"/>
              <a:gd name="connsiteY5" fmla="*/ 276225 h 1019175"/>
              <a:gd name="connsiteX6" fmla="*/ 1847850 w 3781425"/>
              <a:gd name="connsiteY6" fmla="*/ 152400 h 1019175"/>
              <a:gd name="connsiteX7" fmla="*/ 1143000 w 3781425"/>
              <a:gd name="connsiteY7" fmla="*/ 0 h 1019175"/>
              <a:gd name="connsiteX8" fmla="*/ 904875 w 3781425"/>
              <a:gd name="connsiteY8" fmla="*/ 9525 h 1019175"/>
              <a:gd name="connsiteX9" fmla="*/ 685800 w 3781425"/>
              <a:gd name="connsiteY9" fmla="*/ 104775 h 1019175"/>
              <a:gd name="connsiteX10" fmla="*/ 361950 w 3781425"/>
              <a:gd name="connsiteY10" fmla="*/ 304800 h 1019175"/>
              <a:gd name="connsiteX11" fmla="*/ 66675 w 3781425"/>
              <a:gd name="connsiteY11" fmla="*/ 552450 h 1019175"/>
              <a:gd name="connsiteX12" fmla="*/ 0 w 3781425"/>
              <a:gd name="connsiteY12" fmla="*/ 619125 h 1019175"/>
              <a:gd name="connsiteX13" fmla="*/ 457200 w 3781425"/>
              <a:gd name="connsiteY13" fmla="*/ 1019175 h 10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81425" h="1019175">
                <a:moveTo>
                  <a:pt x="3781425" y="228600"/>
                </a:moveTo>
                <a:lnTo>
                  <a:pt x="3590925" y="371475"/>
                </a:lnTo>
                <a:lnTo>
                  <a:pt x="3419475" y="428625"/>
                </a:lnTo>
                <a:lnTo>
                  <a:pt x="3238500" y="419100"/>
                </a:lnTo>
                <a:lnTo>
                  <a:pt x="2809875" y="323850"/>
                </a:lnTo>
                <a:lnTo>
                  <a:pt x="2524125" y="276225"/>
                </a:lnTo>
                <a:lnTo>
                  <a:pt x="1847850" y="152400"/>
                </a:lnTo>
                <a:lnTo>
                  <a:pt x="1143000" y="0"/>
                </a:lnTo>
                <a:lnTo>
                  <a:pt x="904875" y="9525"/>
                </a:lnTo>
                <a:lnTo>
                  <a:pt x="685800" y="104775"/>
                </a:lnTo>
                <a:lnTo>
                  <a:pt x="361950" y="304800"/>
                </a:lnTo>
                <a:lnTo>
                  <a:pt x="66675" y="552450"/>
                </a:lnTo>
                <a:lnTo>
                  <a:pt x="0" y="619125"/>
                </a:lnTo>
                <a:lnTo>
                  <a:pt x="457200" y="1019175"/>
                </a:lnTo>
              </a:path>
            </a:pathLst>
          </a:custGeom>
          <a:noFill/>
          <a:ln w="76200">
            <a:solidFill>
              <a:srgbClr val="C00000"/>
            </a:solidFill>
            <a:prstDash val="sysDot"/>
            <a:headEnd type="oval"/>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8" name="直線接點 7">
            <a:extLst>
              <a:ext uri="{FF2B5EF4-FFF2-40B4-BE49-F238E27FC236}">
                <a16:creationId xmlns:a16="http://schemas.microsoft.com/office/drawing/2014/main" id="{F08B4484-D19B-1B84-FA02-AC280963BCA9}"/>
              </a:ext>
            </a:extLst>
          </p:cNvPr>
          <p:cNvCxnSpPr>
            <a:cxnSpLocks/>
          </p:cNvCxnSpPr>
          <p:nvPr/>
        </p:nvCxnSpPr>
        <p:spPr>
          <a:xfrm>
            <a:off x="14951710" y="2895600"/>
            <a:ext cx="464738" cy="0"/>
          </a:xfrm>
          <a:prstGeom prst="line">
            <a:avLst/>
          </a:prstGeom>
          <a:noFill/>
          <a:ln w="158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cxnSp>
      <p:sp>
        <p:nvSpPr>
          <p:cNvPr id="2" name="矩形 56">
            <a:extLst>
              <a:ext uri="{FF2B5EF4-FFF2-40B4-BE49-F238E27FC236}">
                <a16:creationId xmlns:a16="http://schemas.microsoft.com/office/drawing/2014/main" id="{A21B2031-F6A9-56EB-DF6A-F78D87D45A1C}"/>
              </a:ext>
            </a:extLst>
          </p:cNvPr>
          <p:cNvSpPr>
            <a:spLocks noChangeArrowheads="1"/>
          </p:cNvSpPr>
          <p:nvPr/>
        </p:nvSpPr>
        <p:spPr bwMode="auto">
          <a:xfrm>
            <a:off x="309598" y="244372"/>
            <a:ext cx="5519702" cy="321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38436" rIns="76870" bIns="38436">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ts val="1853"/>
              </a:lnSpc>
            </a:pPr>
            <a:r>
              <a:rPr kumimoji="0" lang="zh-TW" altLang="en-US" sz="2000" b="1" dirty="0">
                <a:solidFill>
                  <a:srgbClr val="55759C"/>
                </a:solidFill>
                <a:latin typeface="微軟正黑體" panose="020B0604030504040204" pitchFamily="34" charset="-120"/>
                <a:ea typeface="微軟正黑體" panose="020B0604030504040204" pitchFamily="34" charset="-120"/>
                <a:sym typeface="Webdings" panose="05030102010509060703" pitchFamily="18" charset="2"/>
              </a:rPr>
              <a:t>  </a:t>
            </a:r>
            <a:r>
              <a:rPr kumimoji="0" lang="zh-TW" altLang="en-US" sz="2000" b="1" dirty="0">
                <a:latin typeface="微軟正黑體" panose="020B0604030504040204" pitchFamily="34" charset="-120"/>
                <a:ea typeface="微軟正黑體" panose="020B0604030504040204" pitchFamily="34" charset="-120"/>
                <a:sym typeface="Webdings" panose="05030102010509060703" pitchFamily="18" charset="2"/>
              </a:rPr>
              <a:t>施工期間：操場及活動中心使用規劃動線</a:t>
            </a:r>
            <a:endParaRPr kumimoji="0" lang="zh-TW" altLang="zh-TW" sz="2000" b="1" u="sng" dirty="0">
              <a:latin typeface="微軟正黑體" panose="020B0604030504040204" pitchFamily="34" charset="-120"/>
              <a:ea typeface="微軟正黑體" panose="020B0604030504040204" pitchFamily="34" charset="-120"/>
            </a:endParaRPr>
          </a:p>
        </p:txBody>
      </p:sp>
      <p:sp>
        <p:nvSpPr>
          <p:cNvPr id="7" name="文字方塊 6">
            <a:extLst>
              <a:ext uri="{FF2B5EF4-FFF2-40B4-BE49-F238E27FC236}">
                <a16:creationId xmlns:a16="http://schemas.microsoft.com/office/drawing/2014/main" id="{4DEC2534-4F09-987C-055A-7AA3806BEFF7}"/>
              </a:ext>
            </a:extLst>
          </p:cNvPr>
          <p:cNvSpPr txBox="1"/>
          <p:nvPr/>
        </p:nvSpPr>
        <p:spPr>
          <a:xfrm>
            <a:off x="16640199" y="9514746"/>
            <a:ext cx="556563" cy="307777"/>
          </a:xfrm>
          <a:prstGeom prst="rect">
            <a:avLst/>
          </a:prstGeom>
          <a:noFill/>
        </p:spPr>
        <p:txBody>
          <a:bodyPr wrap="none" rtlCol="0">
            <a:spAutoFit/>
          </a:bodyPr>
          <a:lstStyle/>
          <a:p>
            <a:r>
              <a:rPr lang="en-US" altLang="zh-TW" sz="1400" b="1" dirty="0"/>
              <a:t>-</a:t>
            </a:r>
            <a:r>
              <a:rPr lang="zh-TW" altLang="en-US" sz="1400" b="1" dirty="0"/>
              <a:t> </a:t>
            </a:r>
            <a:r>
              <a:rPr lang="en-US" altLang="zh-TW" sz="1400" b="1" dirty="0"/>
              <a:t>12</a:t>
            </a:r>
            <a:r>
              <a:rPr lang="zh-TW" altLang="en-US" sz="1400" b="1" dirty="0"/>
              <a:t> </a:t>
            </a:r>
            <a:r>
              <a:rPr lang="en-US" altLang="zh-TW" sz="1400" b="1" dirty="0"/>
              <a:t>-</a:t>
            </a:r>
            <a:endParaRPr lang="zh-TW" altLang="en-US" sz="1400" b="1" dirty="0"/>
          </a:p>
        </p:txBody>
      </p:sp>
      <p:sp>
        <p:nvSpPr>
          <p:cNvPr id="11" name="手繪多邊形: 圖案 10">
            <a:extLst>
              <a:ext uri="{FF2B5EF4-FFF2-40B4-BE49-F238E27FC236}">
                <a16:creationId xmlns:a16="http://schemas.microsoft.com/office/drawing/2014/main" id="{93E99974-5743-6201-3FF4-FC799A455F0F}"/>
              </a:ext>
            </a:extLst>
          </p:cNvPr>
          <p:cNvSpPr/>
          <p:nvPr/>
        </p:nvSpPr>
        <p:spPr>
          <a:xfrm>
            <a:off x="5971430" y="3403158"/>
            <a:ext cx="3434963" cy="4325510"/>
          </a:xfrm>
          <a:custGeom>
            <a:avLst/>
            <a:gdLst>
              <a:gd name="connsiteX0" fmla="*/ 3434963 w 3434963"/>
              <a:gd name="connsiteY0" fmla="*/ 3848432 h 4325510"/>
              <a:gd name="connsiteX1" fmla="*/ 2385391 w 3434963"/>
              <a:gd name="connsiteY1" fmla="*/ 2099145 h 4325510"/>
              <a:gd name="connsiteX2" fmla="*/ 2608027 w 3434963"/>
              <a:gd name="connsiteY2" fmla="*/ 2035534 h 4325510"/>
              <a:gd name="connsiteX3" fmla="*/ 2329732 w 3434963"/>
              <a:gd name="connsiteY3" fmla="*/ 1574359 h 4325510"/>
              <a:gd name="connsiteX4" fmla="*/ 1987826 w 3434963"/>
              <a:gd name="connsiteY4" fmla="*/ 1749287 h 4325510"/>
              <a:gd name="connsiteX5" fmla="*/ 842838 w 3434963"/>
              <a:gd name="connsiteY5" fmla="*/ 0 h 4325510"/>
              <a:gd name="connsiteX6" fmla="*/ 0 w 3434963"/>
              <a:gd name="connsiteY6" fmla="*/ 405517 h 4325510"/>
              <a:gd name="connsiteX7" fmla="*/ 2560320 w 3434963"/>
              <a:gd name="connsiteY7" fmla="*/ 4325510 h 4325510"/>
              <a:gd name="connsiteX8" fmla="*/ 3434963 w 3434963"/>
              <a:gd name="connsiteY8" fmla="*/ 3848432 h 4325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4963" h="4325510">
                <a:moveTo>
                  <a:pt x="3434963" y="3848432"/>
                </a:moveTo>
                <a:lnTo>
                  <a:pt x="2385391" y="2099145"/>
                </a:lnTo>
                <a:lnTo>
                  <a:pt x="2608027" y="2035534"/>
                </a:lnTo>
                <a:lnTo>
                  <a:pt x="2329732" y="1574359"/>
                </a:lnTo>
                <a:lnTo>
                  <a:pt x="1987826" y="1749287"/>
                </a:lnTo>
                <a:lnTo>
                  <a:pt x="842838" y="0"/>
                </a:lnTo>
                <a:lnTo>
                  <a:pt x="0" y="405517"/>
                </a:lnTo>
                <a:lnTo>
                  <a:pt x="2560320" y="4325510"/>
                </a:lnTo>
                <a:lnTo>
                  <a:pt x="3434963" y="3848432"/>
                </a:lnTo>
                <a:close/>
              </a:path>
            </a:pathLst>
          </a:custGeom>
          <a:solidFill>
            <a:srgbClr val="FF0000">
              <a:alpha val="62000"/>
            </a:srgbClr>
          </a:solidFill>
          <a:ln w="31750">
            <a:solidFill>
              <a:srgbClr val="C00000"/>
            </a:solidFill>
            <a:prstDash val="dash"/>
            <a:headEnd type="oval"/>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zh-TW" altLang="en-US" dirty="0"/>
              <a:t>            </a:t>
            </a:r>
            <a:endParaRPr lang="en-US" altLang="zh-TW" dirty="0"/>
          </a:p>
          <a:p>
            <a:r>
              <a:rPr lang="zh-TW" altLang="en-US" dirty="0"/>
              <a:t>            </a:t>
            </a:r>
            <a:r>
              <a:rPr lang="zh-TW" altLang="en-US" b="1" dirty="0">
                <a:solidFill>
                  <a:srgbClr val="FFC000"/>
                </a:solidFill>
              </a:rPr>
              <a:t>新 </a:t>
            </a:r>
            <a:endParaRPr lang="en-US" altLang="zh-TW" b="1" dirty="0">
              <a:solidFill>
                <a:srgbClr val="FFC000"/>
              </a:solidFill>
            </a:endParaRPr>
          </a:p>
          <a:p>
            <a:endParaRPr lang="en-US" altLang="zh-TW" dirty="0"/>
          </a:p>
          <a:p>
            <a:r>
              <a:rPr lang="zh-TW" altLang="en-US" dirty="0"/>
              <a:t>               </a:t>
            </a:r>
            <a:endParaRPr lang="en-US" altLang="zh-TW" dirty="0"/>
          </a:p>
          <a:p>
            <a:endParaRPr lang="en-US" altLang="zh-TW" dirty="0"/>
          </a:p>
          <a:p>
            <a:endParaRPr lang="en-US" altLang="zh-TW" dirty="0"/>
          </a:p>
          <a:p>
            <a:r>
              <a:rPr lang="zh-TW" altLang="en-US" dirty="0"/>
              <a:t>                          </a:t>
            </a:r>
            <a:r>
              <a:rPr lang="zh-TW" altLang="en-US" b="1" dirty="0">
                <a:solidFill>
                  <a:srgbClr val="FFC000"/>
                </a:solidFill>
              </a:rPr>
              <a:t>建</a:t>
            </a:r>
            <a:endParaRPr lang="en-US" altLang="zh-TW" b="1" dirty="0">
              <a:solidFill>
                <a:srgbClr val="FFC000"/>
              </a:solidFill>
            </a:endParaRPr>
          </a:p>
          <a:p>
            <a:pPr algn="ctr"/>
            <a:endParaRPr lang="en-US" altLang="zh-TW" dirty="0"/>
          </a:p>
          <a:p>
            <a:pPr algn="ctr"/>
            <a:endParaRPr lang="en-US" altLang="zh-TW" dirty="0"/>
          </a:p>
          <a:p>
            <a:pPr algn="ctr"/>
            <a:endParaRPr lang="en-US" altLang="zh-TW" dirty="0"/>
          </a:p>
          <a:p>
            <a:pPr algn="ctr"/>
            <a:endParaRPr lang="en-US" altLang="zh-TW" dirty="0"/>
          </a:p>
          <a:p>
            <a:pPr algn="ctr"/>
            <a:r>
              <a:rPr lang="zh-TW" altLang="en-US" dirty="0"/>
              <a:t>                           </a:t>
            </a:r>
            <a:r>
              <a:rPr lang="zh-TW" altLang="en-US" b="1" dirty="0">
                <a:solidFill>
                  <a:srgbClr val="FFC000"/>
                </a:solidFill>
              </a:rPr>
              <a:t>物</a:t>
            </a:r>
            <a:endParaRPr lang="en-US" altLang="zh-TW" b="1" dirty="0">
              <a:solidFill>
                <a:srgbClr val="FFC000"/>
              </a:solidFill>
            </a:endParaRPr>
          </a:p>
          <a:p>
            <a:pPr algn="ctr"/>
            <a:endParaRPr lang="en-US" altLang="zh-TW" dirty="0"/>
          </a:p>
          <a:p>
            <a:pPr algn="ctr"/>
            <a:r>
              <a:rPr lang="zh-TW" altLang="en-US" dirty="0"/>
              <a:t>    </a:t>
            </a:r>
          </a:p>
        </p:txBody>
      </p:sp>
    </p:spTree>
    <p:extLst>
      <p:ext uri="{BB962C8B-B14F-4D97-AF65-F5344CB8AC3E}">
        <p14:creationId xmlns:p14="http://schemas.microsoft.com/office/powerpoint/2010/main" val="135234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1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13B761D0-989A-EDF6-BE66-D58A7939E31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9680" t="12523" r="7580" b="10521"/>
          <a:stretch/>
        </p:blipFill>
        <p:spPr>
          <a:xfrm>
            <a:off x="86822" y="3367515"/>
            <a:ext cx="8335584" cy="5816820"/>
          </a:xfrm>
          <a:prstGeom prst="rect">
            <a:avLst/>
          </a:prstGeom>
        </p:spPr>
      </p:pic>
      <p:sp>
        <p:nvSpPr>
          <p:cNvPr id="3" name="圓角矩形 802">
            <a:extLst>
              <a:ext uri="{FF2B5EF4-FFF2-40B4-BE49-F238E27FC236}">
                <a16:creationId xmlns:a16="http://schemas.microsoft.com/office/drawing/2014/main" id="{26F2C35C-687F-C6B0-5386-7EED18EAAABE}"/>
              </a:ext>
            </a:extLst>
          </p:cNvPr>
          <p:cNvSpPr/>
          <p:nvPr/>
        </p:nvSpPr>
        <p:spPr>
          <a:xfrm>
            <a:off x="5911701" y="604537"/>
            <a:ext cx="2000511" cy="1788586"/>
          </a:xfrm>
          <a:prstGeom prst="roundRect">
            <a:avLst/>
          </a:prstGeom>
          <a:solidFill>
            <a:srgbClr val="FFFFFF">
              <a:alpha val="52000"/>
            </a:srgbClr>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sp>
        <p:nvSpPr>
          <p:cNvPr id="4" name="矩形 3">
            <a:extLst>
              <a:ext uri="{FF2B5EF4-FFF2-40B4-BE49-F238E27FC236}">
                <a16:creationId xmlns:a16="http://schemas.microsoft.com/office/drawing/2014/main" id="{6BAC5915-EDF5-7E86-F4E4-836E61DF8142}"/>
              </a:ext>
            </a:extLst>
          </p:cNvPr>
          <p:cNvSpPr/>
          <p:nvPr/>
        </p:nvSpPr>
        <p:spPr>
          <a:xfrm>
            <a:off x="6152506" y="812559"/>
            <a:ext cx="1969997" cy="1498552"/>
          </a:xfrm>
          <a:prstGeom prst="rect">
            <a:avLst/>
          </a:prstGeom>
        </p:spPr>
        <p:txBody>
          <a:bodyPr wrap="square">
            <a:spAutoFit/>
          </a:bodyPr>
          <a:lstStyle/>
          <a:p>
            <a:pPr>
              <a:lnSpc>
                <a:spcPts val="2800"/>
              </a:lnSpc>
            </a:pPr>
            <a:r>
              <a:rPr lang="zh-TW" altLang="en-US" dirty="0">
                <a:latin typeface="微軟正黑體" panose="020B0604030504040204" pitchFamily="34" charset="-120"/>
                <a:ea typeface="微軟正黑體" panose="020B0604030504040204" pitchFamily="34" charset="-120"/>
              </a:rPr>
              <a:t>圖例</a:t>
            </a:r>
            <a:endParaRPr lang="en-US" altLang="zh-TW" dirty="0">
              <a:latin typeface="微軟正黑體" panose="020B0604030504040204" pitchFamily="34" charset="-120"/>
              <a:ea typeface="微軟正黑體" panose="020B0604030504040204" pitchFamily="34" charset="-120"/>
            </a:endParaRPr>
          </a:p>
          <a:p>
            <a:pPr>
              <a:lnSpc>
                <a:spcPts val="2800"/>
              </a:lnSpc>
            </a:pPr>
            <a:r>
              <a:rPr lang="zh-TW" altLang="en-US" dirty="0"/>
              <a:t>            施工圍籬</a:t>
            </a:r>
            <a:endParaRPr lang="en-US" altLang="zh-TW" dirty="0"/>
          </a:p>
          <a:p>
            <a:pPr>
              <a:lnSpc>
                <a:spcPts val="2800"/>
              </a:lnSpc>
            </a:pPr>
            <a:r>
              <a:rPr lang="zh-TW" altLang="en-US" dirty="0"/>
              <a:t>            施工大門</a:t>
            </a:r>
            <a:endParaRPr lang="en-US" altLang="zh-TW" dirty="0"/>
          </a:p>
          <a:p>
            <a:pPr>
              <a:lnSpc>
                <a:spcPts val="2800"/>
              </a:lnSpc>
            </a:pPr>
            <a:r>
              <a:rPr lang="zh-TW" altLang="en-US" dirty="0"/>
              <a:t>              工務所</a:t>
            </a:r>
          </a:p>
        </p:txBody>
      </p:sp>
      <p:sp>
        <p:nvSpPr>
          <p:cNvPr id="5" name="手繪多邊形 806">
            <a:extLst>
              <a:ext uri="{FF2B5EF4-FFF2-40B4-BE49-F238E27FC236}">
                <a16:creationId xmlns:a16="http://schemas.microsoft.com/office/drawing/2014/main" id="{B3871491-C891-2587-2637-00D19BF1F935}"/>
              </a:ext>
            </a:extLst>
          </p:cNvPr>
          <p:cNvSpPr/>
          <p:nvPr/>
        </p:nvSpPr>
        <p:spPr>
          <a:xfrm rot="21192824">
            <a:off x="6152595" y="1344294"/>
            <a:ext cx="464767" cy="49682"/>
          </a:xfrm>
          <a:custGeom>
            <a:avLst/>
            <a:gdLst>
              <a:gd name="connsiteX0" fmla="*/ 0 w 11430"/>
              <a:gd name="connsiteY0" fmla="*/ 0 h 502920"/>
              <a:gd name="connsiteX1" fmla="*/ 11430 w 11430"/>
              <a:gd name="connsiteY1" fmla="*/ 502920 h 502920"/>
            </a:gdLst>
            <a:ahLst/>
            <a:cxnLst>
              <a:cxn ang="0">
                <a:pos x="connsiteX0" y="connsiteY0"/>
              </a:cxn>
              <a:cxn ang="0">
                <a:pos x="connsiteX1" y="connsiteY1"/>
              </a:cxn>
            </a:cxnLst>
            <a:rect l="l" t="t" r="r" b="b"/>
            <a:pathLst>
              <a:path w="11430" h="502920">
                <a:moveTo>
                  <a:pt x="0" y="0"/>
                </a:moveTo>
                <a:lnTo>
                  <a:pt x="11430" y="502920"/>
                </a:lnTo>
              </a:path>
            </a:pathLst>
          </a:custGeom>
          <a:noFill/>
          <a:ln w="317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sp>
        <p:nvSpPr>
          <p:cNvPr id="6" name="手繪多邊形 807">
            <a:extLst>
              <a:ext uri="{FF2B5EF4-FFF2-40B4-BE49-F238E27FC236}">
                <a16:creationId xmlns:a16="http://schemas.microsoft.com/office/drawing/2014/main" id="{6EF7D17F-D793-7166-1B23-9AEA100A7B3E}"/>
              </a:ext>
            </a:extLst>
          </p:cNvPr>
          <p:cNvSpPr/>
          <p:nvPr/>
        </p:nvSpPr>
        <p:spPr>
          <a:xfrm rot="21158302">
            <a:off x="6150069" y="1716292"/>
            <a:ext cx="425644" cy="50320"/>
          </a:xfrm>
          <a:custGeom>
            <a:avLst/>
            <a:gdLst>
              <a:gd name="connsiteX0" fmla="*/ 0 w 11430"/>
              <a:gd name="connsiteY0" fmla="*/ 0 h 502920"/>
              <a:gd name="connsiteX1" fmla="*/ 11430 w 11430"/>
              <a:gd name="connsiteY1" fmla="*/ 502920 h 502920"/>
            </a:gdLst>
            <a:ahLst/>
            <a:cxnLst>
              <a:cxn ang="0">
                <a:pos x="connsiteX0" y="connsiteY0"/>
              </a:cxn>
              <a:cxn ang="0">
                <a:pos x="connsiteX1" y="connsiteY1"/>
              </a:cxn>
            </a:cxnLst>
            <a:rect l="l" t="t" r="r" b="b"/>
            <a:pathLst>
              <a:path w="11430" h="502920">
                <a:moveTo>
                  <a:pt x="0" y="0"/>
                </a:moveTo>
                <a:lnTo>
                  <a:pt x="11430" y="502920"/>
                </a:lnTo>
              </a:path>
            </a:pathLst>
          </a:custGeom>
          <a:noFill/>
          <a:ln w="19050" cap="flat">
            <a:solidFill>
              <a:schemeClr val="accent1">
                <a:lumMod val="75000"/>
              </a:schemeClr>
            </a:solidFill>
            <a:miter lim="800000"/>
            <a:headEnd type="diamond" w="med" len="med"/>
            <a:tailEnd type="diamo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sp>
        <p:nvSpPr>
          <p:cNvPr id="7" name="矩形 6">
            <a:extLst>
              <a:ext uri="{FF2B5EF4-FFF2-40B4-BE49-F238E27FC236}">
                <a16:creationId xmlns:a16="http://schemas.microsoft.com/office/drawing/2014/main" id="{B42F8B12-B991-1B1F-2A55-A9EA22FA2236}"/>
              </a:ext>
            </a:extLst>
          </p:cNvPr>
          <p:cNvSpPr/>
          <p:nvPr/>
        </p:nvSpPr>
        <p:spPr>
          <a:xfrm>
            <a:off x="6125351" y="2048103"/>
            <a:ext cx="428584" cy="141673"/>
          </a:xfrm>
          <a:prstGeom prst="rect">
            <a:avLst/>
          </a:prstGeom>
          <a:pattFill prst="dkUpDiag">
            <a:fgClr>
              <a:srgbClr val="0070C0"/>
            </a:fgClr>
            <a:bgClr>
              <a:schemeClr val="bg1"/>
            </a:bgClr>
          </a:pattFill>
          <a:ln w="3175">
            <a:solidFill>
              <a:schemeClr val="accent5">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sp>
        <p:nvSpPr>
          <p:cNvPr id="19" name="矩形 18">
            <a:extLst>
              <a:ext uri="{FF2B5EF4-FFF2-40B4-BE49-F238E27FC236}">
                <a16:creationId xmlns:a16="http://schemas.microsoft.com/office/drawing/2014/main" id="{733FFEEB-1F68-508E-B94C-3FFC662D3C61}"/>
              </a:ext>
            </a:extLst>
          </p:cNvPr>
          <p:cNvSpPr/>
          <p:nvPr/>
        </p:nvSpPr>
        <p:spPr>
          <a:xfrm rot="17617013">
            <a:off x="7825424" y="5276320"/>
            <a:ext cx="653248" cy="209838"/>
          </a:xfrm>
          <a:prstGeom prst="rect">
            <a:avLst/>
          </a:prstGeom>
          <a:pattFill prst="dkUpDiag">
            <a:fgClr>
              <a:srgbClr val="0070C0"/>
            </a:fgClr>
            <a:bgClr>
              <a:schemeClr val="bg1"/>
            </a:bgClr>
          </a:pattFill>
          <a:ln w="3175">
            <a:solidFill>
              <a:schemeClr val="accent5">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sp>
        <p:nvSpPr>
          <p:cNvPr id="28" name="Text Box 2">
            <a:extLst>
              <a:ext uri="{FF2B5EF4-FFF2-40B4-BE49-F238E27FC236}">
                <a16:creationId xmlns:a16="http://schemas.microsoft.com/office/drawing/2014/main" id="{95662F26-0B35-AEE5-6BF5-4E80A431BE77}"/>
              </a:ext>
            </a:extLst>
          </p:cNvPr>
          <p:cNvSpPr txBox="1">
            <a:spLocks noChangeArrowheads="1"/>
          </p:cNvSpPr>
          <p:nvPr/>
        </p:nvSpPr>
        <p:spPr bwMode="auto">
          <a:xfrm>
            <a:off x="473371" y="121918"/>
            <a:ext cx="5209153" cy="394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474788">
              <a:defRPr kumimoji="1" b="1">
                <a:solidFill>
                  <a:schemeClr val="tx1"/>
                </a:solidFill>
                <a:latin typeface="Arial" panose="020B0604020202020204" pitchFamily="34" charset="0"/>
                <a:ea typeface="微軟正黑體" panose="020B0604030504040204" pitchFamily="34" charset="-120"/>
              </a:defRPr>
            </a:lvl1pPr>
            <a:lvl2pPr marL="742950" indent="-285750" defTabSz="1474788">
              <a:defRPr kumimoji="1" b="1">
                <a:solidFill>
                  <a:schemeClr val="tx1"/>
                </a:solidFill>
                <a:latin typeface="Arial" panose="020B0604020202020204" pitchFamily="34" charset="0"/>
                <a:ea typeface="微軟正黑體" panose="020B0604030504040204" pitchFamily="34" charset="-120"/>
              </a:defRPr>
            </a:lvl2pPr>
            <a:lvl3pPr marL="1143000" indent="-228600" defTabSz="1474788">
              <a:defRPr kumimoji="1" b="1">
                <a:solidFill>
                  <a:schemeClr val="tx1"/>
                </a:solidFill>
                <a:latin typeface="Arial" panose="020B0604020202020204" pitchFamily="34" charset="0"/>
                <a:ea typeface="微軟正黑體" panose="020B0604030504040204" pitchFamily="34" charset="-120"/>
              </a:defRPr>
            </a:lvl3pPr>
            <a:lvl4pPr marL="1600200" indent="-228600" defTabSz="1474788">
              <a:defRPr kumimoji="1" b="1">
                <a:solidFill>
                  <a:schemeClr val="tx1"/>
                </a:solidFill>
                <a:latin typeface="Arial" panose="020B0604020202020204" pitchFamily="34" charset="0"/>
                <a:ea typeface="微軟正黑體" panose="020B0604030504040204" pitchFamily="34" charset="-120"/>
              </a:defRPr>
            </a:lvl4pPr>
            <a:lvl5pPr marL="2057400" indent="-228600" defTabSz="1474788">
              <a:defRPr kumimoji="1" b="1">
                <a:solidFill>
                  <a:schemeClr val="tx1"/>
                </a:solidFill>
                <a:latin typeface="Arial" panose="020B0604020202020204" pitchFamily="34" charset="0"/>
                <a:ea typeface="微軟正黑體" panose="020B0604030504040204" pitchFamily="34" charset="-120"/>
              </a:defRPr>
            </a:lvl5pPr>
            <a:lvl6pPr marL="2514600" indent="-228600" defTabSz="1474788" eaLnBrk="0" fontAlgn="base" hangingPunct="0">
              <a:spcBef>
                <a:spcPct val="0"/>
              </a:spcBef>
              <a:spcAft>
                <a:spcPct val="0"/>
              </a:spcAft>
              <a:defRPr kumimoji="1" b="1">
                <a:solidFill>
                  <a:schemeClr val="tx1"/>
                </a:solidFill>
                <a:latin typeface="Arial" panose="020B0604020202020204" pitchFamily="34" charset="0"/>
                <a:ea typeface="微軟正黑體" panose="020B0604030504040204" pitchFamily="34" charset="-120"/>
              </a:defRPr>
            </a:lvl6pPr>
            <a:lvl7pPr marL="2971800" indent="-228600" defTabSz="1474788" eaLnBrk="0" fontAlgn="base" hangingPunct="0">
              <a:spcBef>
                <a:spcPct val="0"/>
              </a:spcBef>
              <a:spcAft>
                <a:spcPct val="0"/>
              </a:spcAft>
              <a:defRPr kumimoji="1" b="1">
                <a:solidFill>
                  <a:schemeClr val="tx1"/>
                </a:solidFill>
                <a:latin typeface="Arial" panose="020B0604020202020204" pitchFamily="34" charset="0"/>
                <a:ea typeface="微軟正黑體" panose="020B0604030504040204" pitchFamily="34" charset="-120"/>
              </a:defRPr>
            </a:lvl7pPr>
            <a:lvl8pPr marL="3429000" indent="-228600" defTabSz="1474788" eaLnBrk="0" fontAlgn="base" hangingPunct="0">
              <a:spcBef>
                <a:spcPct val="0"/>
              </a:spcBef>
              <a:spcAft>
                <a:spcPct val="0"/>
              </a:spcAft>
              <a:defRPr kumimoji="1" b="1">
                <a:solidFill>
                  <a:schemeClr val="tx1"/>
                </a:solidFill>
                <a:latin typeface="Arial" panose="020B0604020202020204" pitchFamily="34" charset="0"/>
                <a:ea typeface="微軟正黑體" panose="020B0604030504040204" pitchFamily="34" charset="-120"/>
              </a:defRPr>
            </a:lvl8pPr>
            <a:lvl9pPr marL="3886200" indent="-228600" defTabSz="1474788" eaLnBrk="0" fontAlgn="base" hangingPunct="0">
              <a:spcBef>
                <a:spcPct val="0"/>
              </a:spcBef>
              <a:spcAft>
                <a:spcPct val="0"/>
              </a:spcAft>
              <a:defRPr kumimoji="1" b="1">
                <a:solidFill>
                  <a:schemeClr val="tx1"/>
                </a:solidFill>
                <a:latin typeface="Arial" panose="020B0604020202020204" pitchFamily="34" charset="0"/>
                <a:ea typeface="微軟正黑體" panose="020B0604030504040204" pitchFamily="34" charset="-120"/>
              </a:defRPr>
            </a:lvl9pPr>
          </a:lstStyle>
          <a:p>
            <a:pPr>
              <a:lnSpc>
                <a:spcPct val="120000"/>
              </a:lnSpc>
              <a:spcBef>
                <a:spcPct val="80000"/>
              </a:spcBef>
            </a:pPr>
            <a:r>
              <a:rPr lang="zh-TW" altLang="zh-TW" dirty="0">
                <a:latin typeface="微軟正黑體" panose="020B0604030504040204" pitchFamily="34" charset="-120"/>
                <a:cs typeface="Times New Roman" panose="02020603050405020304" pitchFamily="18" charset="0"/>
              </a:rPr>
              <a:t>▋</a:t>
            </a:r>
            <a:r>
              <a:rPr lang="zh-TW" altLang="en-US" dirty="0">
                <a:latin typeface="微軟正黑體" panose="020B0604030504040204" pitchFamily="34" charset="-120"/>
                <a:cs typeface="Times New Roman" panose="02020603050405020304" pitchFamily="18" charset="0"/>
              </a:rPr>
              <a:t>正德樓及舊擋土牆拆除施工動線 </a:t>
            </a:r>
            <a:r>
              <a:rPr lang="zh-TW" altLang="zh-TW" dirty="0">
                <a:latin typeface="微軟正黑體" panose="020B0604030504040204" pitchFamily="34" charset="-120"/>
                <a:cs typeface="Times New Roman" panose="02020603050405020304" pitchFamily="18" charset="0"/>
              </a:rPr>
              <a:t>▋</a:t>
            </a:r>
            <a:r>
              <a:rPr lang="zh-TW" altLang="en-US" dirty="0">
                <a:latin typeface="微軟正黑體" panose="020B0604030504040204" pitchFamily="34" charset="-120"/>
                <a:cs typeface="Times New Roman" panose="02020603050405020304" pitchFamily="18" charset="0"/>
              </a:rPr>
              <a:t> </a:t>
            </a:r>
          </a:p>
        </p:txBody>
      </p:sp>
      <p:sp>
        <p:nvSpPr>
          <p:cNvPr id="29" name="手繪多邊形: 圖案 28">
            <a:extLst>
              <a:ext uri="{FF2B5EF4-FFF2-40B4-BE49-F238E27FC236}">
                <a16:creationId xmlns:a16="http://schemas.microsoft.com/office/drawing/2014/main" id="{F443BE81-AB32-0589-A602-CF64668AB160}"/>
              </a:ext>
            </a:extLst>
          </p:cNvPr>
          <p:cNvSpPr/>
          <p:nvPr/>
        </p:nvSpPr>
        <p:spPr>
          <a:xfrm>
            <a:off x="495600" y="3821219"/>
            <a:ext cx="7923721" cy="3891516"/>
          </a:xfrm>
          <a:custGeom>
            <a:avLst/>
            <a:gdLst>
              <a:gd name="connsiteX0" fmla="*/ 7410893 w 8431618"/>
              <a:gd name="connsiteY0" fmla="*/ 3625702 h 3891516"/>
              <a:gd name="connsiteX1" fmla="*/ 244548 w 8431618"/>
              <a:gd name="connsiteY1" fmla="*/ 3583172 h 3891516"/>
              <a:gd name="connsiteX2" fmla="*/ 255181 w 8431618"/>
              <a:gd name="connsiteY2" fmla="*/ 3317358 h 3891516"/>
              <a:gd name="connsiteX3" fmla="*/ 0 w 8431618"/>
              <a:gd name="connsiteY3" fmla="*/ 3317358 h 3891516"/>
              <a:gd name="connsiteX4" fmla="*/ 42530 w 8431618"/>
              <a:gd name="connsiteY4" fmla="*/ 1637414 h 3891516"/>
              <a:gd name="connsiteX5" fmla="*/ 627321 w 8431618"/>
              <a:gd name="connsiteY5" fmla="*/ 1679944 h 3891516"/>
              <a:gd name="connsiteX6" fmla="*/ 595423 w 8431618"/>
              <a:gd name="connsiteY6" fmla="*/ 21265 h 3891516"/>
              <a:gd name="connsiteX7" fmla="*/ 6826102 w 8431618"/>
              <a:gd name="connsiteY7" fmla="*/ 0 h 3891516"/>
              <a:gd name="connsiteX8" fmla="*/ 6815469 w 8431618"/>
              <a:gd name="connsiteY8" fmla="*/ 116958 h 3891516"/>
              <a:gd name="connsiteX9" fmla="*/ 7028121 w 8431618"/>
              <a:gd name="connsiteY9" fmla="*/ 159488 h 3891516"/>
              <a:gd name="connsiteX10" fmla="*/ 6996223 w 8431618"/>
              <a:gd name="connsiteY10" fmla="*/ 765544 h 3891516"/>
              <a:gd name="connsiteX11" fmla="*/ 8123274 w 8431618"/>
              <a:gd name="connsiteY11" fmla="*/ 691116 h 3891516"/>
              <a:gd name="connsiteX12" fmla="*/ 8102009 w 8431618"/>
              <a:gd name="connsiteY12" fmla="*/ 563526 h 3891516"/>
              <a:gd name="connsiteX13" fmla="*/ 8389088 w 8431618"/>
              <a:gd name="connsiteY13" fmla="*/ 372140 h 3891516"/>
              <a:gd name="connsiteX14" fmla="*/ 8431618 w 8431618"/>
              <a:gd name="connsiteY14" fmla="*/ 606056 h 3891516"/>
              <a:gd name="connsiteX15" fmla="*/ 8208335 w 8431618"/>
              <a:gd name="connsiteY15" fmla="*/ 3593805 h 3891516"/>
              <a:gd name="connsiteX16" fmla="*/ 8016948 w 8431618"/>
              <a:gd name="connsiteY16" fmla="*/ 3593805 h 3891516"/>
              <a:gd name="connsiteX17" fmla="*/ 8059479 w 8431618"/>
              <a:gd name="connsiteY17" fmla="*/ 3891516 h 3891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431618" h="3891516">
                <a:moveTo>
                  <a:pt x="7410893" y="3625702"/>
                </a:moveTo>
                <a:lnTo>
                  <a:pt x="244548" y="3583172"/>
                </a:lnTo>
                <a:lnTo>
                  <a:pt x="255181" y="3317358"/>
                </a:lnTo>
                <a:lnTo>
                  <a:pt x="0" y="3317358"/>
                </a:lnTo>
                <a:lnTo>
                  <a:pt x="42530" y="1637414"/>
                </a:lnTo>
                <a:lnTo>
                  <a:pt x="627321" y="1679944"/>
                </a:lnTo>
                <a:lnTo>
                  <a:pt x="595423" y="21265"/>
                </a:lnTo>
                <a:lnTo>
                  <a:pt x="6826102" y="0"/>
                </a:lnTo>
                <a:lnTo>
                  <a:pt x="6815469" y="116958"/>
                </a:lnTo>
                <a:lnTo>
                  <a:pt x="7028121" y="159488"/>
                </a:lnTo>
                <a:lnTo>
                  <a:pt x="6996223" y="765544"/>
                </a:lnTo>
                <a:lnTo>
                  <a:pt x="8123274" y="691116"/>
                </a:lnTo>
                <a:lnTo>
                  <a:pt x="8102009" y="563526"/>
                </a:lnTo>
                <a:lnTo>
                  <a:pt x="8389088" y="372140"/>
                </a:lnTo>
                <a:lnTo>
                  <a:pt x="8431618" y="606056"/>
                </a:lnTo>
                <a:lnTo>
                  <a:pt x="8208335" y="3593805"/>
                </a:lnTo>
                <a:lnTo>
                  <a:pt x="8016948" y="3593805"/>
                </a:lnTo>
                <a:lnTo>
                  <a:pt x="8059479" y="3891516"/>
                </a:lnTo>
              </a:path>
            </a:pathLst>
          </a:custGeom>
          <a:noFill/>
          <a:ln w="25400">
            <a:solidFill>
              <a:srgbClr val="C00000"/>
            </a:solidFill>
            <a:prstDash val="dash"/>
            <a:headEnd type="none"/>
            <a:tail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圓角矩形 802">
            <a:extLst>
              <a:ext uri="{FF2B5EF4-FFF2-40B4-BE49-F238E27FC236}">
                <a16:creationId xmlns:a16="http://schemas.microsoft.com/office/drawing/2014/main" id="{F84DEECD-6409-04B1-E41F-740067C2F38D}"/>
              </a:ext>
            </a:extLst>
          </p:cNvPr>
          <p:cNvSpPr/>
          <p:nvPr/>
        </p:nvSpPr>
        <p:spPr>
          <a:xfrm>
            <a:off x="15057981" y="684135"/>
            <a:ext cx="2000511" cy="2297391"/>
          </a:xfrm>
          <a:prstGeom prst="roundRect">
            <a:avLst/>
          </a:prstGeom>
          <a:solidFill>
            <a:srgbClr val="FFFFFF">
              <a:alpha val="52000"/>
            </a:srgbClr>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sp>
        <p:nvSpPr>
          <p:cNvPr id="32" name="手繪多邊形 806">
            <a:extLst>
              <a:ext uri="{FF2B5EF4-FFF2-40B4-BE49-F238E27FC236}">
                <a16:creationId xmlns:a16="http://schemas.microsoft.com/office/drawing/2014/main" id="{08107093-0313-B07E-FD8D-CD466568B84A}"/>
              </a:ext>
            </a:extLst>
          </p:cNvPr>
          <p:cNvSpPr/>
          <p:nvPr/>
        </p:nvSpPr>
        <p:spPr>
          <a:xfrm rot="21192824">
            <a:off x="15298875" y="1396597"/>
            <a:ext cx="464767" cy="49682"/>
          </a:xfrm>
          <a:custGeom>
            <a:avLst/>
            <a:gdLst>
              <a:gd name="connsiteX0" fmla="*/ 0 w 11430"/>
              <a:gd name="connsiteY0" fmla="*/ 0 h 502920"/>
              <a:gd name="connsiteX1" fmla="*/ 11430 w 11430"/>
              <a:gd name="connsiteY1" fmla="*/ 502920 h 502920"/>
            </a:gdLst>
            <a:ahLst/>
            <a:cxnLst>
              <a:cxn ang="0">
                <a:pos x="connsiteX0" y="connsiteY0"/>
              </a:cxn>
              <a:cxn ang="0">
                <a:pos x="connsiteX1" y="connsiteY1"/>
              </a:cxn>
            </a:cxnLst>
            <a:rect l="l" t="t" r="r" b="b"/>
            <a:pathLst>
              <a:path w="11430" h="502920">
                <a:moveTo>
                  <a:pt x="0" y="0"/>
                </a:moveTo>
                <a:lnTo>
                  <a:pt x="11430" y="502920"/>
                </a:lnTo>
              </a:path>
            </a:pathLst>
          </a:custGeom>
          <a:noFill/>
          <a:ln w="317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sp>
        <p:nvSpPr>
          <p:cNvPr id="33" name="手繪多邊形 807">
            <a:extLst>
              <a:ext uri="{FF2B5EF4-FFF2-40B4-BE49-F238E27FC236}">
                <a16:creationId xmlns:a16="http://schemas.microsoft.com/office/drawing/2014/main" id="{32E15025-624F-022B-0A83-DA18E6A1FF9E}"/>
              </a:ext>
            </a:extLst>
          </p:cNvPr>
          <p:cNvSpPr/>
          <p:nvPr/>
        </p:nvSpPr>
        <p:spPr>
          <a:xfrm rot="21158302">
            <a:off x="15296349" y="1768595"/>
            <a:ext cx="425644" cy="50320"/>
          </a:xfrm>
          <a:custGeom>
            <a:avLst/>
            <a:gdLst>
              <a:gd name="connsiteX0" fmla="*/ 0 w 11430"/>
              <a:gd name="connsiteY0" fmla="*/ 0 h 502920"/>
              <a:gd name="connsiteX1" fmla="*/ 11430 w 11430"/>
              <a:gd name="connsiteY1" fmla="*/ 502920 h 502920"/>
            </a:gdLst>
            <a:ahLst/>
            <a:cxnLst>
              <a:cxn ang="0">
                <a:pos x="connsiteX0" y="connsiteY0"/>
              </a:cxn>
              <a:cxn ang="0">
                <a:pos x="connsiteX1" y="connsiteY1"/>
              </a:cxn>
            </a:cxnLst>
            <a:rect l="l" t="t" r="r" b="b"/>
            <a:pathLst>
              <a:path w="11430" h="502920">
                <a:moveTo>
                  <a:pt x="0" y="0"/>
                </a:moveTo>
                <a:lnTo>
                  <a:pt x="11430" y="502920"/>
                </a:lnTo>
              </a:path>
            </a:pathLst>
          </a:custGeom>
          <a:noFill/>
          <a:ln w="19050" cap="flat">
            <a:solidFill>
              <a:schemeClr val="accent1">
                <a:lumMod val="75000"/>
              </a:schemeClr>
            </a:solidFill>
            <a:miter lim="800000"/>
            <a:headEnd type="diamond" w="med" len="med"/>
            <a:tailEnd type="diamo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sp>
        <p:nvSpPr>
          <p:cNvPr id="34" name="矩形 33">
            <a:extLst>
              <a:ext uri="{FF2B5EF4-FFF2-40B4-BE49-F238E27FC236}">
                <a16:creationId xmlns:a16="http://schemas.microsoft.com/office/drawing/2014/main" id="{44E3F0B6-5B65-E9EE-2C57-138459E98EAA}"/>
              </a:ext>
            </a:extLst>
          </p:cNvPr>
          <p:cNvSpPr/>
          <p:nvPr/>
        </p:nvSpPr>
        <p:spPr>
          <a:xfrm>
            <a:off x="15271631" y="2100406"/>
            <a:ext cx="428584" cy="141673"/>
          </a:xfrm>
          <a:prstGeom prst="rect">
            <a:avLst/>
          </a:prstGeom>
          <a:pattFill prst="dkUpDiag">
            <a:fgClr>
              <a:srgbClr val="0070C0"/>
            </a:fgClr>
            <a:bgClr>
              <a:schemeClr val="bg1"/>
            </a:bgClr>
          </a:pattFill>
          <a:ln w="3175">
            <a:solidFill>
              <a:schemeClr val="accent5">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pic>
        <p:nvPicPr>
          <p:cNvPr id="36" name="圖片 35">
            <a:extLst>
              <a:ext uri="{FF2B5EF4-FFF2-40B4-BE49-F238E27FC236}">
                <a16:creationId xmlns:a16="http://schemas.microsoft.com/office/drawing/2014/main" id="{41EB798B-AF7B-0301-654D-5D6D0F98B170}"/>
              </a:ext>
            </a:extLst>
          </p:cNvPr>
          <p:cNvPicPr>
            <a:picLocks noChangeAspect="1"/>
          </p:cNvPicPr>
          <p:nvPr/>
        </p:nvPicPr>
        <p:blipFill rotWithShape="1">
          <a:blip r:embed="rId5"/>
          <a:srcRect l="20391" t="27341" r="16732" b="21348"/>
          <a:stretch/>
        </p:blipFill>
        <p:spPr>
          <a:xfrm>
            <a:off x="8831185" y="3677255"/>
            <a:ext cx="8692132" cy="5586864"/>
          </a:xfrm>
          <a:prstGeom prst="rect">
            <a:avLst/>
          </a:prstGeom>
        </p:spPr>
      </p:pic>
      <p:sp>
        <p:nvSpPr>
          <p:cNvPr id="46" name="矩形 45">
            <a:extLst>
              <a:ext uri="{FF2B5EF4-FFF2-40B4-BE49-F238E27FC236}">
                <a16:creationId xmlns:a16="http://schemas.microsoft.com/office/drawing/2014/main" id="{95206780-FB46-895F-345A-E837941E4A2B}"/>
              </a:ext>
            </a:extLst>
          </p:cNvPr>
          <p:cNvSpPr/>
          <p:nvPr/>
        </p:nvSpPr>
        <p:spPr>
          <a:xfrm>
            <a:off x="11968614" y="6026740"/>
            <a:ext cx="4412131" cy="1502213"/>
          </a:xfrm>
          <a:prstGeom prst="rect">
            <a:avLst/>
          </a:prstGeom>
          <a:solidFill>
            <a:schemeClr val="accent4">
              <a:lumMod val="75000"/>
              <a:alpha val="6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sp>
        <p:nvSpPr>
          <p:cNvPr id="47" name="手繪多邊形: 圖案 46">
            <a:extLst>
              <a:ext uri="{FF2B5EF4-FFF2-40B4-BE49-F238E27FC236}">
                <a16:creationId xmlns:a16="http://schemas.microsoft.com/office/drawing/2014/main" id="{081185BF-C94F-3BE9-B0FA-F1FBED1F620D}"/>
              </a:ext>
            </a:extLst>
          </p:cNvPr>
          <p:cNvSpPr/>
          <p:nvPr/>
        </p:nvSpPr>
        <p:spPr>
          <a:xfrm>
            <a:off x="9150126" y="3725984"/>
            <a:ext cx="8211672" cy="4126406"/>
          </a:xfrm>
          <a:custGeom>
            <a:avLst/>
            <a:gdLst>
              <a:gd name="connsiteX0" fmla="*/ 7410893 w 8431618"/>
              <a:gd name="connsiteY0" fmla="*/ 3625702 h 3891516"/>
              <a:gd name="connsiteX1" fmla="*/ 244548 w 8431618"/>
              <a:gd name="connsiteY1" fmla="*/ 3583172 h 3891516"/>
              <a:gd name="connsiteX2" fmla="*/ 255181 w 8431618"/>
              <a:gd name="connsiteY2" fmla="*/ 3317358 h 3891516"/>
              <a:gd name="connsiteX3" fmla="*/ 0 w 8431618"/>
              <a:gd name="connsiteY3" fmla="*/ 3317358 h 3891516"/>
              <a:gd name="connsiteX4" fmla="*/ 42530 w 8431618"/>
              <a:gd name="connsiteY4" fmla="*/ 1637414 h 3891516"/>
              <a:gd name="connsiteX5" fmla="*/ 627321 w 8431618"/>
              <a:gd name="connsiteY5" fmla="*/ 1679944 h 3891516"/>
              <a:gd name="connsiteX6" fmla="*/ 595423 w 8431618"/>
              <a:gd name="connsiteY6" fmla="*/ 21265 h 3891516"/>
              <a:gd name="connsiteX7" fmla="*/ 6826102 w 8431618"/>
              <a:gd name="connsiteY7" fmla="*/ 0 h 3891516"/>
              <a:gd name="connsiteX8" fmla="*/ 6815469 w 8431618"/>
              <a:gd name="connsiteY8" fmla="*/ 116958 h 3891516"/>
              <a:gd name="connsiteX9" fmla="*/ 7028121 w 8431618"/>
              <a:gd name="connsiteY9" fmla="*/ 159488 h 3891516"/>
              <a:gd name="connsiteX10" fmla="*/ 6996223 w 8431618"/>
              <a:gd name="connsiteY10" fmla="*/ 765544 h 3891516"/>
              <a:gd name="connsiteX11" fmla="*/ 8123274 w 8431618"/>
              <a:gd name="connsiteY11" fmla="*/ 691116 h 3891516"/>
              <a:gd name="connsiteX12" fmla="*/ 8102009 w 8431618"/>
              <a:gd name="connsiteY12" fmla="*/ 563526 h 3891516"/>
              <a:gd name="connsiteX13" fmla="*/ 8389088 w 8431618"/>
              <a:gd name="connsiteY13" fmla="*/ 372140 h 3891516"/>
              <a:gd name="connsiteX14" fmla="*/ 8431618 w 8431618"/>
              <a:gd name="connsiteY14" fmla="*/ 606056 h 3891516"/>
              <a:gd name="connsiteX15" fmla="*/ 8208335 w 8431618"/>
              <a:gd name="connsiteY15" fmla="*/ 3593805 h 3891516"/>
              <a:gd name="connsiteX16" fmla="*/ 8016948 w 8431618"/>
              <a:gd name="connsiteY16" fmla="*/ 3593805 h 3891516"/>
              <a:gd name="connsiteX17" fmla="*/ 8059479 w 8431618"/>
              <a:gd name="connsiteY17" fmla="*/ 3891516 h 3891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431618" h="3891516">
                <a:moveTo>
                  <a:pt x="7410893" y="3625702"/>
                </a:moveTo>
                <a:lnTo>
                  <a:pt x="244548" y="3583172"/>
                </a:lnTo>
                <a:lnTo>
                  <a:pt x="255181" y="3317358"/>
                </a:lnTo>
                <a:lnTo>
                  <a:pt x="0" y="3317358"/>
                </a:lnTo>
                <a:lnTo>
                  <a:pt x="42530" y="1637414"/>
                </a:lnTo>
                <a:lnTo>
                  <a:pt x="627321" y="1679944"/>
                </a:lnTo>
                <a:lnTo>
                  <a:pt x="595423" y="21265"/>
                </a:lnTo>
                <a:lnTo>
                  <a:pt x="6826102" y="0"/>
                </a:lnTo>
                <a:lnTo>
                  <a:pt x="6815469" y="116958"/>
                </a:lnTo>
                <a:lnTo>
                  <a:pt x="7028121" y="159488"/>
                </a:lnTo>
                <a:lnTo>
                  <a:pt x="6996223" y="765544"/>
                </a:lnTo>
                <a:lnTo>
                  <a:pt x="8123274" y="691116"/>
                </a:lnTo>
                <a:lnTo>
                  <a:pt x="8102009" y="563526"/>
                </a:lnTo>
                <a:lnTo>
                  <a:pt x="8389088" y="372140"/>
                </a:lnTo>
                <a:lnTo>
                  <a:pt x="8431618" y="606056"/>
                </a:lnTo>
                <a:lnTo>
                  <a:pt x="8208335" y="3593805"/>
                </a:lnTo>
                <a:lnTo>
                  <a:pt x="8016948" y="3593805"/>
                </a:lnTo>
                <a:lnTo>
                  <a:pt x="8059479" y="3891516"/>
                </a:lnTo>
              </a:path>
            </a:pathLst>
          </a:custGeom>
          <a:noFill/>
          <a:ln w="25400">
            <a:solidFill>
              <a:srgbClr val="C00000"/>
            </a:solidFill>
            <a:prstDash val="dash"/>
            <a:headEnd type="none"/>
            <a:tail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矩形 47">
            <a:extLst>
              <a:ext uri="{FF2B5EF4-FFF2-40B4-BE49-F238E27FC236}">
                <a16:creationId xmlns:a16="http://schemas.microsoft.com/office/drawing/2014/main" id="{D34A2167-A91D-068B-4A93-3AFF6C66FF9A}"/>
              </a:ext>
            </a:extLst>
          </p:cNvPr>
          <p:cNvSpPr/>
          <p:nvPr/>
        </p:nvSpPr>
        <p:spPr>
          <a:xfrm rot="17617013">
            <a:off x="16722928" y="5484986"/>
            <a:ext cx="653248" cy="209838"/>
          </a:xfrm>
          <a:prstGeom prst="rect">
            <a:avLst/>
          </a:prstGeom>
          <a:pattFill prst="dkUpDiag">
            <a:fgClr>
              <a:srgbClr val="0070C0"/>
            </a:fgClr>
            <a:bgClr>
              <a:schemeClr val="bg1"/>
            </a:bgClr>
          </a:pattFill>
          <a:ln w="3175">
            <a:solidFill>
              <a:schemeClr val="accent5">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sp>
        <p:nvSpPr>
          <p:cNvPr id="49" name="Text Box 2">
            <a:extLst>
              <a:ext uri="{FF2B5EF4-FFF2-40B4-BE49-F238E27FC236}">
                <a16:creationId xmlns:a16="http://schemas.microsoft.com/office/drawing/2014/main" id="{6B94BFD7-CF17-1566-6ECD-BCB66E388B13}"/>
              </a:ext>
            </a:extLst>
          </p:cNvPr>
          <p:cNvSpPr txBox="1">
            <a:spLocks noChangeArrowheads="1"/>
          </p:cNvSpPr>
          <p:nvPr/>
        </p:nvSpPr>
        <p:spPr bwMode="auto">
          <a:xfrm>
            <a:off x="9031624" y="209942"/>
            <a:ext cx="5209153" cy="394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474788">
              <a:defRPr kumimoji="1" b="1">
                <a:solidFill>
                  <a:schemeClr val="tx1"/>
                </a:solidFill>
                <a:latin typeface="Arial" panose="020B0604020202020204" pitchFamily="34" charset="0"/>
                <a:ea typeface="微軟正黑體" panose="020B0604030504040204" pitchFamily="34" charset="-120"/>
              </a:defRPr>
            </a:lvl1pPr>
            <a:lvl2pPr marL="742950" indent="-285750" defTabSz="1474788">
              <a:defRPr kumimoji="1" b="1">
                <a:solidFill>
                  <a:schemeClr val="tx1"/>
                </a:solidFill>
                <a:latin typeface="Arial" panose="020B0604020202020204" pitchFamily="34" charset="0"/>
                <a:ea typeface="微軟正黑體" panose="020B0604030504040204" pitchFamily="34" charset="-120"/>
              </a:defRPr>
            </a:lvl2pPr>
            <a:lvl3pPr marL="1143000" indent="-228600" defTabSz="1474788">
              <a:defRPr kumimoji="1" b="1">
                <a:solidFill>
                  <a:schemeClr val="tx1"/>
                </a:solidFill>
                <a:latin typeface="Arial" panose="020B0604020202020204" pitchFamily="34" charset="0"/>
                <a:ea typeface="微軟正黑體" panose="020B0604030504040204" pitchFamily="34" charset="-120"/>
              </a:defRPr>
            </a:lvl3pPr>
            <a:lvl4pPr marL="1600200" indent="-228600" defTabSz="1474788">
              <a:defRPr kumimoji="1" b="1">
                <a:solidFill>
                  <a:schemeClr val="tx1"/>
                </a:solidFill>
                <a:latin typeface="Arial" panose="020B0604020202020204" pitchFamily="34" charset="0"/>
                <a:ea typeface="微軟正黑體" panose="020B0604030504040204" pitchFamily="34" charset="-120"/>
              </a:defRPr>
            </a:lvl4pPr>
            <a:lvl5pPr marL="2057400" indent="-228600" defTabSz="1474788">
              <a:defRPr kumimoji="1" b="1">
                <a:solidFill>
                  <a:schemeClr val="tx1"/>
                </a:solidFill>
                <a:latin typeface="Arial" panose="020B0604020202020204" pitchFamily="34" charset="0"/>
                <a:ea typeface="微軟正黑體" panose="020B0604030504040204" pitchFamily="34" charset="-120"/>
              </a:defRPr>
            </a:lvl5pPr>
            <a:lvl6pPr marL="2514600" indent="-228600" defTabSz="1474788" eaLnBrk="0" fontAlgn="base" hangingPunct="0">
              <a:spcBef>
                <a:spcPct val="0"/>
              </a:spcBef>
              <a:spcAft>
                <a:spcPct val="0"/>
              </a:spcAft>
              <a:defRPr kumimoji="1" b="1">
                <a:solidFill>
                  <a:schemeClr val="tx1"/>
                </a:solidFill>
                <a:latin typeface="Arial" panose="020B0604020202020204" pitchFamily="34" charset="0"/>
                <a:ea typeface="微軟正黑體" panose="020B0604030504040204" pitchFamily="34" charset="-120"/>
              </a:defRPr>
            </a:lvl6pPr>
            <a:lvl7pPr marL="2971800" indent="-228600" defTabSz="1474788" eaLnBrk="0" fontAlgn="base" hangingPunct="0">
              <a:spcBef>
                <a:spcPct val="0"/>
              </a:spcBef>
              <a:spcAft>
                <a:spcPct val="0"/>
              </a:spcAft>
              <a:defRPr kumimoji="1" b="1">
                <a:solidFill>
                  <a:schemeClr val="tx1"/>
                </a:solidFill>
                <a:latin typeface="Arial" panose="020B0604020202020204" pitchFamily="34" charset="0"/>
                <a:ea typeface="微軟正黑體" panose="020B0604030504040204" pitchFamily="34" charset="-120"/>
              </a:defRPr>
            </a:lvl7pPr>
            <a:lvl8pPr marL="3429000" indent="-228600" defTabSz="1474788" eaLnBrk="0" fontAlgn="base" hangingPunct="0">
              <a:spcBef>
                <a:spcPct val="0"/>
              </a:spcBef>
              <a:spcAft>
                <a:spcPct val="0"/>
              </a:spcAft>
              <a:defRPr kumimoji="1" b="1">
                <a:solidFill>
                  <a:schemeClr val="tx1"/>
                </a:solidFill>
                <a:latin typeface="Arial" panose="020B0604020202020204" pitchFamily="34" charset="0"/>
                <a:ea typeface="微軟正黑體" panose="020B0604030504040204" pitchFamily="34" charset="-120"/>
              </a:defRPr>
            </a:lvl8pPr>
            <a:lvl9pPr marL="3886200" indent="-228600" defTabSz="1474788" eaLnBrk="0" fontAlgn="base" hangingPunct="0">
              <a:spcBef>
                <a:spcPct val="0"/>
              </a:spcBef>
              <a:spcAft>
                <a:spcPct val="0"/>
              </a:spcAft>
              <a:defRPr kumimoji="1" b="1">
                <a:solidFill>
                  <a:schemeClr val="tx1"/>
                </a:solidFill>
                <a:latin typeface="Arial" panose="020B0604020202020204" pitchFamily="34" charset="0"/>
                <a:ea typeface="微軟正黑體" panose="020B0604030504040204" pitchFamily="34" charset="-120"/>
              </a:defRPr>
            </a:lvl9pPr>
          </a:lstStyle>
          <a:p>
            <a:pPr>
              <a:lnSpc>
                <a:spcPct val="120000"/>
              </a:lnSpc>
              <a:spcBef>
                <a:spcPct val="80000"/>
              </a:spcBef>
            </a:pPr>
            <a:r>
              <a:rPr lang="zh-TW" altLang="zh-TW" dirty="0">
                <a:latin typeface="微軟正黑體" panose="020B0604030504040204" pitchFamily="34" charset="-120"/>
                <a:cs typeface="Times New Roman" panose="02020603050405020304" pitchFamily="18" charset="0"/>
              </a:rPr>
              <a:t>▋</a:t>
            </a:r>
            <a:r>
              <a:rPr lang="zh-TW" altLang="en-US" dirty="0">
                <a:latin typeface="微軟正黑體" panose="020B0604030504040204" pitchFamily="34" charset="-120"/>
                <a:cs typeface="Times New Roman" panose="02020603050405020304" pitchFamily="18" charset="0"/>
              </a:rPr>
              <a:t>土方開挖施工動線 </a:t>
            </a:r>
            <a:r>
              <a:rPr lang="zh-TW" altLang="zh-TW" dirty="0">
                <a:latin typeface="微軟正黑體" panose="020B0604030504040204" pitchFamily="34" charset="-120"/>
                <a:cs typeface="Times New Roman" panose="02020603050405020304" pitchFamily="18" charset="0"/>
              </a:rPr>
              <a:t>▋</a:t>
            </a:r>
            <a:r>
              <a:rPr lang="zh-TW" altLang="en-US" dirty="0">
                <a:latin typeface="微軟正黑體" panose="020B0604030504040204" pitchFamily="34" charset="-120"/>
                <a:cs typeface="Times New Roman" panose="02020603050405020304" pitchFamily="18" charset="0"/>
              </a:rPr>
              <a:t> </a:t>
            </a:r>
          </a:p>
        </p:txBody>
      </p:sp>
      <p:pic>
        <p:nvPicPr>
          <p:cNvPr id="10" name="圖片 9">
            <a:extLst>
              <a:ext uri="{FF2B5EF4-FFF2-40B4-BE49-F238E27FC236}">
                <a16:creationId xmlns:a16="http://schemas.microsoft.com/office/drawing/2014/main" id="{11477DA2-DCED-25A7-B654-9E19B834B84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78" b="96000" l="9778" r="91556"/>
                    </a14:imgEffect>
                  </a14:imgLayer>
                </a14:imgProps>
              </a:ext>
              <a:ext uri="{28A0092B-C50C-407E-A947-70E740481C1C}">
                <a14:useLocalDpi xmlns:a14="http://schemas.microsoft.com/office/drawing/2010/main" val="0"/>
              </a:ext>
            </a:extLst>
          </a:blip>
          <a:stretch>
            <a:fillRect/>
          </a:stretch>
        </p:blipFill>
        <p:spPr>
          <a:xfrm flipH="1">
            <a:off x="12619224" y="5977634"/>
            <a:ext cx="731973" cy="731973"/>
          </a:xfrm>
          <a:prstGeom prst="rect">
            <a:avLst/>
          </a:prstGeom>
        </p:spPr>
      </p:pic>
      <p:pic>
        <p:nvPicPr>
          <p:cNvPr id="11" name="圖片 10">
            <a:extLst>
              <a:ext uri="{FF2B5EF4-FFF2-40B4-BE49-F238E27FC236}">
                <a16:creationId xmlns:a16="http://schemas.microsoft.com/office/drawing/2014/main" id="{662A1C00-6FA3-89F0-CF45-2A4ECB1B31C3}"/>
              </a:ext>
            </a:extLst>
          </p:cNvPr>
          <p:cNvPicPr>
            <a:picLocks noChangeAspect="1"/>
          </p:cNvPicPr>
          <p:nvPr/>
        </p:nvPicPr>
        <p:blipFill>
          <a:blip r:embed="rId8">
            <a:clrChange>
              <a:clrFrom>
                <a:srgbClr val="F6F6F6"/>
              </a:clrFrom>
              <a:clrTo>
                <a:srgbClr val="F6F6F6">
                  <a:alpha val="0"/>
                </a:srgbClr>
              </a:clrTo>
            </a:clrChange>
          </a:blip>
          <a:stretch>
            <a:fillRect/>
          </a:stretch>
        </p:blipFill>
        <p:spPr>
          <a:xfrm rot="5400000">
            <a:off x="13402072" y="6712947"/>
            <a:ext cx="184982" cy="477202"/>
          </a:xfrm>
          <a:prstGeom prst="rect">
            <a:avLst/>
          </a:prstGeom>
        </p:spPr>
      </p:pic>
      <p:pic>
        <p:nvPicPr>
          <p:cNvPr id="21" name="圖片 20">
            <a:extLst>
              <a:ext uri="{FF2B5EF4-FFF2-40B4-BE49-F238E27FC236}">
                <a16:creationId xmlns:a16="http://schemas.microsoft.com/office/drawing/2014/main" id="{FBA9AE55-3B4B-8964-3583-08E84826CFCA}"/>
              </a:ext>
            </a:extLst>
          </p:cNvPr>
          <p:cNvPicPr>
            <a:picLocks noChangeAspect="1"/>
          </p:cNvPicPr>
          <p:nvPr/>
        </p:nvPicPr>
        <p:blipFill>
          <a:blip r:embed="rId8">
            <a:clrChange>
              <a:clrFrom>
                <a:srgbClr val="F6F6F6"/>
              </a:clrFrom>
              <a:clrTo>
                <a:srgbClr val="F6F6F6">
                  <a:alpha val="0"/>
                </a:srgbClr>
              </a:clrTo>
            </a:clrChange>
          </a:blip>
          <a:stretch>
            <a:fillRect/>
          </a:stretch>
        </p:blipFill>
        <p:spPr>
          <a:xfrm rot="5788457">
            <a:off x="15108646" y="6758400"/>
            <a:ext cx="184982" cy="477202"/>
          </a:xfrm>
          <a:prstGeom prst="rect">
            <a:avLst/>
          </a:prstGeom>
        </p:spPr>
      </p:pic>
      <p:pic>
        <p:nvPicPr>
          <p:cNvPr id="22" name="圖片 21">
            <a:extLst>
              <a:ext uri="{FF2B5EF4-FFF2-40B4-BE49-F238E27FC236}">
                <a16:creationId xmlns:a16="http://schemas.microsoft.com/office/drawing/2014/main" id="{57668B6D-2D62-B0A5-B001-F7F7AF87B8FB}"/>
              </a:ext>
            </a:extLst>
          </p:cNvPr>
          <p:cNvPicPr>
            <a:picLocks noChangeAspect="1"/>
          </p:cNvPicPr>
          <p:nvPr/>
        </p:nvPicPr>
        <p:blipFill>
          <a:blip r:embed="rId8">
            <a:clrChange>
              <a:clrFrom>
                <a:srgbClr val="F6F6F6"/>
              </a:clrFrom>
              <a:clrTo>
                <a:srgbClr val="F6F6F6">
                  <a:alpha val="0"/>
                </a:srgbClr>
              </a:clrTo>
            </a:clrChange>
          </a:blip>
          <a:stretch>
            <a:fillRect/>
          </a:stretch>
        </p:blipFill>
        <p:spPr>
          <a:xfrm rot="7113186">
            <a:off x="15926248" y="6932613"/>
            <a:ext cx="184982" cy="477202"/>
          </a:xfrm>
          <a:prstGeom prst="rect">
            <a:avLst/>
          </a:prstGeom>
        </p:spPr>
      </p:pic>
      <p:pic>
        <p:nvPicPr>
          <p:cNvPr id="23" name="圖片 22">
            <a:extLst>
              <a:ext uri="{FF2B5EF4-FFF2-40B4-BE49-F238E27FC236}">
                <a16:creationId xmlns:a16="http://schemas.microsoft.com/office/drawing/2014/main" id="{4812B718-3106-487C-E011-6D5423453062}"/>
              </a:ext>
            </a:extLst>
          </p:cNvPr>
          <p:cNvPicPr>
            <a:picLocks noChangeAspect="1"/>
          </p:cNvPicPr>
          <p:nvPr/>
        </p:nvPicPr>
        <p:blipFill>
          <a:blip r:embed="rId8">
            <a:clrChange>
              <a:clrFrom>
                <a:srgbClr val="F6F6F6"/>
              </a:clrFrom>
              <a:clrTo>
                <a:srgbClr val="F6F6F6">
                  <a:alpha val="0"/>
                </a:srgbClr>
              </a:clrTo>
            </a:clrChange>
          </a:blip>
          <a:stretch>
            <a:fillRect/>
          </a:stretch>
        </p:blipFill>
        <p:spPr>
          <a:xfrm rot="9887834">
            <a:off x="16496337" y="7430035"/>
            <a:ext cx="184982" cy="477202"/>
          </a:xfrm>
          <a:prstGeom prst="rect">
            <a:avLst/>
          </a:prstGeom>
        </p:spPr>
      </p:pic>
      <p:pic>
        <p:nvPicPr>
          <p:cNvPr id="24" name="圖片 23">
            <a:extLst>
              <a:ext uri="{FF2B5EF4-FFF2-40B4-BE49-F238E27FC236}">
                <a16:creationId xmlns:a16="http://schemas.microsoft.com/office/drawing/2014/main" id="{5ECF7AFB-856D-34C8-E62E-2EE5A0E15E6C}"/>
              </a:ext>
            </a:extLst>
          </p:cNvPr>
          <p:cNvPicPr>
            <a:picLocks noChangeAspect="1"/>
          </p:cNvPicPr>
          <p:nvPr/>
        </p:nvPicPr>
        <p:blipFill>
          <a:blip r:embed="rId8">
            <a:clrChange>
              <a:clrFrom>
                <a:srgbClr val="F6F6F6"/>
              </a:clrFrom>
              <a:clrTo>
                <a:srgbClr val="F6F6F6">
                  <a:alpha val="0"/>
                </a:srgbClr>
              </a:clrTo>
            </a:clrChange>
          </a:blip>
          <a:stretch>
            <a:fillRect/>
          </a:stretch>
        </p:blipFill>
        <p:spPr>
          <a:xfrm rot="10800000">
            <a:off x="16496340" y="8116427"/>
            <a:ext cx="184982" cy="477202"/>
          </a:xfrm>
          <a:prstGeom prst="rect">
            <a:avLst/>
          </a:prstGeom>
        </p:spPr>
      </p:pic>
      <p:pic>
        <p:nvPicPr>
          <p:cNvPr id="25" name="圖片 24">
            <a:extLst>
              <a:ext uri="{FF2B5EF4-FFF2-40B4-BE49-F238E27FC236}">
                <a16:creationId xmlns:a16="http://schemas.microsoft.com/office/drawing/2014/main" id="{0E6DC00F-6920-53E6-3F78-0393713DF3A3}"/>
              </a:ext>
            </a:extLst>
          </p:cNvPr>
          <p:cNvPicPr>
            <a:picLocks noChangeAspect="1"/>
          </p:cNvPicPr>
          <p:nvPr/>
        </p:nvPicPr>
        <p:blipFill>
          <a:blip r:embed="rId8">
            <a:clrChange>
              <a:clrFrom>
                <a:srgbClr val="F6F6F6"/>
              </a:clrFrom>
              <a:clrTo>
                <a:srgbClr val="F6F6F6">
                  <a:alpha val="0"/>
                </a:srgbClr>
              </a:clrTo>
            </a:clrChange>
          </a:blip>
          <a:stretch>
            <a:fillRect/>
          </a:stretch>
        </p:blipFill>
        <p:spPr>
          <a:xfrm rot="10800000">
            <a:off x="16496339" y="8822292"/>
            <a:ext cx="184982" cy="477202"/>
          </a:xfrm>
          <a:prstGeom prst="rect">
            <a:avLst/>
          </a:prstGeom>
        </p:spPr>
      </p:pic>
      <p:pic>
        <p:nvPicPr>
          <p:cNvPr id="26" name="圖片 25">
            <a:extLst>
              <a:ext uri="{FF2B5EF4-FFF2-40B4-BE49-F238E27FC236}">
                <a16:creationId xmlns:a16="http://schemas.microsoft.com/office/drawing/2014/main" id="{0779B0D8-D2BF-143B-4195-DEFE53BCD696}"/>
              </a:ext>
            </a:extLst>
          </p:cNvPr>
          <p:cNvPicPr>
            <a:picLocks noChangeAspect="1"/>
          </p:cNvPicPr>
          <p:nvPr/>
        </p:nvPicPr>
        <p:blipFill>
          <a:blip r:embed="rId8">
            <a:clrChange>
              <a:clrFrom>
                <a:srgbClr val="F6F6F6"/>
              </a:clrFrom>
              <a:clrTo>
                <a:srgbClr val="F6F6F6">
                  <a:alpha val="0"/>
                </a:srgbClr>
              </a:clrTo>
            </a:clrChange>
          </a:blip>
          <a:stretch>
            <a:fillRect/>
          </a:stretch>
        </p:blipFill>
        <p:spPr>
          <a:xfrm rot="5400000">
            <a:off x="14268212" y="6720859"/>
            <a:ext cx="184982" cy="477202"/>
          </a:xfrm>
          <a:prstGeom prst="rect">
            <a:avLst/>
          </a:prstGeom>
        </p:spPr>
      </p:pic>
      <p:sp>
        <p:nvSpPr>
          <p:cNvPr id="13" name="矩形 12">
            <a:extLst>
              <a:ext uri="{FF2B5EF4-FFF2-40B4-BE49-F238E27FC236}">
                <a16:creationId xmlns:a16="http://schemas.microsoft.com/office/drawing/2014/main" id="{CF504D55-1E99-F632-8E66-C9FD41B99D67}"/>
              </a:ext>
            </a:extLst>
          </p:cNvPr>
          <p:cNvSpPr/>
          <p:nvPr/>
        </p:nvSpPr>
        <p:spPr>
          <a:xfrm>
            <a:off x="15294879" y="899906"/>
            <a:ext cx="2169210" cy="1857624"/>
          </a:xfrm>
          <a:prstGeom prst="rect">
            <a:avLst/>
          </a:prstGeom>
        </p:spPr>
        <p:txBody>
          <a:bodyPr wrap="square">
            <a:spAutoFit/>
          </a:bodyPr>
          <a:lstStyle/>
          <a:p>
            <a:pPr>
              <a:lnSpc>
                <a:spcPts val="2800"/>
              </a:lnSpc>
            </a:pPr>
            <a:r>
              <a:rPr lang="zh-TW" altLang="en-US" dirty="0">
                <a:latin typeface="微軟正黑體" panose="020B0604030504040204" pitchFamily="34" charset="-120"/>
                <a:ea typeface="微軟正黑體" panose="020B0604030504040204" pitchFamily="34" charset="-120"/>
              </a:rPr>
              <a:t>圖例</a:t>
            </a:r>
            <a:endParaRPr lang="en-US" altLang="zh-TW" dirty="0">
              <a:latin typeface="微軟正黑體" panose="020B0604030504040204" pitchFamily="34" charset="-120"/>
              <a:ea typeface="微軟正黑體" panose="020B0604030504040204" pitchFamily="34" charset="-120"/>
            </a:endParaRPr>
          </a:p>
          <a:p>
            <a:pPr>
              <a:lnSpc>
                <a:spcPts val="2800"/>
              </a:lnSpc>
            </a:pPr>
            <a:r>
              <a:rPr lang="zh-TW" altLang="en-US" dirty="0"/>
              <a:t>            施工圍籬</a:t>
            </a:r>
            <a:endParaRPr lang="en-US" altLang="zh-TW" dirty="0"/>
          </a:p>
          <a:p>
            <a:pPr>
              <a:lnSpc>
                <a:spcPts val="2800"/>
              </a:lnSpc>
            </a:pPr>
            <a:r>
              <a:rPr lang="zh-TW" altLang="en-US" dirty="0"/>
              <a:t>            施工大門</a:t>
            </a:r>
            <a:endParaRPr lang="en-US" altLang="zh-TW" dirty="0"/>
          </a:p>
          <a:p>
            <a:pPr>
              <a:lnSpc>
                <a:spcPts val="2800"/>
              </a:lnSpc>
            </a:pPr>
            <a:r>
              <a:rPr lang="zh-TW" altLang="en-US" dirty="0"/>
              <a:t>              工務所</a:t>
            </a:r>
            <a:endParaRPr lang="en-US" altLang="zh-TW" dirty="0"/>
          </a:p>
          <a:p>
            <a:pPr>
              <a:lnSpc>
                <a:spcPts val="2800"/>
              </a:lnSpc>
            </a:pPr>
            <a:r>
              <a:rPr lang="zh-TW" altLang="en-US" dirty="0"/>
              <a:t>           卡車動線</a:t>
            </a:r>
            <a:endParaRPr lang="en-US" altLang="zh-TW" dirty="0"/>
          </a:p>
        </p:txBody>
      </p:sp>
      <p:pic>
        <p:nvPicPr>
          <p:cNvPr id="17" name="圖片 16">
            <a:extLst>
              <a:ext uri="{FF2B5EF4-FFF2-40B4-BE49-F238E27FC236}">
                <a16:creationId xmlns:a16="http://schemas.microsoft.com/office/drawing/2014/main" id="{CA891DA9-8E81-2DEC-1A9D-BA16A50F6801}"/>
              </a:ext>
            </a:extLst>
          </p:cNvPr>
          <p:cNvPicPr>
            <a:picLocks noChangeAspect="1"/>
          </p:cNvPicPr>
          <p:nvPr/>
        </p:nvPicPr>
        <p:blipFill>
          <a:blip r:embed="rId8">
            <a:clrChange>
              <a:clrFrom>
                <a:srgbClr val="F6F6F6"/>
              </a:clrFrom>
              <a:clrTo>
                <a:srgbClr val="F6F6F6">
                  <a:alpha val="0"/>
                </a:srgbClr>
              </a:clrTo>
            </a:clrChange>
          </a:blip>
          <a:stretch>
            <a:fillRect/>
          </a:stretch>
        </p:blipFill>
        <p:spPr>
          <a:xfrm rot="5400000">
            <a:off x="15411375" y="2335374"/>
            <a:ext cx="181176" cy="467382"/>
          </a:xfrm>
          <a:prstGeom prst="rect">
            <a:avLst/>
          </a:prstGeom>
        </p:spPr>
      </p:pic>
      <p:sp>
        <p:nvSpPr>
          <p:cNvPr id="18" name="手繪多邊形: 圖案 17">
            <a:extLst>
              <a:ext uri="{FF2B5EF4-FFF2-40B4-BE49-F238E27FC236}">
                <a16:creationId xmlns:a16="http://schemas.microsoft.com/office/drawing/2014/main" id="{5A540C66-A0A0-B2F8-AE19-21092518AEB5}"/>
              </a:ext>
            </a:extLst>
          </p:cNvPr>
          <p:cNvSpPr/>
          <p:nvPr/>
        </p:nvSpPr>
        <p:spPr>
          <a:xfrm>
            <a:off x="685800" y="3876675"/>
            <a:ext cx="7115175" cy="1866900"/>
          </a:xfrm>
          <a:custGeom>
            <a:avLst/>
            <a:gdLst>
              <a:gd name="connsiteX0" fmla="*/ 361950 w 7115175"/>
              <a:gd name="connsiteY0" fmla="*/ 323850 h 1524000"/>
              <a:gd name="connsiteX1" fmla="*/ 390525 w 7115175"/>
              <a:gd name="connsiteY1" fmla="*/ 657225 h 1524000"/>
              <a:gd name="connsiteX2" fmla="*/ 0 w 7115175"/>
              <a:gd name="connsiteY2" fmla="*/ 657225 h 1524000"/>
              <a:gd name="connsiteX3" fmla="*/ 57150 w 7115175"/>
              <a:gd name="connsiteY3" fmla="*/ 1514475 h 1524000"/>
              <a:gd name="connsiteX4" fmla="*/ 7086600 w 7115175"/>
              <a:gd name="connsiteY4" fmla="*/ 1524000 h 1524000"/>
              <a:gd name="connsiteX5" fmla="*/ 7115175 w 7115175"/>
              <a:gd name="connsiteY5" fmla="*/ 581025 h 1524000"/>
              <a:gd name="connsiteX6" fmla="*/ 6391275 w 7115175"/>
              <a:gd name="connsiteY6" fmla="*/ 600075 h 1524000"/>
              <a:gd name="connsiteX7" fmla="*/ 6410325 w 7115175"/>
              <a:gd name="connsiteY7" fmla="*/ 9525 h 1524000"/>
              <a:gd name="connsiteX8" fmla="*/ 6115050 w 7115175"/>
              <a:gd name="connsiteY8" fmla="*/ 0 h 1524000"/>
              <a:gd name="connsiteX9" fmla="*/ 6134100 w 7115175"/>
              <a:gd name="connsiteY9" fmla="*/ 342900 h 1524000"/>
              <a:gd name="connsiteX10" fmla="*/ 3838575 w 7115175"/>
              <a:gd name="connsiteY10" fmla="*/ 333375 h 1524000"/>
              <a:gd name="connsiteX11" fmla="*/ 3838575 w 7115175"/>
              <a:gd name="connsiteY11" fmla="*/ 200025 h 1524000"/>
              <a:gd name="connsiteX12" fmla="*/ 3733800 w 7115175"/>
              <a:gd name="connsiteY12" fmla="*/ 161925 h 1524000"/>
              <a:gd name="connsiteX13" fmla="*/ 3743325 w 7115175"/>
              <a:gd name="connsiteY13" fmla="*/ 47625 h 1524000"/>
              <a:gd name="connsiteX14" fmla="*/ 3371850 w 7115175"/>
              <a:gd name="connsiteY14" fmla="*/ 57150 h 1524000"/>
              <a:gd name="connsiteX15" fmla="*/ 3352800 w 7115175"/>
              <a:gd name="connsiteY15" fmla="*/ 152400 h 1524000"/>
              <a:gd name="connsiteX16" fmla="*/ 3276600 w 7115175"/>
              <a:gd name="connsiteY16" fmla="*/ 228600 h 1524000"/>
              <a:gd name="connsiteX17" fmla="*/ 3276600 w 7115175"/>
              <a:gd name="connsiteY17" fmla="*/ 333375 h 1524000"/>
              <a:gd name="connsiteX18" fmla="*/ 361950 w 7115175"/>
              <a:gd name="connsiteY18" fmla="*/ 32385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115175" h="1524000">
                <a:moveTo>
                  <a:pt x="361950" y="323850"/>
                </a:moveTo>
                <a:lnTo>
                  <a:pt x="390525" y="657225"/>
                </a:lnTo>
                <a:lnTo>
                  <a:pt x="0" y="657225"/>
                </a:lnTo>
                <a:lnTo>
                  <a:pt x="57150" y="1514475"/>
                </a:lnTo>
                <a:lnTo>
                  <a:pt x="7086600" y="1524000"/>
                </a:lnTo>
                <a:lnTo>
                  <a:pt x="7115175" y="581025"/>
                </a:lnTo>
                <a:lnTo>
                  <a:pt x="6391275" y="600075"/>
                </a:lnTo>
                <a:lnTo>
                  <a:pt x="6410325" y="9525"/>
                </a:lnTo>
                <a:lnTo>
                  <a:pt x="6115050" y="0"/>
                </a:lnTo>
                <a:lnTo>
                  <a:pt x="6134100" y="342900"/>
                </a:lnTo>
                <a:lnTo>
                  <a:pt x="3838575" y="333375"/>
                </a:lnTo>
                <a:lnTo>
                  <a:pt x="3838575" y="200025"/>
                </a:lnTo>
                <a:lnTo>
                  <a:pt x="3733800" y="161925"/>
                </a:lnTo>
                <a:lnTo>
                  <a:pt x="3743325" y="47625"/>
                </a:lnTo>
                <a:lnTo>
                  <a:pt x="3371850" y="57150"/>
                </a:lnTo>
                <a:lnTo>
                  <a:pt x="3352800" y="152400"/>
                </a:lnTo>
                <a:lnTo>
                  <a:pt x="3276600" y="228600"/>
                </a:lnTo>
                <a:lnTo>
                  <a:pt x="3276600" y="333375"/>
                </a:lnTo>
                <a:lnTo>
                  <a:pt x="361950" y="323850"/>
                </a:lnTo>
                <a:close/>
              </a:path>
            </a:pathLst>
          </a:custGeom>
          <a:solidFill>
            <a:srgbClr val="FFFF00">
              <a:alpha val="50000"/>
            </a:srgbClr>
          </a:solidFill>
          <a:ln w="53975">
            <a:noFill/>
            <a:prstDash val="sysDot"/>
            <a:headEnd type="oval"/>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a:extLst>
              <a:ext uri="{FF2B5EF4-FFF2-40B4-BE49-F238E27FC236}">
                <a16:creationId xmlns:a16="http://schemas.microsoft.com/office/drawing/2014/main" id="{A14B8F1D-E667-89EA-5DEB-4147C4ABE88B}"/>
              </a:ext>
            </a:extLst>
          </p:cNvPr>
          <p:cNvSpPr/>
          <p:nvPr/>
        </p:nvSpPr>
        <p:spPr>
          <a:xfrm>
            <a:off x="2813786" y="5985087"/>
            <a:ext cx="4592562" cy="1412055"/>
          </a:xfrm>
          <a:prstGeom prst="rect">
            <a:avLst/>
          </a:prstGeom>
          <a:solidFill>
            <a:srgbClr val="00B0F0">
              <a:alpha val="56000"/>
            </a:srgb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dirty="0"/>
              <a:t>拆除營建廢棄物暫時堆置區</a:t>
            </a:r>
          </a:p>
        </p:txBody>
      </p:sp>
      <p:pic>
        <p:nvPicPr>
          <p:cNvPr id="35" name="圖片 34">
            <a:extLst>
              <a:ext uri="{FF2B5EF4-FFF2-40B4-BE49-F238E27FC236}">
                <a16:creationId xmlns:a16="http://schemas.microsoft.com/office/drawing/2014/main" id="{087B4987-323C-637B-24BF-7AE52FA7F8F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70" b="96257" l="1859" r="97770"/>
                    </a14:imgEffect>
                  </a14:imgLayer>
                </a14:imgProps>
              </a:ext>
              <a:ext uri="{28A0092B-C50C-407E-A947-70E740481C1C}">
                <a14:useLocalDpi xmlns:a14="http://schemas.microsoft.com/office/drawing/2010/main" val="0"/>
              </a:ext>
            </a:extLst>
          </a:blip>
          <a:stretch>
            <a:fillRect/>
          </a:stretch>
        </p:blipFill>
        <p:spPr>
          <a:xfrm>
            <a:off x="1317326" y="4687847"/>
            <a:ext cx="617991" cy="429607"/>
          </a:xfrm>
          <a:prstGeom prst="rect">
            <a:avLst/>
          </a:prstGeom>
        </p:spPr>
      </p:pic>
      <p:pic>
        <p:nvPicPr>
          <p:cNvPr id="37" name="圖片 36">
            <a:extLst>
              <a:ext uri="{FF2B5EF4-FFF2-40B4-BE49-F238E27FC236}">
                <a16:creationId xmlns:a16="http://schemas.microsoft.com/office/drawing/2014/main" id="{8A25B8DF-E9A5-4AEB-510F-384BDB84D1A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70" b="96257" l="1859" r="97770"/>
                    </a14:imgEffect>
                  </a14:imgLayer>
                </a14:imgProps>
              </a:ext>
              <a:ext uri="{28A0092B-C50C-407E-A947-70E740481C1C}">
                <a14:useLocalDpi xmlns:a14="http://schemas.microsoft.com/office/drawing/2010/main" val="0"/>
              </a:ext>
            </a:extLst>
          </a:blip>
          <a:stretch>
            <a:fillRect/>
          </a:stretch>
        </p:blipFill>
        <p:spPr>
          <a:xfrm flipH="1">
            <a:off x="7070189" y="4777779"/>
            <a:ext cx="596376" cy="414581"/>
          </a:xfrm>
          <a:prstGeom prst="rect">
            <a:avLst/>
          </a:prstGeom>
        </p:spPr>
      </p:pic>
      <p:pic>
        <p:nvPicPr>
          <p:cNvPr id="38" name="圖片 37">
            <a:extLst>
              <a:ext uri="{FF2B5EF4-FFF2-40B4-BE49-F238E27FC236}">
                <a16:creationId xmlns:a16="http://schemas.microsoft.com/office/drawing/2014/main" id="{4254CB96-0B89-A6C9-35D9-41DA671E8FB7}"/>
              </a:ext>
            </a:extLst>
          </p:cNvPr>
          <p:cNvPicPr>
            <a:picLocks noChangeAspect="1"/>
          </p:cNvPicPr>
          <p:nvPr/>
        </p:nvPicPr>
        <p:blipFill>
          <a:blip r:embed="rId11">
            <a:extLst>
              <a:ext uri="{BEBA8EAE-BF5A-486C-A8C5-ECC9F3942E4B}">
                <a14:imgProps xmlns:a14="http://schemas.microsoft.com/office/drawing/2010/main">
                  <a14:imgLayer r:embed="rId7">
                    <a14:imgEffect>
                      <a14:backgroundRemoval t="9778" b="96889" l="4000" r="92444"/>
                    </a14:imgEffect>
                  </a14:imgLayer>
                </a14:imgProps>
              </a:ext>
              <a:ext uri="{28A0092B-C50C-407E-A947-70E740481C1C}">
                <a14:useLocalDpi xmlns:a14="http://schemas.microsoft.com/office/drawing/2010/main" val="0"/>
              </a:ext>
            </a:extLst>
          </a:blip>
          <a:stretch>
            <a:fillRect/>
          </a:stretch>
        </p:blipFill>
        <p:spPr>
          <a:xfrm flipH="1">
            <a:off x="4123720" y="5132001"/>
            <a:ext cx="617991" cy="759068"/>
          </a:xfrm>
          <a:prstGeom prst="rect">
            <a:avLst/>
          </a:prstGeom>
        </p:spPr>
      </p:pic>
      <p:pic>
        <p:nvPicPr>
          <p:cNvPr id="39" name="圖片 38">
            <a:extLst>
              <a:ext uri="{FF2B5EF4-FFF2-40B4-BE49-F238E27FC236}">
                <a16:creationId xmlns:a16="http://schemas.microsoft.com/office/drawing/2014/main" id="{F946A661-3714-9B83-4D09-216E999E5E37}"/>
              </a:ext>
            </a:extLst>
          </p:cNvPr>
          <p:cNvPicPr>
            <a:picLocks noChangeAspect="1"/>
          </p:cNvPicPr>
          <p:nvPr/>
        </p:nvPicPr>
        <p:blipFill>
          <a:blip r:embed="rId8">
            <a:clrChange>
              <a:clrFrom>
                <a:srgbClr val="F6F6F6"/>
              </a:clrFrom>
              <a:clrTo>
                <a:srgbClr val="F6F6F6">
                  <a:alpha val="0"/>
                </a:srgbClr>
              </a:clrTo>
            </a:clrChange>
          </a:blip>
          <a:stretch>
            <a:fillRect/>
          </a:stretch>
        </p:blipFill>
        <p:spPr>
          <a:xfrm rot="5400000">
            <a:off x="5530428" y="6521881"/>
            <a:ext cx="156406" cy="403483"/>
          </a:xfrm>
          <a:prstGeom prst="rect">
            <a:avLst/>
          </a:prstGeom>
        </p:spPr>
      </p:pic>
      <p:pic>
        <p:nvPicPr>
          <p:cNvPr id="45" name="圖片 44">
            <a:extLst>
              <a:ext uri="{FF2B5EF4-FFF2-40B4-BE49-F238E27FC236}">
                <a16:creationId xmlns:a16="http://schemas.microsoft.com/office/drawing/2014/main" id="{EFA11322-B52D-B649-7AB9-EE43004911F9}"/>
              </a:ext>
            </a:extLst>
          </p:cNvPr>
          <p:cNvPicPr>
            <a:picLocks noChangeAspect="1"/>
          </p:cNvPicPr>
          <p:nvPr/>
        </p:nvPicPr>
        <p:blipFill>
          <a:blip r:embed="rId8">
            <a:clrChange>
              <a:clrFrom>
                <a:srgbClr val="F6F6F6"/>
              </a:clrFrom>
              <a:clrTo>
                <a:srgbClr val="F6F6F6">
                  <a:alpha val="0"/>
                </a:srgbClr>
              </a:clrTo>
            </a:clrChange>
          </a:blip>
          <a:stretch>
            <a:fillRect/>
          </a:stretch>
        </p:blipFill>
        <p:spPr>
          <a:xfrm rot="5986294">
            <a:off x="6310707" y="6682542"/>
            <a:ext cx="134401" cy="346716"/>
          </a:xfrm>
          <a:prstGeom prst="rect">
            <a:avLst/>
          </a:prstGeom>
        </p:spPr>
      </p:pic>
      <p:pic>
        <p:nvPicPr>
          <p:cNvPr id="50" name="圖片 49">
            <a:extLst>
              <a:ext uri="{FF2B5EF4-FFF2-40B4-BE49-F238E27FC236}">
                <a16:creationId xmlns:a16="http://schemas.microsoft.com/office/drawing/2014/main" id="{42FA3DD9-56DA-5B35-FC5C-91CA99C40A62}"/>
              </a:ext>
            </a:extLst>
          </p:cNvPr>
          <p:cNvPicPr>
            <a:picLocks noChangeAspect="1"/>
          </p:cNvPicPr>
          <p:nvPr/>
        </p:nvPicPr>
        <p:blipFill>
          <a:blip r:embed="rId8">
            <a:clrChange>
              <a:clrFrom>
                <a:srgbClr val="F6F6F6"/>
              </a:clrFrom>
              <a:clrTo>
                <a:srgbClr val="F6F6F6">
                  <a:alpha val="0"/>
                </a:srgbClr>
              </a:clrTo>
            </a:clrChange>
          </a:blip>
          <a:stretch>
            <a:fillRect/>
          </a:stretch>
        </p:blipFill>
        <p:spPr>
          <a:xfrm rot="6507203">
            <a:off x="6863705" y="6825214"/>
            <a:ext cx="148044" cy="381910"/>
          </a:xfrm>
          <a:prstGeom prst="rect">
            <a:avLst/>
          </a:prstGeom>
        </p:spPr>
      </p:pic>
      <p:pic>
        <p:nvPicPr>
          <p:cNvPr id="51" name="圖片 50">
            <a:extLst>
              <a:ext uri="{FF2B5EF4-FFF2-40B4-BE49-F238E27FC236}">
                <a16:creationId xmlns:a16="http://schemas.microsoft.com/office/drawing/2014/main" id="{A1EC940F-7F89-2DCD-8CCB-174ED9A84916}"/>
              </a:ext>
            </a:extLst>
          </p:cNvPr>
          <p:cNvPicPr>
            <a:picLocks noChangeAspect="1"/>
          </p:cNvPicPr>
          <p:nvPr/>
        </p:nvPicPr>
        <p:blipFill>
          <a:blip r:embed="rId8">
            <a:clrChange>
              <a:clrFrom>
                <a:srgbClr val="F6F6F6"/>
              </a:clrFrom>
              <a:clrTo>
                <a:srgbClr val="F6F6F6">
                  <a:alpha val="0"/>
                </a:srgbClr>
              </a:clrTo>
            </a:clrChange>
          </a:blip>
          <a:stretch>
            <a:fillRect/>
          </a:stretch>
        </p:blipFill>
        <p:spPr>
          <a:xfrm rot="8007762">
            <a:off x="7397815" y="7072837"/>
            <a:ext cx="154326" cy="398117"/>
          </a:xfrm>
          <a:prstGeom prst="rect">
            <a:avLst/>
          </a:prstGeom>
        </p:spPr>
      </p:pic>
      <p:pic>
        <p:nvPicPr>
          <p:cNvPr id="52" name="圖片 51">
            <a:extLst>
              <a:ext uri="{FF2B5EF4-FFF2-40B4-BE49-F238E27FC236}">
                <a16:creationId xmlns:a16="http://schemas.microsoft.com/office/drawing/2014/main" id="{CE306E8E-D69D-E04A-96A7-C2885E56C8E6}"/>
              </a:ext>
            </a:extLst>
          </p:cNvPr>
          <p:cNvPicPr>
            <a:picLocks noChangeAspect="1"/>
          </p:cNvPicPr>
          <p:nvPr/>
        </p:nvPicPr>
        <p:blipFill>
          <a:blip r:embed="rId8">
            <a:clrChange>
              <a:clrFrom>
                <a:srgbClr val="F6F6F6"/>
              </a:clrFrom>
              <a:clrTo>
                <a:srgbClr val="F6F6F6">
                  <a:alpha val="0"/>
                </a:srgbClr>
              </a:clrTo>
            </a:clrChange>
          </a:blip>
          <a:stretch>
            <a:fillRect/>
          </a:stretch>
        </p:blipFill>
        <p:spPr>
          <a:xfrm rot="10800000">
            <a:off x="7567820" y="7668636"/>
            <a:ext cx="142461" cy="367508"/>
          </a:xfrm>
          <a:prstGeom prst="rect">
            <a:avLst/>
          </a:prstGeom>
        </p:spPr>
      </p:pic>
      <p:pic>
        <p:nvPicPr>
          <p:cNvPr id="53" name="圖片 52">
            <a:extLst>
              <a:ext uri="{FF2B5EF4-FFF2-40B4-BE49-F238E27FC236}">
                <a16:creationId xmlns:a16="http://schemas.microsoft.com/office/drawing/2014/main" id="{68594B08-7211-DDAE-D46C-74BC9DC8955E}"/>
              </a:ext>
            </a:extLst>
          </p:cNvPr>
          <p:cNvPicPr>
            <a:picLocks noChangeAspect="1"/>
          </p:cNvPicPr>
          <p:nvPr/>
        </p:nvPicPr>
        <p:blipFill>
          <a:blip r:embed="rId8">
            <a:clrChange>
              <a:clrFrom>
                <a:srgbClr val="F6F6F6"/>
              </a:clrFrom>
              <a:clrTo>
                <a:srgbClr val="F6F6F6">
                  <a:alpha val="0"/>
                </a:srgbClr>
              </a:clrTo>
            </a:clrChange>
          </a:blip>
          <a:stretch>
            <a:fillRect/>
          </a:stretch>
        </p:blipFill>
        <p:spPr>
          <a:xfrm rot="10800000">
            <a:off x="7561078" y="8322197"/>
            <a:ext cx="145411" cy="375118"/>
          </a:xfrm>
          <a:prstGeom prst="rect">
            <a:avLst/>
          </a:prstGeom>
        </p:spPr>
      </p:pic>
      <p:pic>
        <p:nvPicPr>
          <p:cNvPr id="54" name="圖片 53">
            <a:extLst>
              <a:ext uri="{FF2B5EF4-FFF2-40B4-BE49-F238E27FC236}">
                <a16:creationId xmlns:a16="http://schemas.microsoft.com/office/drawing/2014/main" id="{3289E7BD-0CB8-61DC-9D9A-FBDB4721E4F3}"/>
              </a:ext>
            </a:extLst>
          </p:cNvPr>
          <p:cNvPicPr>
            <a:picLocks noChangeAspect="1"/>
          </p:cNvPicPr>
          <p:nvPr/>
        </p:nvPicPr>
        <p:blipFill>
          <a:blip r:embed="rId11">
            <a:extLst>
              <a:ext uri="{BEBA8EAE-BF5A-486C-A8C5-ECC9F3942E4B}">
                <a14:imgProps xmlns:a14="http://schemas.microsoft.com/office/drawing/2010/main">
                  <a14:imgLayer r:embed="rId7">
                    <a14:imgEffect>
                      <a14:backgroundRemoval t="9778" b="96889" l="4000" r="92444"/>
                    </a14:imgEffect>
                  </a14:imgLayer>
                </a14:imgProps>
              </a:ext>
              <a:ext uri="{28A0092B-C50C-407E-A947-70E740481C1C}">
                <a14:useLocalDpi xmlns:a14="http://schemas.microsoft.com/office/drawing/2010/main" val="0"/>
              </a:ext>
            </a:extLst>
          </a:blip>
          <a:stretch>
            <a:fillRect/>
          </a:stretch>
        </p:blipFill>
        <p:spPr>
          <a:xfrm>
            <a:off x="4936761" y="5931206"/>
            <a:ext cx="569087" cy="569087"/>
          </a:xfrm>
          <a:prstGeom prst="rect">
            <a:avLst/>
          </a:prstGeom>
        </p:spPr>
      </p:pic>
      <p:sp>
        <p:nvSpPr>
          <p:cNvPr id="55" name="箭號: 向右 54">
            <a:extLst>
              <a:ext uri="{FF2B5EF4-FFF2-40B4-BE49-F238E27FC236}">
                <a16:creationId xmlns:a16="http://schemas.microsoft.com/office/drawing/2014/main" id="{BB2BD889-1A26-74C0-16C4-FDB244528704}"/>
              </a:ext>
            </a:extLst>
          </p:cNvPr>
          <p:cNvSpPr/>
          <p:nvPr/>
        </p:nvSpPr>
        <p:spPr>
          <a:xfrm>
            <a:off x="2288059" y="5006202"/>
            <a:ext cx="243677" cy="222504"/>
          </a:xfrm>
          <a:prstGeom prst="rightArrow">
            <a:avLst/>
          </a:prstGeom>
          <a:solidFill>
            <a:schemeClr val="accent4">
              <a:lumMod val="75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箭號: 向右 55">
            <a:extLst>
              <a:ext uri="{FF2B5EF4-FFF2-40B4-BE49-F238E27FC236}">
                <a16:creationId xmlns:a16="http://schemas.microsoft.com/office/drawing/2014/main" id="{1540CD2C-9DE0-6357-DF5E-CACBAE8137B9}"/>
              </a:ext>
            </a:extLst>
          </p:cNvPr>
          <p:cNvSpPr/>
          <p:nvPr/>
        </p:nvSpPr>
        <p:spPr>
          <a:xfrm>
            <a:off x="3405462" y="5020749"/>
            <a:ext cx="243677" cy="222504"/>
          </a:xfrm>
          <a:prstGeom prst="rightArrow">
            <a:avLst/>
          </a:prstGeom>
          <a:solidFill>
            <a:schemeClr val="accent4">
              <a:lumMod val="75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7" name="箭號: 向右 56">
            <a:extLst>
              <a:ext uri="{FF2B5EF4-FFF2-40B4-BE49-F238E27FC236}">
                <a16:creationId xmlns:a16="http://schemas.microsoft.com/office/drawing/2014/main" id="{00CED6EA-F335-BC92-43F6-95138F2089E3}"/>
              </a:ext>
            </a:extLst>
          </p:cNvPr>
          <p:cNvSpPr/>
          <p:nvPr/>
        </p:nvSpPr>
        <p:spPr>
          <a:xfrm flipH="1">
            <a:off x="6384978" y="5039938"/>
            <a:ext cx="243677" cy="222504"/>
          </a:xfrm>
          <a:prstGeom prst="rightArrow">
            <a:avLst/>
          </a:prstGeom>
          <a:solidFill>
            <a:schemeClr val="accent4">
              <a:lumMod val="75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8" name="箭號: 向右 57">
            <a:extLst>
              <a:ext uri="{FF2B5EF4-FFF2-40B4-BE49-F238E27FC236}">
                <a16:creationId xmlns:a16="http://schemas.microsoft.com/office/drawing/2014/main" id="{134B893F-833F-DF6D-957E-CE6FC41E60D0}"/>
              </a:ext>
            </a:extLst>
          </p:cNvPr>
          <p:cNvSpPr/>
          <p:nvPr/>
        </p:nvSpPr>
        <p:spPr>
          <a:xfrm flipH="1">
            <a:off x="5379743" y="5039938"/>
            <a:ext cx="243677" cy="222504"/>
          </a:xfrm>
          <a:prstGeom prst="rightArrow">
            <a:avLst/>
          </a:prstGeom>
          <a:solidFill>
            <a:schemeClr val="accent4">
              <a:lumMod val="75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9" name="圖片 58">
            <a:extLst>
              <a:ext uri="{FF2B5EF4-FFF2-40B4-BE49-F238E27FC236}">
                <a16:creationId xmlns:a16="http://schemas.microsoft.com/office/drawing/2014/main" id="{B460F154-1709-91CE-4671-9316A87E9288}"/>
              </a:ext>
            </a:extLst>
          </p:cNvPr>
          <p:cNvPicPr>
            <a:picLocks noChangeAspect="1"/>
          </p:cNvPicPr>
          <p:nvPr/>
        </p:nvPicPr>
        <p:blipFill>
          <a:blip r:embed="rId11">
            <a:extLst>
              <a:ext uri="{BEBA8EAE-BF5A-486C-A8C5-ECC9F3942E4B}">
                <a14:imgProps xmlns:a14="http://schemas.microsoft.com/office/drawing/2010/main">
                  <a14:imgLayer r:embed="rId7">
                    <a14:imgEffect>
                      <a14:backgroundRemoval t="9778" b="96889" l="4000" r="92444"/>
                    </a14:imgEffect>
                  </a14:imgLayer>
                </a14:imgProps>
              </a:ext>
              <a:ext uri="{28A0092B-C50C-407E-A947-70E740481C1C}">
                <a14:useLocalDpi xmlns:a14="http://schemas.microsoft.com/office/drawing/2010/main" val="0"/>
              </a:ext>
            </a:extLst>
          </a:blip>
          <a:stretch>
            <a:fillRect/>
          </a:stretch>
        </p:blipFill>
        <p:spPr>
          <a:xfrm>
            <a:off x="5965739" y="4353930"/>
            <a:ext cx="617991" cy="617991"/>
          </a:xfrm>
          <a:prstGeom prst="rect">
            <a:avLst/>
          </a:prstGeom>
        </p:spPr>
      </p:pic>
      <p:pic>
        <p:nvPicPr>
          <p:cNvPr id="60" name="圖片 59">
            <a:extLst>
              <a:ext uri="{FF2B5EF4-FFF2-40B4-BE49-F238E27FC236}">
                <a16:creationId xmlns:a16="http://schemas.microsoft.com/office/drawing/2014/main" id="{65D566ED-BC44-0D5B-3C5E-68B55B1657E6}"/>
              </a:ext>
            </a:extLst>
          </p:cNvPr>
          <p:cNvPicPr>
            <a:picLocks noChangeAspect="1"/>
          </p:cNvPicPr>
          <p:nvPr/>
        </p:nvPicPr>
        <p:blipFill>
          <a:blip r:embed="rId8">
            <a:clrChange>
              <a:clrFrom>
                <a:srgbClr val="F6F6F6"/>
              </a:clrFrom>
              <a:clrTo>
                <a:srgbClr val="F6F6F6">
                  <a:alpha val="0"/>
                </a:srgbClr>
              </a:clrTo>
            </a:clrChange>
            <a:duotone>
              <a:prstClr val="black"/>
              <a:schemeClr val="accent1">
                <a:tint val="45000"/>
                <a:satMod val="400000"/>
              </a:schemeClr>
            </a:duotone>
          </a:blip>
          <a:stretch>
            <a:fillRect/>
          </a:stretch>
        </p:blipFill>
        <p:spPr>
          <a:xfrm>
            <a:off x="7746305" y="8687127"/>
            <a:ext cx="170156" cy="438955"/>
          </a:xfrm>
          <a:prstGeom prst="rect">
            <a:avLst/>
          </a:prstGeom>
        </p:spPr>
      </p:pic>
      <p:pic>
        <p:nvPicPr>
          <p:cNvPr id="61" name="圖片 60">
            <a:extLst>
              <a:ext uri="{FF2B5EF4-FFF2-40B4-BE49-F238E27FC236}">
                <a16:creationId xmlns:a16="http://schemas.microsoft.com/office/drawing/2014/main" id="{8A0D9C80-6078-9159-ADB6-5B6AAAAB222E}"/>
              </a:ext>
            </a:extLst>
          </p:cNvPr>
          <p:cNvPicPr>
            <a:picLocks noChangeAspect="1"/>
          </p:cNvPicPr>
          <p:nvPr/>
        </p:nvPicPr>
        <p:blipFill>
          <a:blip r:embed="rId8">
            <a:clrChange>
              <a:clrFrom>
                <a:srgbClr val="F6F6F6"/>
              </a:clrFrom>
              <a:clrTo>
                <a:srgbClr val="F6F6F6">
                  <a:alpha val="0"/>
                </a:srgbClr>
              </a:clrTo>
            </a:clrChange>
            <a:duotone>
              <a:prstClr val="black"/>
              <a:schemeClr val="accent1">
                <a:tint val="45000"/>
                <a:satMod val="400000"/>
              </a:schemeClr>
            </a:duotone>
          </a:blip>
          <a:stretch>
            <a:fillRect/>
          </a:stretch>
        </p:blipFill>
        <p:spPr>
          <a:xfrm>
            <a:off x="7753350" y="7811387"/>
            <a:ext cx="170156" cy="438955"/>
          </a:xfrm>
          <a:prstGeom prst="rect">
            <a:avLst/>
          </a:prstGeom>
        </p:spPr>
      </p:pic>
      <p:pic>
        <p:nvPicPr>
          <p:cNvPr id="62" name="圖片 61">
            <a:extLst>
              <a:ext uri="{FF2B5EF4-FFF2-40B4-BE49-F238E27FC236}">
                <a16:creationId xmlns:a16="http://schemas.microsoft.com/office/drawing/2014/main" id="{26544C7D-7F7C-E66A-F164-F3F715E65F06}"/>
              </a:ext>
            </a:extLst>
          </p:cNvPr>
          <p:cNvPicPr>
            <a:picLocks noChangeAspect="1"/>
          </p:cNvPicPr>
          <p:nvPr/>
        </p:nvPicPr>
        <p:blipFill>
          <a:blip r:embed="rId8">
            <a:clrChange>
              <a:clrFrom>
                <a:srgbClr val="F6F6F6"/>
              </a:clrFrom>
              <a:clrTo>
                <a:srgbClr val="F6F6F6">
                  <a:alpha val="0"/>
                </a:srgbClr>
              </a:clrTo>
            </a:clrChange>
            <a:duotone>
              <a:prstClr val="black"/>
              <a:schemeClr val="accent1">
                <a:tint val="45000"/>
                <a:satMod val="400000"/>
              </a:schemeClr>
            </a:duotone>
          </a:blip>
          <a:stretch>
            <a:fillRect/>
          </a:stretch>
        </p:blipFill>
        <p:spPr>
          <a:xfrm rot="20754683">
            <a:off x="7696615" y="7185323"/>
            <a:ext cx="170156" cy="438955"/>
          </a:xfrm>
          <a:prstGeom prst="rect">
            <a:avLst/>
          </a:prstGeom>
        </p:spPr>
      </p:pic>
      <p:pic>
        <p:nvPicPr>
          <p:cNvPr id="63" name="圖片 62">
            <a:extLst>
              <a:ext uri="{FF2B5EF4-FFF2-40B4-BE49-F238E27FC236}">
                <a16:creationId xmlns:a16="http://schemas.microsoft.com/office/drawing/2014/main" id="{A8E7B63F-0598-B3BA-C98C-0B888360C946}"/>
              </a:ext>
            </a:extLst>
          </p:cNvPr>
          <p:cNvPicPr>
            <a:picLocks noChangeAspect="1"/>
          </p:cNvPicPr>
          <p:nvPr/>
        </p:nvPicPr>
        <p:blipFill>
          <a:blip r:embed="rId8">
            <a:clrChange>
              <a:clrFrom>
                <a:srgbClr val="F6F6F6"/>
              </a:clrFrom>
              <a:clrTo>
                <a:srgbClr val="F6F6F6">
                  <a:alpha val="0"/>
                </a:srgbClr>
              </a:clrTo>
            </a:clrChange>
            <a:duotone>
              <a:prstClr val="black"/>
              <a:schemeClr val="accent1">
                <a:tint val="45000"/>
                <a:satMod val="400000"/>
              </a:schemeClr>
            </a:duotone>
          </a:blip>
          <a:stretch>
            <a:fillRect/>
          </a:stretch>
        </p:blipFill>
        <p:spPr>
          <a:xfrm rot="1073951">
            <a:off x="7632276" y="6523156"/>
            <a:ext cx="170156" cy="438955"/>
          </a:xfrm>
          <a:prstGeom prst="rect">
            <a:avLst/>
          </a:prstGeom>
        </p:spPr>
      </p:pic>
      <p:pic>
        <p:nvPicPr>
          <p:cNvPr id="64" name="圖片 63">
            <a:extLst>
              <a:ext uri="{FF2B5EF4-FFF2-40B4-BE49-F238E27FC236}">
                <a16:creationId xmlns:a16="http://schemas.microsoft.com/office/drawing/2014/main" id="{A2B8E4E8-AEFA-7295-31BD-3E6EE9FD8C3F}"/>
              </a:ext>
            </a:extLst>
          </p:cNvPr>
          <p:cNvPicPr>
            <a:picLocks noChangeAspect="1"/>
          </p:cNvPicPr>
          <p:nvPr/>
        </p:nvPicPr>
        <p:blipFill>
          <a:blip r:embed="rId8">
            <a:clrChange>
              <a:clrFrom>
                <a:srgbClr val="F6F6F6"/>
              </a:clrFrom>
              <a:clrTo>
                <a:srgbClr val="F6F6F6">
                  <a:alpha val="0"/>
                </a:srgbClr>
              </a:clrTo>
            </a:clrChange>
            <a:duotone>
              <a:prstClr val="black"/>
              <a:schemeClr val="accent1">
                <a:tint val="45000"/>
                <a:satMod val="400000"/>
              </a:schemeClr>
            </a:duotone>
          </a:blip>
          <a:stretch>
            <a:fillRect/>
          </a:stretch>
        </p:blipFill>
        <p:spPr>
          <a:xfrm rot="2874864">
            <a:off x="7946538" y="5846205"/>
            <a:ext cx="170156" cy="438955"/>
          </a:xfrm>
          <a:prstGeom prst="rect">
            <a:avLst/>
          </a:prstGeom>
        </p:spPr>
      </p:pic>
      <p:pic>
        <p:nvPicPr>
          <p:cNvPr id="65" name="圖片 64">
            <a:extLst>
              <a:ext uri="{FF2B5EF4-FFF2-40B4-BE49-F238E27FC236}">
                <a16:creationId xmlns:a16="http://schemas.microsoft.com/office/drawing/2014/main" id="{125BD45F-2647-3E22-07A2-87D947FFAFB8}"/>
              </a:ext>
            </a:extLst>
          </p:cNvPr>
          <p:cNvPicPr>
            <a:picLocks noChangeAspect="1"/>
          </p:cNvPicPr>
          <p:nvPr/>
        </p:nvPicPr>
        <p:blipFill>
          <a:blip r:embed="rId8">
            <a:clrChange>
              <a:clrFrom>
                <a:srgbClr val="F6F6F6"/>
              </a:clrFrom>
              <a:clrTo>
                <a:srgbClr val="F6F6F6">
                  <a:alpha val="0"/>
                </a:srgbClr>
              </a:clrTo>
            </a:clrChange>
            <a:duotone>
              <a:prstClr val="black"/>
              <a:schemeClr val="accent1">
                <a:tint val="45000"/>
                <a:satMod val="400000"/>
              </a:schemeClr>
            </a:duotone>
          </a:blip>
          <a:stretch>
            <a:fillRect/>
          </a:stretch>
        </p:blipFill>
        <p:spPr>
          <a:xfrm rot="5001930">
            <a:off x="7145542" y="6095061"/>
            <a:ext cx="170156" cy="438955"/>
          </a:xfrm>
          <a:prstGeom prst="rect">
            <a:avLst/>
          </a:prstGeom>
        </p:spPr>
      </p:pic>
      <p:pic>
        <p:nvPicPr>
          <p:cNvPr id="66" name="圖片 65">
            <a:extLst>
              <a:ext uri="{FF2B5EF4-FFF2-40B4-BE49-F238E27FC236}">
                <a16:creationId xmlns:a16="http://schemas.microsoft.com/office/drawing/2014/main" id="{EEE860F7-E638-B049-4C09-C3C7FEB88A51}"/>
              </a:ext>
            </a:extLst>
          </p:cNvPr>
          <p:cNvPicPr>
            <a:picLocks noChangeAspect="1"/>
          </p:cNvPicPr>
          <p:nvPr/>
        </p:nvPicPr>
        <p:blipFill>
          <a:blip r:embed="rId8">
            <a:clrChange>
              <a:clrFrom>
                <a:srgbClr val="F6F6F6"/>
              </a:clrFrom>
              <a:clrTo>
                <a:srgbClr val="F6F6F6">
                  <a:alpha val="0"/>
                </a:srgbClr>
              </a:clrTo>
            </a:clrChange>
            <a:duotone>
              <a:prstClr val="black"/>
              <a:schemeClr val="accent1">
                <a:tint val="45000"/>
                <a:satMod val="400000"/>
              </a:schemeClr>
            </a:duotone>
          </a:blip>
          <a:stretch>
            <a:fillRect/>
          </a:stretch>
        </p:blipFill>
        <p:spPr>
          <a:xfrm rot="4700197">
            <a:off x="6312996" y="6271467"/>
            <a:ext cx="170156" cy="438955"/>
          </a:xfrm>
          <a:prstGeom prst="rect">
            <a:avLst/>
          </a:prstGeom>
        </p:spPr>
      </p:pic>
      <p:sp>
        <p:nvSpPr>
          <p:cNvPr id="9" name="文字方塊 8">
            <a:extLst>
              <a:ext uri="{FF2B5EF4-FFF2-40B4-BE49-F238E27FC236}">
                <a16:creationId xmlns:a16="http://schemas.microsoft.com/office/drawing/2014/main" id="{FE832C5E-06C9-BE84-F803-69E7CA7A4839}"/>
              </a:ext>
            </a:extLst>
          </p:cNvPr>
          <p:cNvSpPr txBox="1"/>
          <p:nvPr/>
        </p:nvSpPr>
        <p:spPr>
          <a:xfrm>
            <a:off x="16640199" y="9514746"/>
            <a:ext cx="556563" cy="307777"/>
          </a:xfrm>
          <a:prstGeom prst="rect">
            <a:avLst/>
          </a:prstGeom>
          <a:noFill/>
        </p:spPr>
        <p:txBody>
          <a:bodyPr wrap="none" rtlCol="0">
            <a:spAutoFit/>
          </a:bodyPr>
          <a:lstStyle/>
          <a:p>
            <a:r>
              <a:rPr lang="en-US" altLang="zh-TW" sz="1400" b="1" dirty="0"/>
              <a:t>-</a:t>
            </a:r>
            <a:r>
              <a:rPr lang="zh-TW" altLang="en-US" sz="1400" b="1" dirty="0"/>
              <a:t> </a:t>
            </a:r>
            <a:r>
              <a:rPr lang="en-US" altLang="zh-TW" sz="1400" b="1" dirty="0"/>
              <a:t>13</a:t>
            </a:r>
            <a:r>
              <a:rPr lang="zh-TW" altLang="en-US" sz="1400" b="1" dirty="0"/>
              <a:t> </a:t>
            </a:r>
            <a:r>
              <a:rPr lang="en-US" altLang="zh-TW" sz="1400" b="1" dirty="0"/>
              <a:t>-</a:t>
            </a:r>
            <a:endParaRPr lang="zh-TW" altLang="en-US" sz="1400" b="1" dirty="0"/>
          </a:p>
        </p:txBody>
      </p:sp>
    </p:spTree>
    <p:extLst>
      <p:ext uri="{BB962C8B-B14F-4D97-AF65-F5344CB8AC3E}">
        <p14:creationId xmlns:p14="http://schemas.microsoft.com/office/powerpoint/2010/main" val="731407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750"/>
                                  </p:stCondLst>
                                  <p:childTnLst>
                                    <p:set>
                                      <p:cBhvr>
                                        <p:cTn id="11" dur="1" fill="hold">
                                          <p:stCondLst>
                                            <p:cond delay="0"/>
                                          </p:stCondLst>
                                        </p:cTn>
                                        <p:tgtEl>
                                          <p:spTgt spid="56"/>
                                        </p:tgtEl>
                                        <p:attrNameLst>
                                          <p:attrName>style.visibility</p:attrName>
                                        </p:attrNameLst>
                                      </p:cBhvr>
                                      <p:to>
                                        <p:strVal val="visible"/>
                                      </p:to>
                                    </p:set>
                                  </p:childTnLst>
                                </p:cTn>
                              </p:par>
                            </p:childTnLst>
                          </p:cTn>
                        </p:par>
                        <p:par>
                          <p:cTn id="12" fill="hold">
                            <p:stCondLst>
                              <p:cond delay="750"/>
                            </p:stCondLst>
                            <p:childTnLst>
                              <p:par>
                                <p:cTn id="13" presetID="1" presetClass="entr" presetSubtype="0" fill="hold" grpId="0" nodeType="afterEffect">
                                  <p:stCondLst>
                                    <p:cond delay="75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750"/>
                                  </p:stCondLst>
                                  <p:childTnLst>
                                    <p:set>
                                      <p:cBhvr>
                                        <p:cTn id="21" dur="1" fill="hold">
                                          <p:stCondLst>
                                            <p:cond delay="0"/>
                                          </p:stCondLst>
                                        </p:cTn>
                                        <p:tgtEl>
                                          <p:spTgt spid="61"/>
                                        </p:tgtEl>
                                        <p:attrNameLst>
                                          <p:attrName>style.visibility</p:attrName>
                                        </p:attrNameLst>
                                      </p:cBhvr>
                                      <p:to>
                                        <p:strVal val="visible"/>
                                      </p:to>
                                    </p:set>
                                  </p:childTnLst>
                                </p:cTn>
                              </p:par>
                            </p:childTnLst>
                          </p:cTn>
                        </p:par>
                        <p:par>
                          <p:cTn id="22" fill="hold">
                            <p:stCondLst>
                              <p:cond delay="750"/>
                            </p:stCondLst>
                            <p:childTnLst>
                              <p:par>
                                <p:cTn id="23" presetID="1" presetClass="entr" presetSubtype="0" fill="hold" nodeType="afterEffect">
                                  <p:stCondLst>
                                    <p:cond delay="750"/>
                                  </p:stCondLst>
                                  <p:childTnLst>
                                    <p:set>
                                      <p:cBhvr>
                                        <p:cTn id="24" dur="1" fill="hold">
                                          <p:stCondLst>
                                            <p:cond delay="0"/>
                                          </p:stCondLst>
                                        </p:cTn>
                                        <p:tgtEl>
                                          <p:spTgt spid="62"/>
                                        </p:tgtEl>
                                        <p:attrNameLst>
                                          <p:attrName>style.visibility</p:attrName>
                                        </p:attrNameLst>
                                      </p:cBhvr>
                                      <p:to>
                                        <p:strVal val="visible"/>
                                      </p:to>
                                    </p:set>
                                  </p:childTnLst>
                                </p:cTn>
                              </p:par>
                            </p:childTnLst>
                          </p:cTn>
                        </p:par>
                        <p:par>
                          <p:cTn id="25" fill="hold">
                            <p:stCondLst>
                              <p:cond delay="1500"/>
                            </p:stCondLst>
                            <p:childTnLst>
                              <p:par>
                                <p:cTn id="26" presetID="1" presetClass="entr" presetSubtype="0" fill="hold" nodeType="afterEffect">
                                  <p:stCondLst>
                                    <p:cond delay="750"/>
                                  </p:stCondLst>
                                  <p:childTnLst>
                                    <p:set>
                                      <p:cBhvr>
                                        <p:cTn id="27" dur="1" fill="hold">
                                          <p:stCondLst>
                                            <p:cond delay="0"/>
                                          </p:stCondLst>
                                        </p:cTn>
                                        <p:tgtEl>
                                          <p:spTgt spid="63"/>
                                        </p:tgtEl>
                                        <p:attrNameLst>
                                          <p:attrName>style.visibility</p:attrName>
                                        </p:attrNameLst>
                                      </p:cBhvr>
                                      <p:to>
                                        <p:strVal val="visible"/>
                                      </p:to>
                                    </p:set>
                                  </p:childTnLst>
                                </p:cTn>
                              </p:par>
                            </p:childTnLst>
                          </p:cTn>
                        </p:par>
                        <p:par>
                          <p:cTn id="28" fill="hold">
                            <p:stCondLst>
                              <p:cond delay="2250"/>
                            </p:stCondLst>
                            <p:childTnLst>
                              <p:par>
                                <p:cTn id="29" presetID="1" presetClass="entr" presetSubtype="0" fill="hold" nodeType="afterEffect">
                                  <p:stCondLst>
                                    <p:cond delay="750"/>
                                  </p:stCondLst>
                                  <p:childTnLst>
                                    <p:set>
                                      <p:cBhvr>
                                        <p:cTn id="30" dur="1" fill="hold">
                                          <p:stCondLst>
                                            <p:cond delay="0"/>
                                          </p:stCondLst>
                                        </p:cTn>
                                        <p:tgtEl>
                                          <p:spTgt spid="64"/>
                                        </p:tgtEl>
                                        <p:attrNameLst>
                                          <p:attrName>style.visibility</p:attrName>
                                        </p:attrNameLst>
                                      </p:cBhvr>
                                      <p:to>
                                        <p:strVal val="visible"/>
                                      </p:to>
                                    </p:set>
                                  </p:childTnLst>
                                </p:cTn>
                              </p:par>
                            </p:childTnLst>
                          </p:cTn>
                        </p:par>
                        <p:par>
                          <p:cTn id="31" fill="hold">
                            <p:stCondLst>
                              <p:cond delay="3000"/>
                            </p:stCondLst>
                            <p:childTnLst>
                              <p:par>
                                <p:cTn id="32" presetID="1" presetClass="entr" presetSubtype="0" fill="hold" nodeType="afterEffect">
                                  <p:stCondLst>
                                    <p:cond delay="750"/>
                                  </p:stCondLst>
                                  <p:childTnLst>
                                    <p:set>
                                      <p:cBhvr>
                                        <p:cTn id="33" dur="1" fill="hold">
                                          <p:stCondLst>
                                            <p:cond delay="0"/>
                                          </p:stCondLst>
                                        </p:cTn>
                                        <p:tgtEl>
                                          <p:spTgt spid="65"/>
                                        </p:tgtEl>
                                        <p:attrNameLst>
                                          <p:attrName>style.visibility</p:attrName>
                                        </p:attrNameLst>
                                      </p:cBhvr>
                                      <p:to>
                                        <p:strVal val="visible"/>
                                      </p:to>
                                    </p:set>
                                  </p:childTnLst>
                                </p:cTn>
                              </p:par>
                            </p:childTnLst>
                          </p:cTn>
                        </p:par>
                        <p:par>
                          <p:cTn id="34" fill="hold">
                            <p:stCondLst>
                              <p:cond delay="3750"/>
                            </p:stCondLst>
                            <p:childTnLst>
                              <p:par>
                                <p:cTn id="35" presetID="1" presetClass="entr" presetSubtype="0" fill="hold" nodeType="afterEffect">
                                  <p:stCondLst>
                                    <p:cond delay="750"/>
                                  </p:stCondLst>
                                  <p:childTnLst>
                                    <p:set>
                                      <p:cBhvr>
                                        <p:cTn id="36" dur="1" fill="hold">
                                          <p:stCondLst>
                                            <p:cond delay="0"/>
                                          </p:stCondLst>
                                        </p:cTn>
                                        <p:tgtEl>
                                          <p:spTgt spid="6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nodeType="afterEffect">
                                  <p:stCondLst>
                                    <p:cond delay="750"/>
                                  </p:stCondLst>
                                  <p:childTnLst>
                                    <p:set>
                                      <p:cBhvr>
                                        <p:cTn id="43" dur="1" fill="hold">
                                          <p:stCondLst>
                                            <p:cond delay="0"/>
                                          </p:stCondLst>
                                        </p:cTn>
                                        <p:tgtEl>
                                          <p:spTgt spid="45"/>
                                        </p:tgtEl>
                                        <p:attrNameLst>
                                          <p:attrName>style.visibility</p:attrName>
                                        </p:attrNameLst>
                                      </p:cBhvr>
                                      <p:to>
                                        <p:strVal val="visible"/>
                                      </p:to>
                                    </p:set>
                                  </p:childTnLst>
                                </p:cTn>
                              </p:par>
                            </p:childTnLst>
                          </p:cTn>
                        </p:par>
                        <p:par>
                          <p:cTn id="44" fill="hold">
                            <p:stCondLst>
                              <p:cond delay="750"/>
                            </p:stCondLst>
                            <p:childTnLst>
                              <p:par>
                                <p:cTn id="45" presetID="1" presetClass="entr" presetSubtype="0" fill="hold" nodeType="afterEffect">
                                  <p:stCondLst>
                                    <p:cond delay="750"/>
                                  </p:stCondLst>
                                  <p:childTnLst>
                                    <p:set>
                                      <p:cBhvr>
                                        <p:cTn id="46" dur="1" fill="hold">
                                          <p:stCondLst>
                                            <p:cond delay="0"/>
                                          </p:stCondLst>
                                        </p:cTn>
                                        <p:tgtEl>
                                          <p:spTgt spid="50"/>
                                        </p:tgtEl>
                                        <p:attrNameLst>
                                          <p:attrName>style.visibility</p:attrName>
                                        </p:attrNameLst>
                                      </p:cBhvr>
                                      <p:to>
                                        <p:strVal val="visible"/>
                                      </p:to>
                                    </p:set>
                                  </p:childTnLst>
                                </p:cTn>
                              </p:par>
                            </p:childTnLst>
                          </p:cTn>
                        </p:par>
                        <p:par>
                          <p:cTn id="47" fill="hold">
                            <p:stCondLst>
                              <p:cond delay="1500"/>
                            </p:stCondLst>
                            <p:childTnLst>
                              <p:par>
                                <p:cTn id="48" presetID="1" presetClass="entr" presetSubtype="0" fill="hold" nodeType="afterEffect">
                                  <p:stCondLst>
                                    <p:cond delay="750"/>
                                  </p:stCondLst>
                                  <p:childTnLst>
                                    <p:set>
                                      <p:cBhvr>
                                        <p:cTn id="49" dur="1" fill="hold">
                                          <p:stCondLst>
                                            <p:cond delay="0"/>
                                          </p:stCondLst>
                                        </p:cTn>
                                        <p:tgtEl>
                                          <p:spTgt spid="51"/>
                                        </p:tgtEl>
                                        <p:attrNameLst>
                                          <p:attrName>style.visibility</p:attrName>
                                        </p:attrNameLst>
                                      </p:cBhvr>
                                      <p:to>
                                        <p:strVal val="visible"/>
                                      </p:to>
                                    </p:set>
                                  </p:childTnLst>
                                </p:cTn>
                              </p:par>
                            </p:childTnLst>
                          </p:cTn>
                        </p:par>
                        <p:par>
                          <p:cTn id="50" fill="hold">
                            <p:stCondLst>
                              <p:cond delay="2250"/>
                            </p:stCondLst>
                            <p:childTnLst>
                              <p:par>
                                <p:cTn id="51" presetID="1" presetClass="entr" presetSubtype="0" fill="hold" nodeType="afterEffect">
                                  <p:stCondLst>
                                    <p:cond delay="750"/>
                                  </p:stCondLst>
                                  <p:childTnLst>
                                    <p:set>
                                      <p:cBhvr>
                                        <p:cTn id="52" dur="1" fill="hold">
                                          <p:stCondLst>
                                            <p:cond delay="0"/>
                                          </p:stCondLst>
                                        </p:cTn>
                                        <p:tgtEl>
                                          <p:spTgt spid="52"/>
                                        </p:tgtEl>
                                        <p:attrNameLst>
                                          <p:attrName>style.visibility</p:attrName>
                                        </p:attrNameLst>
                                      </p:cBhvr>
                                      <p:to>
                                        <p:strVal val="visible"/>
                                      </p:to>
                                    </p:set>
                                  </p:childTnLst>
                                </p:cTn>
                              </p:par>
                            </p:childTnLst>
                          </p:cTn>
                        </p:par>
                        <p:par>
                          <p:cTn id="53" fill="hold">
                            <p:stCondLst>
                              <p:cond delay="3000"/>
                            </p:stCondLst>
                            <p:childTnLst>
                              <p:par>
                                <p:cTn id="54" presetID="1" presetClass="entr" presetSubtype="0" fill="hold" nodeType="afterEffect">
                                  <p:stCondLst>
                                    <p:cond delay="750"/>
                                  </p:stCondLst>
                                  <p:childTnLst>
                                    <p:set>
                                      <p:cBhvr>
                                        <p:cTn id="55" dur="1" fill="hold">
                                          <p:stCondLst>
                                            <p:cond delay="0"/>
                                          </p:stCondLst>
                                        </p:cTn>
                                        <p:tgtEl>
                                          <p:spTgt spid="53"/>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childTnLst>
                                </p:cTn>
                              </p:par>
                            </p:childTnLst>
                          </p:cTn>
                        </p:par>
                        <p:par>
                          <p:cTn id="60" fill="hold">
                            <p:stCondLst>
                              <p:cond delay="0"/>
                            </p:stCondLst>
                            <p:childTnLst>
                              <p:par>
                                <p:cTn id="61" presetID="1" presetClass="entr" presetSubtype="0" fill="hold" nodeType="afterEffect">
                                  <p:stCondLst>
                                    <p:cond delay="750"/>
                                  </p:stCondLst>
                                  <p:childTnLst>
                                    <p:set>
                                      <p:cBhvr>
                                        <p:cTn id="62" dur="1" fill="hold">
                                          <p:stCondLst>
                                            <p:cond delay="0"/>
                                          </p:stCondLst>
                                        </p:cTn>
                                        <p:tgtEl>
                                          <p:spTgt spid="26"/>
                                        </p:tgtEl>
                                        <p:attrNameLst>
                                          <p:attrName>style.visibility</p:attrName>
                                        </p:attrNameLst>
                                      </p:cBhvr>
                                      <p:to>
                                        <p:strVal val="visible"/>
                                      </p:to>
                                    </p:set>
                                  </p:childTnLst>
                                </p:cTn>
                              </p:par>
                            </p:childTnLst>
                          </p:cTn>
                        </p:par>
                        <p:par>
                          <p:cTn id="63" fill="hold">
                            <p:stCondLst>
                              <p:cond delay="750"/>
                            </p:stCondLst>
                            <p:childTnLst>
                              <p:par>
                                <p:cTn id="64" presetID="1" presetClass="entr" presetSubtype="0" fill="hold" nodeType="afterEffect">
                                  <p:stCondLst>
                                    <p:cond delay="750"/>
                                  </p:stCondLst>
                                  <p:childTnLst>
                                    <p:set>
                                      <p:cBhvr>
                                        <p:cTn id="65" dur="1" fill="hold">
                                          <p:stCondLst>
                                            <p:cond delay="0"/>
                                          </p:stCondLst>
                                        </p:cTn>
                                        <p:tgtEl>
                                          <p:spTgt spid="21"/>
                                        </p:tgtEl>
                                        <p:attrNameLst>
                                          <p:attrName>style.visibility</p:attrName>
                                        </p:attrNameLst>
                                      </p:cBhvr>
                                      <p:to>
                                        <p:strVal val="visible"/>
                                      </p:to>
                                    </p:set>
                                  </p:childTnLst>
                                </p:cTn>
                              </p:par>
                            </p:childTnLst>
                          </p:cTn>
                        </p:par>
                        <p:par>
                          <p:cTn id="66" fill="hold">
                            <p:stCondLst>
                              <p:cond delay="1500"/>
                            </p:stCondLst>
                            <p:childTnLst>
                              <p:par>
                                <p:cTn id="67" presetID="1" presetClass="entr" presetSubtype="0" fill="hold" nodeType="afterEffect">
                                  <p:stCondLst>
                                    <p:cond delay="750"/>
                                  </p:stCondLst>
                                  <p:childTnLst>
                                    <p:set>
                                      <p:cBhvr>
                                        <p:cTn id="68" dur="1" fill="hold">
                                          <p:stCondLst>
                                            <p:cond delay="0"/>
                                          </p:stCondLst>
                                        </p:cTn>
                                        <p:tgtEl>
                                          <p:spTgt spid="22"/>
                                        </p:tgtEl>
                                        <p:attrNameLst>
                                          <p:attrName>style.visibility</p:attrName>
                                        </p:attrNameLst>
                                      </p:cBhvr>
                                      <p:to>
                                        <p:strVal val="visible"/>
                                      </p:to>
                                    </p:set>
                                  </p:childTnLst>
                                </p:cTn>
                              </p:par>
                            </p:childTnLst>
                          </p:cTn>
                        </p:par>
                        <p:par>
                          <p:cTn id="69" fill="hold">
                            <p:stCondLst>
                              <p:cond delay="2250"/>
                            </p:stCondLst>
                            <p:childTnLst>
                              <p:par>
                                <p:cTn id="70" presetID="1" presetClass="entr" presetSubtype="0" fill="hold" nodeType="afterEffect">
                                  <p:stCondLst>
                                    <p:cond delay="750"/>
                                  </p:stCondLst>
                                  <p:childTnLst>
                                    <p:set>
                                      <p:cBhvr>
                                        <p:cTn id="71" dur="1" fill="hold">
                                          <p:stCondLst>
                                            <p:cond delay="0"/>
                                          </p:stCondLst>
                                        </p:cTn>
                                        <p:tgtEl>
                                          <p:spTgt spid="23"/>
                                        </p:tgtEl>
                                        <p:attrNameLst>
                                          <p:attrName>style.visibility</p:attrName>
                                        </p:attrNameLst>
                                      </p:cBhvr>
                                      <p:to>
                                        <p:strVal val="visible"/>
                                      </p:to>
                                    </p:set>
                                  </p:childTnLst>
                                </p:cTn>
                              </p:par>
                            </p:childTnLst>
                          </p:cTn>
                        </p:par>
                        <p:par>
                          <p:cTn id="72" fill="hold">
                            <p:stCondLst>
                              <p:cond delay="3000"/>
                            </p:stCondLst>
                            <p:childTnLst>
                              <p:par>
                                <p:cTn id="73" presetID="1" presetClass="entr" presetSubtype="0" fill="hold" nodeType="afterEffect">
                                  <p:stCondLst>
                                    <p:cond delay="750"/>
                                  </p:stCondLst>
                                  <p:childTnLst>
                                    <p:set>
                                      <p:cBhvr>
                                        <p:cTn id="74" dur="1" fill="hold">
                                          <p:stCondLst>
                                            <p:cond delay="0"/>
                                          </p:stCondLst>
                                        </p:cTn>
                                        <p:tgtEl>
                                          <p:spTgt spid="24"/>
                                        </p:tgtEl>
                                        <p:attrNameLst>
                                          <p:attrName>style.visibility</p:attrName>
                                        </p:attrNameLst>
                                      </p:cBhvr>
                                      <p:to>
                                        <p:strVal val="visible"/>
                                      </p:to>
                                    </p:set>
                                  </p:childTnLst>
                                </p:cTn>
                              </p:par>
                            </p:childTnLst>
                          </p:cTn>
                        </p:par>
                        <p:par>
                          <p:cTn id="75" fill="hold">
                            <p:stCondLst>
                              <p:cond delay="3750"/>
                            </p:stCondLst>
                            <p:childTnLst>
                              <p:par>
                                <p:cTn id="76" presetID="1" presetClass="entr" presetSubtype="0" fill="hold" nodeType="afterEffect">
                                  <p:stCondLst>
                                    <p:cond delay="750"/>
                                  </p:stCondLst>
                                  <p:childTnLst>
                                    <p:set>
                                      <p:cBhvr>
                                        <p:cTn id="77"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圖片 19">
            <a:extLst>
              <a:ext uri="{FF2B5EF4-FFF2-40B4-BE49-F238E27FC236}">
                <a16:creationId xmlns:a16="http://schemas.microsoft.com/office/drawing/2014/main" id="{48DC4D54-75F3-570D-8FAD-54133B34A1FB}"/>
              </a:ext>
            </a:extLst>
          </p:cNvPr>
          <p:cNvPicPr>
            <a:picLocks noChangeAspect="1"/>
          </p:cNvPicPr>
          <p:nvPr/>
        </p:nvPicPr>
        <p:blipFill rotWithShape="1">
          <a:blip r:embed="rId3"/>
          <a:srcRect l="20391" t="27341" r="16732" b="21348"/>
          <a:stretch/>
        </p:blipFill>
        <p:spPr>
          <a:xfrm>
            <a:off x="86822" y="3936567"/>
            <a:ext cx="8692132" cy="5586864"/>
          </a:xfrm>
          <a:prstGeom prst="rect">
            <a:avLst/>
          </a:prstGeom>
        </p:spPr>
      </p:pic>
      <p:sp>
        <p:nvSpPr>
          <p:cNvPr id="3" name="圓角矩形 802">
            <a:extLst>
              <a:ext uri="{FF2B5EF4-FFF2-40B4-BE49-F238E27FC236}">
                <a16:creationId xmlns:a16="http://schemas.microsoft.com/office/drawing/2014/main" id="{B4570B16-789B-9566-8AF4-EE949C3D9D18}"/>
              </a:ext>
            </a:extLst>
          </p:cNvPr>
          <p:cNvSpPr/>
          <p:nvPr/>
        </p:nvSpPr>
        <p:spPr>
          <a:xfrm>
            <a:off x="15432083" y="496559"/>
            <a:ext cx="2000511" cy="2267000"/>
          </a:xfrm>
          <a:prstGeom prst="roundRect">
            <a:avLst/>
          </a:prstGeom>
          <a:solidFill>
            <a:srgbClr val="FFFFFF">
              <a:alpha val="52000"/>
            </a:srgbClr>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sp>
        <p:nvSpPr>
          <p:cNvPr id="4" name="矩形 3">
            <a:extLst>
              <a:ext uri="{FF2B5EF4-FFF2-40B4-BE49-F238E27FC236}">
                <a16:creationId xmlns:a16="http://schemas.microsoft.com/office/drawing/2014/main" id="{EED83928-B19D-8B18-A6E1-C641C1640C7B}"/>
              </a:ext>
            </a:extLst>
          </p:cNvPr>
          <p:cNvSpPr/>
          <p:nvPr/>
        </p:nvSpPr>
        <p:spPr>
          <a:xfrm>
            <a:off x="15672889" y="704581"/>
            <a:ext cx="1602336" cy="1857624"/>
          </a:xfrm>
          <a:prstGeom prst="rect">
            <a:avLst/>
          </a:prstGeom>
        </p:spPr>
        <p:txBody>
          <a:bodyPr wrap="square">
            <a:spAutoFit/>
          </a:bodyPr>
          <a:lstStyle/>
          <a:p>
            <a:pPr>
              <a:lnSpc>
                <a:spcPts val="2800"/>
              </a:lnSpc>
            </a:pPr>
            <a:r>
              <a:rPr lang="zh-TW" altLang="en-US" sz="1400" dirty="0">
                <a:latin typeface="微軟正黑體" panose="020B0604030504040204" pitchFamily="34" charset="-120"/>
                <a:ea typeface="微軟正黑體" panose="020B0604030504040204" pitchFamily="34" charset="-120"/>
              </a:rPr>
              <a:t>圖例</a:t>
            </a:r>
            <a:endParaRPr lang="en-US" altLang="zh-TW" sz="1400" dirty="0">
              <a:latin typeface="微軟正黑體" panose="020B0604030504040204" pitchFamily="34" charset="-120"/>
              <a:ea typeface="微軟正黑體" panose="020B0604030504040204" pitchFamily="34" charset="-120"/>
            </a:endParaRPr>
          </a:p>
          <a:p>
            <a:pPr>
              <a:lnSpc>
                <a:spcPts val="2800"/>
              </a:lnSpc>
            </a:pPr>
            <a:r>
              <a:rPr lang="zh-TW" altLang="en-US" sz="1400" dirty="0"/>
              <a:t>            施工圍籬</a:t>
            </a:r>
            <a:endParaRPr lang="en-US" altLang="zh-TW" sz="1400" dirty="0"/>
          </a:p>
          <a:p>
            <a:pPr>
              <a:lnSpc>
                <a:spcPts val="2800"/>
              </a:lnSpc>
            </a:pPr>
            <a:r>
              <a:rPr lang="zh-TW" altLang="en-US" sz="1400" dirty="0"/>
              <a:t>            施工大門</a:t>
            </a:r>
            <a:endParaRPr lang="en-US" altLang="zh-TW" sz="1400" dirty="0"/>
          </a:p>
          <a:p>
            <a:pPr>
              <a:lnSpc>
                <a:spcPts val="2800"/>
              </a:lnSpc>
            </a:pPr>
            <a:r>
              <a:rPr lang="zh-TW" altLang="en-US" sz="1400" dirty="0"/>
              <a:t>              工務所</a:t>
            </a:r>
            <a:endParaRPr lang="en-US" altLang="zh-TW" sz="1400" dirty="0"/>
          </a:p>
          <a:p>
            <a:pPr>
              <a:lnSpc>
                <a:spcPts val="2800"/>
              </a:lnSpc>
            </a:pPr>
            <a:r>
              <a:rPr lang="zh-TW" altLang="en-US" sz="1400" dirty="0"/>
              <a:t>            施工動線</a:t>
            </a:r>
            <a:endParaRPr lang="en-US" altLang="zh-TW" sz="1400" dirty="0"/>
          </a:p>
        </p:txBody>
      </p:sp>
      <p:sp>
        <p:nvSpPr>
          <p:cNvPr id="5" name="手繪多邊形 806">
            <a:extLst>
              <a:ext uri="{FF2B5EF4-FFF2-40B4-BE49-F238E27FC236}">
                <a16:creationId xmlns:a16="http://schemas.microsoft.com/office/drawing/2014/main" id="{0174EA2F-FC48-CD3C-0895-1A658A1E29A1}"/>
              </a:ext>
            </a:extLst>
          </p:cNvPr>
          <p:cNvSpPr/>
          <p:nvPr/>
        </p:nvSpPr>
        <p:spPr>
          <a:xfrm rot="21192824">
            <a:off x="15672977" y="1236316"/>
            <a:ext cx="464767" cy="49682"/>
          </a:xfrm>
          <a:custGeom>
            <a:avLst/>
            <a:gdLst>
              <a:gd name="connsiteX0" fmla="*/ 0 w 11430"/>
              <a:gd name="connsiteY0" fmla="*/ 0 h 502920"/>
              <a:gd name="connsiteX1" fmla="*/ 11430 w 11430"/>
              <a:gd name="connsiteY1" fmla="*/ 502920 h 502920"/>
            </a:gdLst>
            <a:ahLst/>
            <a:cxnLst>
              <a:cxn ang="0">
                <a:pos x="connsiteX0" y="connsiteY0"/>
              </a:cxn>
              <a:cxn ang="0">
                <a:pos x="connsiteX1" y="connsiteY1"/>
              </a:cxn>
            </a:cxnLst>
            <a:rect l="l" t="t" r="r" b="b"/>
            <a:pathLst>
              <a:path w="11430" h="502920">
                <a:moveTo>
                  <a:pt x="0" y="0"/>
                </a:moveTo>
                <a:lnTo>
                  <a:pt x="11430" y="502920"/>
                </a:lnTo>
              </a:path>
            </a:pathLst>
          </a:custGeom>
          <a:noFill/>
          <a:ln w="317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sp>
        <p:nvSpPr>
          <p:cNvPr id="6" name="手繪多邊形 807">
            <a:extLst>
              <a:ext uri="{FF2B5EF4-FFF2-40B4-BE49-F238E27FC236}">
                <a16:creationId xmlns:a16="http://schemas.microsoft.com/office/drawing/2014/main" id="{8BECDDDD-6093-60DD-2FB3-1B9DB567D4C9}"/>
              </a:ext>
            </a:extLst>
          </p:cNvPr>
          <p:cNvSpPr/>
          <p:nvPr/>
        </p:nvSpPr>
        <p:spPr>
          <a:xfrm rot="21158302">
            <a:off x="15670451" y="1608314"/>
            <a:ext cx="425644" cy="50320"/>
          </a:xfrm>
          <a:custGeom>
            <a:avLst/>
            <a:gdLst>
              <a:gd name="connsiteX0" fmla="*/ 0 w 11430"/>
              <a:gd name="connsiteY0" fmla="*/ 0 h 502920"/>
              <a:gd name="connsiteX1" fmla="*/ 11430 w 11430"/>
              <a:gd name="connsiteY1" fmla="*/ 502920 h 502920"/>
            </a:gdLst>
            <a:ahLst/>
            <a:cxnLst>
              <a:cxn ang="0">
                <a:pos x="connsiteX0" y="connsiteY0"/>
              </a:cxn>
              <a:cxn ang="0">
                <a:pos x="connsiteX1" y="connsiteY1"/>
              </a:cxn>
            </a:cxnLst>
            <a:rect l="l" t="t" r="r" b="b"/>
            <a:pathLst>
              <a:path w="11430" h="502920">
                <a:moveTo>
                  <a:pt x="0" y="0"/>
                </a:moveTo>
                <a:lnTo>
                  <a:pt x="11430" y="502920"/>
                </a:lnTo>
              </a:path>
            </a:pathLst>
          </a:custGeom>
          <a:noFill/>
          <a:ln w="19050" cap="flat">
            <a:solidFill>
              <a:schemeClr val="accent1">
                <a:lumMod val="75000"/>
              </a:schemeClr>
            </a:solidFill>
            <a:miter lim="800000"/>
            <a:headEnd type="diamond" w="med" len="med"/>
            <a:tailEnd type="diamo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sp>
        <p:nvSpPr>
          <p:cNvPr id="7" name="矩形 6">
            <a:extLst>
              <a:ext uri="{FF2B5EF4-FFF2-40B4-BE49-F238E27FC236}">
                <a16:creationId xmlns:a16="http://schemas.microsoft.com/office/drawing/2014/main" id="{88C78D2B-69DE-133F-5261-0B84E8344D48}"/>
              </a:ext>
            </a:extLst>
          </p:cNvPr>
          <p:cNvSpPr/>
          <p:nvPr/>
        </p:nvSpPr>
        <p:spPr>
          <a:xfrm>
            <a:off x="15645733" y="1940125"/>
            <a:ext cx="428584" cy="141673"/>
          </a:xfrm>
          <a:prstGeom prst="rect">
            <a:avLst/>
          </a:prstGeom>
          <a:pattFill prst="dkUpDiag">
            <a:fgClr>
              <a:srgbClr val="0070C0"/>
            </a:fgClr>
            <a:bgClr>
              <a:schemeClr val="bg1"/>
            </a:bgClr>
          </a:pattFill>
          <a:ln w="3175">
            <a:solidFill>
              <a:schemeClr val="accent5">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sp>
        <p:nvSpPr>
          <p:cNvPr id="11" name="Text Box 2">
            <a:extLst>
              <a:ext uri="{FF2B5EF4-FFF2-40B4-BE49-F238E27FC236}">
                <a16:creationId xmlns:a16="http://schemas.microsoft.com/office/drawing/2014/main" id="{9F0BD542-443F-F237-D960-B14FE62B0441}"/>
              </a:ext>
            </a:extLst>
          </p:cNvPr>
          <p:cNvSpPr txBox="1">
            <a:spLocks noChangeArrowheads="1"/>
          </p:cNvSpPr>
          <p:nvPr/>
        </p:nvSpPr>
        <p:spPr bwMode="auto">
          <a:xfrm>
            <a:off x="473371" y="121918"/>
            <a:ext cx="5209153" cy="394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474788">
              <a:defRPr kumimoji="1" b="1">
                <a:solidFill>
                  <a:schemeClr val="tx1"/>
                </a:solidFill>
                <a:latin typeface="Arial" panose="020B0604020202020204" pitchFamily="34" charset="0"/>
                <a:ea typeface="微軟正黑體" panose="020B0604030504040204" pitchFamily="34" charset="-120"/>
              </a:defRPr>
            </a:lvl1pPr>
            <a:lvl2pPr marL="742950" indent="-285750" defTabSz="1474788">
              <a:defRPr kumimoji="1" b="1">
                <a:solidFill>
                  <a:schemeClr val="tx1"/>
                </a:solidFill>
                <a:latin typeface="Arial" panose="020B0604020202020204" pitchFamily="34" charset="0"/>
                <a:ea typeface="微軟正黑體" panose="020B0604030504040204" pitchFamily="34" charset="-120"/>
              </a:defRPr>
            </a:lvl2pPr>
            <a:lvl3pPr marL="1143000" indent="-228600" defTabSz="1474788">
              <a:defRPr kumimoji="1" b="1">
                <a:solidFill>
                  <a:schemeClr val="tx1"/>
                </a:solidFill>
                <a:latin typeface="Arial" panose="020B0604020202020204" pitchFamily="34" charset="0"/>
                <a:ea typeface="微軟正黑體" panose="020B0604030504040204" pitchFamily="34" charset="-120"/>
              </a:defRPr>
            </a:lvl3pPr>
            <a:lvl4pPr marL="1600200" indent="-228600" defTabSz="1474788">
              <a:defRPr kumimoji="1" b="1">
                <a:solidFill>
                  <a:schemeClr val="tx1"/>
                </a:solidFill>
                <a:latin typeface="Arial" panose="020B0604020202020204" pitchFamily="34" charset="0"/>
                <a:ea typeface="微軟正黑體" panose="020B0604030504040204" pitchFamily="34" charset="-120"/>
              </a:defRPr>
            </a:lvl4pPr>
            <a:lvl5pPr marL="2057400" indent="-228600" defTabSz="1474788">
              <a:defRPr kumimoji="1" b="1">
                <a:solidFill>
                  <a:schemeClr val="tx1"/>
                </a:solidFill>
                <a:latin typeface="Arial" panose="020B0604020202020204" pitchFamily="34" charset="0"/>
                <a:ea typeface="微軟正黑體" panose="020B0604030504040204" pitchFamily="34" charset="-120"/>
              </a:defRPr>
            </a:lvl5pPr>
            <a:lvl6pPr marL="2514600" indent="-228600" defTabSz="1474788" eaLnBrk="0" fontAlgn="base" hangingPunct="0">
              <a:spcBef>
                <a:spcPct val="0"/>
              </a:spcBef>
              <a:spcAft>
                <a:spcPct val="0"/>
              </a:spcAft>
              <a:defRPr kumimoji="1" b="1">
                <a:solidFill>
                  <a:schemeClr val="tx1"/>
                </a:solidFill>
                <a:latin typeface="Arial" panose="020B0604020202020204" pitchFamily="34" charset="0"/>
                <a:ea typeface="微軟正黑體" panose="020B0604030504040204" pitchFamily="34" charset="-120"/>
              </a:defRPr>
            </a:lvl6pPr>
            <a:lvl7pPr marL="2971800" indent="-228600" defTabSz="1474788" eaLnBrk="0" fontAlgn="base" hangingPunct="0">
              <a:spcBef>
                <a:spcPct val="0"/>
              </a:spcBef>
              <a:spcAft>
                <a:spcPct val="0"/>
              </a:spcAft>
              <a:defRPr kumimoji="1" b="1">
                <a:solidFill>
                  <a:schemeClr val="tx1"/>
                </a:solidFill>
                <a:latin typeface="Arial" panose="020B0604020202020204" pitchFamily="34" charset="0"/>
                <a:ea typeface="微軟正黑體" panose="020B0604030504040204" pitchFamily="34" charset="-120"/>
              </a:defRPr>
            </a:lvl7pPr>
            <a:lvl8pPr marL="3429000" indent="-228600" defTabSz="1474788" eaLnBrk="0" fontAlgn="base" hangingPunct="0">
              <a:spcBef>
                <a:spcPct val="0"/>
              </a:spcBef>
              <a:spcAft>
                <a:spcPct val="0"/>
              </a:spcAft>
              <a:defRPr kumimoji="1" b="1">
                <a:solidFill>
                  <a:schemeClr val="tx1"/>
                </a:solidFill>
                <a:latin typeface="Arial" panose="020B0604020202020204" pitchFamily="34" charset="0"/>
                <a:ea typeface="微軟正黑體" panose="020B0604030504040204" pitchFamily="34" charset="-120"/>
              </a:defRPr>
            </a:lvl8pPr>
            <a:lvl9pPr marL="3886200" indent="-228600" defTabSz="1474788" eaLnBrk="0" fontAlgn="base" hangingPunct="0">
              <a:spcBef>
                <a:spcPct val="0"/>
              </a:spcBef>
              <a:spcAft>
                <a:spcPct val="0"/>
              </a:spcAft>
              <a:defRPr kumimoji="1" b="1">
                <a:solidFill>
                  <a:schemeClr val="tx1"/>
                </a:solidFill>
                <a:latin typeface="Arial" panose="020B0604020202020204" pitchFamily="34" charset="0"/>
                <a:ea typeface="微軟正黑體" panose="020B0604030504040204" pitchFamily="34" charset="-120"/>
              </a:defRPr>
            </a:lvl9pPr>
          </a:lstStyle>
          <a:p>
            <a:pPr>
              <a:lnSpc>
                <a:spcPct val="120000"/>
              </a:lnSpc>
              <a:spcBef>
                <a:spcPct val="80000"/>
              </a:spcBef>
            </a:pPr>
            <a:r>
              <a:rPr lang="zh-TW" altLang="zh-TW" dirty="0">
                <a:latin typeface="微軟正黑體" panose="020B0604030504040204" pitchFamily="34" charset="-120"/>
                <a:cs typeface="Times New Roman" panose="02020603050405020304" pitchFamily="18" charset="0"/>
              </a:rPr>
              <a:t>▋</a:t>
            </a:r>
            <a:r>
              <a:rPr lang="zh-TW" altLang="en-US" dirty="0">
                <a:latin typeface="微軟正黑體" panose="020B0604030504040204" pitchFamily="34" charset="-120"/>
                <a:cs typeface="Times New Roman" panose="02020603050405020304" pitchFamily="18" charset="0"/>
              </a:rPr>
              <a:t>極限運動場</a:t>
            </a:r>
            <a:r>
              <a:rPr lang="en-US" altLang="zh-TW" dirty="0">
                <a:latin typeface="微軟正黑體" panose="020B0604030504040204" pitchFamily="34" charset="-120"/>
                <a:cs typeface="Times New Roman" panose="02020603050405020304" pitchFamily="18" charset="0"/>
              </a:rPr>
              <a:t>(1)</a:t>
            </a:r>
            <a:r>
              <a:rPr lang="zh-TW" altLang="en-US" dirty="0">
                <a:latin typeface="微軟正黑體" panose="020B0604030504040204" pitchFamily="34" charset="-120"/>
                <a:cs typeface="Times New Roman" panose="02020603050405020304" pitchFamily="18" charset="0"/>
              </a:rPr>
              <a:t>及景觀施工動線 </a:t>
            </a:r>
            <a:r>
              <a:rPr lang="zh-TW" altLang="zh-TW" dirty="0">
                <a:latin typeface="微軟正黑體" panose="020B0604030504040204" pitchFamily="34" charset="-120"/>
                <a:cs typeface="Times New Roman" panose="02020603050405020304" pitchFamily="18" charset="0"/>
              </a:rPr>
              <a:t>▋</a:t>
            </a:r>
            <a:r>
              <a:rPr lang="zh-TW" altLang="en-US" dirty="0">
                <a:latin typeface="微軟正黑體" panose="020B0604030504040204" pitchFamily="34" charset="-120"/>
                <a:cs typeface="Times New Roman" panose="02020603050405020304" pitchFamily="18" charset="0"/>
              </a:rPr>
              <a:t> </a:t>
            </a:r>
          </a:p>
        </p:txBody>
      </p:sp>
      <p:sp>
        <p:nvSpPr>
          <p:cNvPr id="12" name="手繪多邊形: 圖案 11">
            <a:extLst>
              <a:ext uri="{FF2B5EF4-FFF2-40B4-BE49-F238E27FC236}">
                <a16:creationId xmlns:a16="http://schemas.microsoft.com/office/drawing/2014/main" id="{95FBDBE3-A083-828E-A094-E63BCFC920EE}"/>
              </a:ext>
            </a:extLst>
          </p:cNvPr>
          <p:cNvSpPr/>
          <p:nvPr/>
        </p:nvSpPr>
        <p:spPr>
          <a:xfrm>
            <a:off x="417219" y="3998944"/>
            <a:ext cx="8252447" cy="4126406"/>
          </a:xfrm>
          <a:custGeom>
            <a:avLst/>
            <a:gdLst>
              <a:gd name="connsiteX0" fmla="*/ 7410893 w 8431618"/>
              <a:gd name="connsiteY0" fmla="*/ 3625702 h 3891516"/>
              <a:gd name="connsiteX1" fmla="*/ 244548 w 8431618"/>
              <a:gd name="connsiteY1" fmla="*/ 3583172 h 3891516"/>
              <a:gd name="connsiteX2" fmla="*/ 255181 w 8431618"/>
              <a:gd name="connsiteY2" fmla="*/ 3317358 h 3891516"/>
              <a:gd name="connsiteX3" fmla="*/ 0 w 8431618"/>
              <a:gd name="connsiteY3" fmla="*/ 3317358 h 3891516"/>
              <a:gd name="connsiteX4" fmla="*/ 42530 w 8431618"/>
              <a:gd name="connsiteY4" fmla="*/ 1637414 h 3891516"/>
              <a:gd name="connsiteX5" fmla="*/ 627321 w 8431618"/>
              <a:gd name="connsiteY5" fmla="*/ 1679944 h 3891516"/>
              <a:gd name="connsiteX6" fmla="*/ 595423 w 8431618"/>
              <a:gd name="connsiteY6" fmla="*/ 21265 h 3891516"/>
              <a:gd name="connsiteX7" fmla="*/ 6826102 w 8431618"/>
              <a:gd name="connsiteY7" fmla="*/ 0 h 3891516"/>
              <a:gd name="connsiteX8" fmla="*/ 6815469 w 8431618"/>
              <a:gd name="connsiteY8" fmla="*/ 116958 h 3891516"/>
              <a:gd name="connsiteX9" fmla="*/ 7028121 w 8431618"/>
              <a:gd name="connsiteY9" fmla="*/ 159488 h 3891516"/>
              <a:gd name="connsiteX10" fmla="*/ 6996223 w 8431618"/>
              <a:gd name="connsiteY10" fmla="*/ 765544 h 3891516"/>
              <a:gd name="connsiteX11" fmla="*/ 8123274 w 8431618"/>
              <a:gd name="connsiteY11" fmla="*/ 691116 h 3891516"/>
              <a:gd name="connsiteX12" fmla="*/ 8102009 w 8431618"/>
              <a:gd name="connsiteY12" fmla="*/ 563526 h 3891516"/>
              <a:gd name="connsiteX13" fmla="*/ 8389088 w 8431618"/>
              <a:gd name="connsiteY13" fmla="*/ 372140 h 3891516"/>
              <a:gd name="connsiteX14" fmla="*/ 8431618 w 8431618"/>
              <a:gd name="connsiteY14" fmla="*/ 606056 h 3891516"/>
              <a:gd name="connsiteX15" fmla="*/ 8208335 w 8431618"/>
              <a:gd name="connsiteY15" fmla="*/ 3593805 h 3891516"/>
              <a:gd name="connsiteX16" fmla="*/ 8016948 w 8431618"/>
              <a:gd name="connsiteY16" fmla="*/ 3593805 h 3891516"/>
              <a:gd name="connsiteX17" fmla="*/ 8059479 w 8431618"/>
              <a:gd name="connsiteY17" fmla="*/ 3891516 h 3891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431618" h="3891516">
                <a:moveTo>
                  <a:pt x="7410893" y="3625702"/>
                </a:moveTo>
                <a:lnTo>
                  <a:pt x="244548" y="3583172"/>
                </a:lnTo>
                <a:lnTo>
                  <a:pt x="255181" y="3317358"/>
                </a:lnTo>
                <a:lnTo>
                  <a:pt x="0" y="3317358"/>
                </a:lnTo>
                <a:lnTo>
                  <a:pt x="42530" y="1637414"/>
                </a:lnTo>
                <a:lnTo>
                  <a:pt x="627321" y="1679944"/>
                </a:lnTo>
                <a:lnTo>
                  <a:pt x="595423" y="21265"/>
                </a:lnTo>
                <a:lnTo>
                  <a:pt x="6826102" y="0"/>
                </a:lnTo>
                <a:lnTo>
                  <a:pt x="6815469" y="116958"/>
                </a:lnTo>
                <a:lnTo>
                  <a:pt x="7028121" y="159488"/>
                </a:lnTo>
                <a:lnTo>
                  <a:pt x="6996223" y="765544"/>
                </a:lnTo>
                <a:lnTo>
                  <a:pt x="8123274" y="691116"/>
                </a:lnTo>
                <a:lnTo>
                  <a:pt x="8102009" y="563526"/>
                </a:lnTo>
                <a:lnTo>
                  <a:pt x="8389088" y="372140"/>
                </a:lnTo>
                <a:lnTo>
                  <a:pt x="8431618" y="606056"/>
                </a:lnTo>
                <a:lnTo>
                  <a:pt x="8208335" y="3593805"/>
                </a:lnTo>
                <a:lnTo>
                  <a:pt x="8016948" y="3593805"/>
                </a:lnTo>
                <a:lnTo>
                  <a:pt x="8059479" y="3891516"/>
                </a:lnTo>
              </a:path>
            </a:pathLst>
          </a:custGeom>
          <a:noFill/>
          <a:ln w="25400">
            <a:solidFill>
              <a:srgbClr val="C00000"/>
            </a:solidFill>
            <a:prstDash val="dash"/>
            <a:headEnd type="none"/>
            <a:tail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3" name="圖片 12">
            <a:extLst>
              <a:ext uri="{FF2B5EF4-FFF2-40B4-BE49-F238E27FC236}">
                <a16:creationId xmlns:a16="http://schemas.microsoft.com/office/drawing/2014/main" id="{BAEE1319-F805-149D-0D71-67A625015400}"/>
              </a:ext>
            </a:extLst>
          </p:cNvPr>
          <p:cNvPicPr>
            <a:picLocks noChangeAspect="1"/>
          </p:cNvPicPr>
          <p:nvPr/>
        </p:nvPicPr>
        <p:blipFill rotWithShape="1">
          <a:blip r:embed="rId3"/>
          <a:srcRect l="20391" t="27341" r="16732" b="21348"/>
          <a:stretch/>
        </p:blipFill>
        <p:spPr>
          <a:xfrm>
            <a:off x="8831185" y="3950215"/>
            <a:ext cx="8692132" cy="5586864"/>
          </a:xfrm>
          <a:prstGeom prst="rect">
            <a:avLst/>
          </a:prstGeom>
        </p:spPr>
      </p:pic>
      <p:sp>
        <p:nvSpPr>
          <p:cNvPr id="14" name="矩形 13">
            <a:extLst>
              <a:ext uri="{FF2B5EF4-FFF2-40B4-BE49-F238E27FC236}">
                <a16:creationId xmlns:a16="http://schemas.microsoft.com/office/drawing/2014/main" id="{D4EEAEF5-90AD-7B96-E9EF-6A1A5237A8E7}"/>
              </a:ext>
            </a:extLst>
          </p:cNvPr>
          <p:cNvSpPr/>
          <p:nvPr/>
        </p:nvSpPr>
        <p:spPr>
          <a:xfrm>
            <a:off x="9501052" y="6299700"/>
            <a:ext cx="6879694" cy="1502213"/>
          </a:xfrm>
          <a:prstGeom prst="rect">
            <a:avLst/>
          </a:prstGeom>
          <a:solidFill>
            <a:schemeClr val="accent4">
              <a:lumMod val="75000"/>
              <a:alpha val="6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1600" dirty="0"/>
              <a:t>新       建       物</a:t>
            </a:r>
          </a:p>
        </p:txBody>
      </p:sp>
      <p:sp>
        <p:nvSpPr>
          <p:cNvPr id="15" name="手繪多邊形: 圖案 14">
            <a:extLst>
              <a:ext uri="{FF2B5EF4-FFF2-40B4-BE49-F238E27FC236}">
                <a16:creationId xmlns:a16="http://schemas.microsoft.com/office/drawing/2014/main" id="{F850F6B6-DFD2-02A2-8D6A-D4112FDB1D92}"/>
              </a:ext>
            </a:extLst>
          </p:cNvPr>
          <p:cNvSpPr/>
          <p:nvPr/>
        </p:nvSpPr>
        <p:spPr>
          <a:xfrm>
            <a:off x="9150126" y="3998944"/>
            <a:ext cx="8211672" cy="4126406"/>
          </a:xfrm>
          <a:custGeom>
            <a:avLst/>
            <a:gdLst>
              <a:gd name="connsiteX0" fmla="*/ 7410893 w 8431618"/>
              <a:gd name="connsiteY0" fmla="*/ 3625702 h 3891516"/>
              <a:gd name="connsiteX1" fmla="*/ 244548 w 8431618"/>
              <a:gd name="connsiteY1" fmla="*/ 3583172 h 3891516"/>
              <a:gd name="connsiteX2" fmla="*/ 255181 w 8431618"/>
              <a:gd name="connsiteY2" fmla="*/ 3317358 h 3891516"/>
              <a:gd name="connsiteX3" fmla="*/ 0 w 8431618"/>
              <a:gd name="connsiteY3" fmla="*/ 3317358 h 3891516"/>
              <a:gd name="connsiteX4" fmla="*/ 42530 w 8431618"/>
              <a:gd name="connsiteY4" fmla="*/ 1637414 h 3891516"/>
              <a:gd name="connsiteX5" fmla="*/ 627321 w 8431618"/>
              <a:gd name="connsiteY5" fmla="*/ 1679944 h 3891516"/>
              <a:gd name="connsiteX6" fmla="*/ 595423 w 8431618"/>
              <a:gd name="connsiteY6" fmla="*/ 21265 h 3891516"/>
              <a:gd name="connsiteX7" fmla="*/ 6826102 w 8431618"/>
              <a:gd name="connsiteY7" fmla="*/ 0 h 3891516"/>
              <a:gd name="connsiteX8" fmla="*/ 6815469 w 8431618"/>
              <a:gd name="connsiteY8" fmla="*/ 116958 h 3891516"/>
              <a:gd name="connsiteX9" fmla="*/ 7028121 w 8431618"/>
              <a:gd name="connsiteY9" fmla="*/ 159488 h 3891516"/>
              <a:gd name="connsiteX10" fmla="*/ 6996223 w 8431618"/>
              <a:gd name="connsiteY10" fmla="*/ 765544 h 3891516"/>
              <a:gd name="connsiteX11" fmla="*/ 8123274 w 8431618"/>
              <a:gd name="connsiteY11" fmla="*/ 691116 h 3891516"/>
              <a:gd name="connsiteX12" fmla="*/ 8102009 w 8431618"/>
              <a:gd name="connsiteY12" fmla="*/ 563526 h 3891516"/>
              <a:gd name="connsiteX13" fmla="*/ 8389088 w 8431618"/>
              <a:gd name="connsiteY13" fmla="*/ 372140 h 3891516"/>
              <a:gd name="connsiteX14" fmla="*/ 8431618 w 8431618"/>
              <a:gd name="connsiteY14" fmla="*/ 606056 h 3891516"/>
              <a:gd name="connsiteX15" fmla="*/ 8208335 w 8431618"/>
              <a:gd name="connsiteY15" fmla="*/ 3593805 h 3891516"/>
              <a:gd name="connsiteX16" fmla="*/ 8016948 w 8431618"/>
              <a:gd name="connsiteY16" fmla="*/ 3593805 h 3891516"/>
              <a:gd name="connsiteX17" fmla="*/ 8059479 w 8431618"/>
              <a:gd name="connsiteY17" fmla="*/ 3891516 h 3891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431618" h="3891516">
                <a:moveTo>
                  <a:pt x="7410893" y="3625702"/>
                </a:moveTo>
                <a:lnTo>
                  <a:pt x="244548" y="3583172"/>
                </a:lnTo>
                <a:lnTo>
                  <a:pt x="255181" y="3317358"/>
                </a:lnTo>
                <a:lnTo>
                  <a:pt x="0" y="3317358"/>
                </a:lnTo>
                <a:lnTo>
                  <a:pt x="42530" y="1637414"/>
                </a:lnTo>
                <a:lnTo>
                  <a:pt x="627321" y="1679944"/>
                </a:lnTo>
                <a:lnTo>
                  <a:pt x="595423" y="21265"/>
                </a:lnTo>
                <a:lnTo>
                  <a:pt x="6826102" y="0"/>
                </a:lnTo>
                <a:lnTo>
                  <a:pt x="6815469" y="116958"/>
                </a:lnTo>
                <a:lnTo>
                  <a:pt x="7028121" y="159488"/>
                </a:lnTo>
                <a:lnTo>
                  <a:pt x="6996223" y="765544"/>
                </a:lnTo>
                <a:lnTo>
                  <a:pt x="8123274" y="691116"/>
                </a:lnTo>
                <a:lnTo>
                  <a:pt x="8102009" y="563526"/>
                </a:lnTo>
                <a:lnTo>
                  <a:pt x="8389088" y="372140"/>
                </a:lnTo>
                <a:lnTo>
                  <a:pt x="8431618" y="606056"/>
                </a:lnTo>
                <a:lnTo>
                  <a:pt x="8208335" y="3593805"/>
                </a:lnTo>
                <a:lnTo>
                  <a:pt x="8016948" y="3593805"/>
                </a:lnTo>
                <a:lnTo>
                  <a:pt x="8059479" y="3891516"/>
                </a:lnTo>
              </a:path>
            </a:pathLst>
          </a:custGeom>
          <a:noFill/>
          <a:ln w="25400">
            <a:solidFill>
              <a:srgbClr val="C00000"/>
            </a:solidFill>
            <a:prstDash val="dash"/>
            <a:headEnd type="none"/>
            <a:tail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手繪多邊形: 圖案 23">
            <a:extLst>
              <a:ext uri="{FF2B5EF4-FFF2-40B4-BE49-F238E27FC236}">
                <a16:creationId xmlns:a16="http://schemas.microsoft.com/office/drawing/2014/main" id="{C8830DDB-9900-FCC9-A7FA-ECE1237BDC3A}"/>
              </a:ext>
            </a:extLst>
          </p:cNvPr>
          <p:cNvSpPr/>
          <p:nvPr/>
        </p:nvSpPr>
        <p:spPr>
          <a:xfrm>
            <a:off x="9753473" y="4534264"/>
            <a:ext cx="3239588" cy="1802674"/>
          </a:xfrm>
          <a:custGeom>
            <a:avLst/>
            <a:gdLst>
              <a:gd name="connsiteX0" fmla="*/ 2795451 w 3239588"/>
              <a:gd name="connsiteY0" fmla="*/ 217714 h 1802674"/>
              <a:gd name="connsiteX1" fmla="*/ 2151017 w 3239588"/>
              <a:gd name="connsiteY1" fmla="*/ 217714 h 1802674"/>
              <a:gd name="connsiteX2" fmla="*/ 2055223 w 3239588"/>
              <a:gd name="connsiteY2" fmla="*/ 191588 h 1802674"/>
              <a:gd name="connsiteX3" fmla="*/ 2011680 w 3239588"/>
              <a:gd name="connsiteY3" fmla="*/ 148045 h 1802674"/>
              <a:gd name="connsiteX4" fmla="*/ 1837508 w 3239588"/>
              <a:gd name="connsiteY4" fmla="*/ 148045 h 1802674"/>
              <a:gd name="connsiteX5" fmla="*/ 1776548 w 3239588"/>
              <a:gd name="connsiteY5" fmla="*/ 165463 h 1802674"/>
              <a:gd name="connsiteX6" fmla="*/ 1672045 w 3239588"/>
              <a:gd name="connsiteY6" fmla="*/ 217714 h 1802674"/>
              <a:gd name="connsiteX7" fmla="*/ 1445623 w 3239588"/>
              <a:gd name="connsiteY7" fmla="*/ 217714 h 1802674"/>
              <a:gd name="connsiteX8" fmla="*/ 1306285 w 3239588"/>
              <a:gd name="connsiteY8" fmla="*/ 217714 h 1802674"/>
              <a:gd name="connsiteX9" fmla="*/ 1227908 w 3239588"/>
              <a:gd name="connsiteY9" fmla="*/ 182880 h 1802674"/>
              <a:gd name="connsiteX10" fmla="*/ 1132114 w 3239588"/>
              <a:gd name="connsiteY10" fmla="*/ 139337 h 1802674"/>
              <a:gd name="connsiteX11" fmla="*/ 1053737 w 3239588"/>
              <a:gd name="connsiteY11" fmla="*/ 87085 h 1802674"/>
              <a:gd name="connsiteX12" fmla="*/ 914400 w 3239588"/>
              <a:gd name="connsiteY12" fmla="*/ 43543 h 1802674"/>
              <a:gd name="connsiteX13" fmla="*/ 818605 w 3239588"/>
              <a:gd name="connsiteY13" fmla="*/ 0 h 1802674"/>
              <a:gd name="connsiteX14" fmla="*/ 661851 w 3239588"/>
              <a:gd name="connsiteY14" fmla="*/ 43543 h 1802674"/>
              <a:gd name="connsiteX15" fmla="*/ 487680 w 3239588"/>
              <a:gd name="connsiteY15" fmla="*/ 113211 h 1802674"/>
              <a:gd name="connsiteX16" fmla="*/ 313508 w 3239588"/>
              <a:gd name="connsiteY16" fmla="*/ 226423 h 1802674"/>
              <a:gd name="connsiteX17" fmla="*/ 252548 w 3239588"/>
              <a:gd name="connsiteY17" fmla="*/ 304800 h 1802674"/>
              <a:gd name="connsiteX18" fmla="*/ 148045 w 3239588"/>
              <a:gd name="connsiteY18" fmla="*/ 461554 h 1802674"/>
              <a:gd name="connsiteX19" fmla="*/ 78377 w 3239588"/>
              <a:gd name="connsiteY19" fmla="*/ 696685 h 1802674"/>
              <a:gd name="connsiteX20" fmla="*/ 43543 w 3239588"/>
              <a:gd name="connsiteY20" fmla="*/ 931817 h 1802674"/>
              <a:gd name="connsiteX21" fmla="*/ 0 w 3239588"/>
              <a:gd name="connsiteY21" fmla="*/ 1210491 h 1802674"/>
              <a:gd name="connsiteX22" fmla="*/ 87085 w 3239588"/>
              <a:gd name="connsiteY22" fmla="*/ 1428205 h 1802674"/>
              <a:gd name="connsiteX23" fmla="*/ 139337 w 3239588"/>
              <a:gd name="connsiteY23" fmla="*/ 1567543 h 1802674"/>
              <a:gd name="connsiteX24" fmla="*/ 226423 w 3239588"/>
              <a:gd name="connsiteY24" fmla="*/ 1706880 h 1802674"/>
              <a:gd name="connsiteX25" fmla="*/ 226423 w 3239588"/>
              <a:gd name="connsiteY25" fmla="*/ 1767840 h 1802674"/>
              <a:gd name="connsiteX26" fmla="*/ 3222171 w 3239588"/>
              <a:gd name="connsiteY26" fmla="*/ 1802674 h 1802674"/>
              <a:gd name="connsiteX27" fmla="*/ 3239588 w 3239588"/>
              <a:gd name="connsiteY27" fmla="*/ 1262743 h 1802674"/>
              <a:gd name="connsiteX28" fmla="*/ 2795451 w 3239588"/>
              <a:gd name="connsiteY28" fmla="*/ 217714 h 1802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39588" h="1802674">
                <a:moveTo>
                  <a:pt x="2795451" y="217714"/>
                </a:moveTo>
                <a:lnTo>
                  <a:pt x="2151017" y="217714"/>
                </a:lnTo>
                <a:lnTo>
                  <a:pt x="2055223" y="191588"/>
                </a:lnTo>
                <a:lnTo>
                  <a:pt x="2011680" y="148045"/>
                </a:lnTo>
                <a:lnTo>
                  <a:pt x="1837508" y="148045"/>
                </a:lnTo>
                <a:lnTo>
                  <a:pt x="1776548" y="165463"/>
                </a:lnTo>
                <a:lnTo>
                  <a:pt x="1672045" y="217714"/>
                </a:lnTo>
                <a:lnTo>
                  <a:pt x="1445623" y="217714"/>
                </a:lnTo>
                <a:lnTo>
                  <a:pt x="1306285" y="217714"/>
                </a:lnTo>
                <a:lnTo>
                  <a:pt x="1227908" y="182880"/>
                </a:lnTo>
                <a:lnTo>
                  <a:pt x="1132114" y="139337"/>
                </a:lnTo>
                <a:lnTo>
                  <a:pt x="1053737" y="87085"/>
                </a:lnTo>
                <a:lnTo>
                  <a:pt x="914400" y="43543"/>
                </a:lnTo>
                <a:lnTo>
                  <a:pt x="818605" y="0"/>
                </a:lnTo>
                <a:lnTo>
                  <a:pt x="661851" y="43543"/>
                </a:lnTo>
                <a:lnTo>
                  <a:pt x="487680" y="113211"/>
                </a:lnTo>
                <a:lnTo>
                  <a:pt x="313508" y="226423"/>
                </a:lnTo>
                <a:lnTo>
                  <a:pt x="252548" y="304800"/>
                </a:lnTo>
                <a:lnTo>
                  <a:pt x="148045" y="461554"/>
                </a:lnTo>
                <a:lnTo>
                  <a:pt x="78377" y="696685"/>
                </a:lnTo>
                <a:lnTo>
                  <a:pt x="43543" y="931817"/>
                </a:lnTo>
                <a:lnTo>
                  <a:pt x="0" y="1210491"/>
                </a:lnTo>
                <a:lnTo>
                  <a:pt x="87085" y="1428205"/>
                </a:lnTo>
                <a:lnTo>
                  <a:pt x="139337" y="1567543"/>
                </a:lnTo>
                <a:lnTo>
                  <a:pt x="226423" y="1706880"/>
                </a:lnTo>
                <a:lnTo>
                  <a:pt x="226423" y="1767840"/>
                </a:lnTo>
                <a:lnTo>
                  <a:pt x="3222171" y="1802674"/>
                </a:lnTo>
                <a:lnTo>
                  <a:pt x="3239588" y="1262743"/>
                </a:lnTo>
                <a:lnTo>
                  <a:pt x="2795451" y="217714"/>
                </a:lnTo>
                <a:close/>
              </a:path>
            </a:pathLst>
          </a:custGeom>
          <a:solidFill>
            <a:srgbClr val="FF0000">
              <a:alpha val="32000"/>
            </a:srgbClr>
          </a:solidFill>
          <a:ln w="28575">
            <a:solidFill>
              <a:srgbClr val="C00000"/>
            </a:solidFill>
            <a:prstDash val="sysDot"/>
            <a:headEnd type="oval"/>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a:latin typeface="微軟正黑體" panose="020B0604030504040204" pitchFamily="34" charset="-120"/>
                <a:cs typeface="Times New Roman" panose="02020603050405020304" pitchFamily="18" charset="0"/>
              </a:rPr>
              <a:t>極限運動場</a:t>
            </a:r>
            <a:r>
              <a:rPr lang="en-US" altLang="zh-TW">
                <a:latin typeface="微軟正黑體" panose="020B0604030504040204" pitchFamily="34" charset="-120"/>
                <a:cs typeface="Times New Roman" panose="02020603050405020304" pitchFamily="18" charset="0"/>
              </a:rPr>
              <a:t>(1)</a:t>
            </a:r>
            <a:endParaRPr lang="zh-TW" altLang="en-US" dirty="0"/>
          </a:p>
        </p:txBody>
      </p:sp>
      <p:sp>
        <p:nvSpPr>
          <p:cNvPr id="25" name="手繪多邊形: 圖案 24">
            <a:extLst>
              <a:ext uri="{FF2B5EF4-FFF2-40B4-BE49-F238E27FC236}">
                <a16:creationId xmlns:a16="http://schemas.microsoft.com/office/drawing/2014/main" id="{64095DF9-D09D-A394-B40F-2228F2DDF0BB}"/>
              </a:ext>
            </a:extLst>
          </p:cNvPr>
          <p:cNvSpPr/>
          <p:nvPr/>
        </p:nvSpPr>
        <p:spPr>
          <a:xfrm>
            <a:off x="12540343" y="4740457"/>
            <a:ext cx="3857897" cy="1567543"/>
          </a:xfrm>
          <a:custGeom>
            <a:avLst/>
            <a:gdLst>
              <a:gd name="connsiteX0" fmla="*/ 3831771 w 3857897"/>
              <a:gd name="connsiteY0" fmla="*/ 1550126 h 1567543"/>
              <a:gd name="connsiteX1" fmla="*/ 3857897 w 3857897"/>
              <a:gd name="connsiteY1" fmla="*/ 0 h 1567543"/>
              <a:gd name="connsiteX2" fmla="*/ 0 w 3857897"/>
              <a:gd name="connsiteY2" fmla="*/ 17417 h 1567543"/>
              <a:gd name="connsiteX3" fmla="*/ 452846 w 3857897"/>
              <a:gd name="connsiteY3" fmla="*/ 1062446 h 1567543"/>
              <a:gd name="connsiteX4" fmla="*/ 931817 w 3857897"/>
              <a:gd name="connsiteY4" fmla="*/ 1018903 h 1567543"/>
              <a:gd name="connsiteX5" fmla="*/ 931817 w 3857897"/>
              <a:gd name="connsiteY5" fmla="*/ 1567543 h 1567543"/>
              <a:gd name="connsiteX6" fmla="*/ 3831771 w 3857897"/>
              <a:gd name="connsiteY6" fmla="*/ 1550126 h 156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7897" h="1567543">
                <a:moveTo>
                  <a:pt x="3831771" y="1550126"/>
                </a:moveTo>
                <a:lnTo>
                  <a:pt x="3857897" y="0"/>
                </a:lnTo>
                <a:lnTo>
                  <a:pt x="0" y="17417"/>
                </a:lnTo>
                <a:lnTo>
                  <a:pt x="452846" y="1062446"/>
                </a:lnTo>
                <a:lnTo>
                  <a:pt x="931817" y="1018903"/>
                </a:lnTo>
                <a:lnTo>
                  <a:pt x="931817" y="1567543"/>
                </a:lnTo>
                <a:lnTo>
                  <a:pt x="3831771" y="1550126"/>
                </a:lnTo>
                <a:close/>
              </a:path>
            </a:pathLst>
          </a:custGeom>
          <a:solidFill>
            <a:srgbClr val="FF0000">
              <a:alpha val="39000"/>
            </a:srgbClr>
          </a:solidFill>
          <a:ln w="25400">
            <a:solidFill>
              <a:srgbClr val="C00000"/>
            </a:solidFill>
            <a:prstDash val="sysDot"/>
            <a:headEnd type="oval"/>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dirty="0">
                <a:latin typeface="微軟正黑體" panose="020B0604030504040204" pitchFamily="34" charset="-120"/>
                <a:cs typeface="Times New Roman" panose="02020603050405020304" pitchFamily="18" charset="0"/>
              </a:rPr>
              <a:t>極限運動場</a:t>
            </a:r>
            <a:r>
              <a:rPr lang="en-US" altLang="zh-TW" dirty="0">
                <a:latin typeface="微軟正黑體" panose="020B0604030504040204" pitchFamily="34" charset="-120"/>
                <a:cs typeface="Times New Roman" panose="02020603050405020304" pitchFamily="18" charset="0"/>
              </a:rPr>
              <a:t>(2)</a:t>
            </a:r>
            <a:endParaRPr lang="zh-TW" altLang="en-US" dirty="0"/>
          </a:p>
        </p:txBody>
      </p:sp>
      <p:sp>
        <p:nvSpPr>
          <p:cNvPr id="26" name="矩形 25">
            <a:extLst>
              <a:ext uri="{FF2B5EF4-FFF2-40B4-BE49-F238E27FC236}">
                <a16:creationId xmlns:a16="http://schemas.microsoft.com/office/drawing/2014/main" id="{A335046C-DF0A-6970-55E1-D516A971A787}"/>
              </a:ext>
            </a:extLst>
          </p:cNvPr>
          <p:cNvSpPr/>
          <p:nvPr/>
        </p:nvSpPr>
        <p:spPr>
          <a:xfrm>
            <a:off x="8899531" y="4783043"/>
            <a:ext cx="785596" cy="1567543"/>
          </a:xfrm>
          <a:prstGeom prst="rect">
            <a:avLst/>
          </a:prstGeom>
          <a:solidFill>
            <a:srgbClr val="92D050">
              <a:alpha val="42000"/>
            </a:srgbClr>
          </a:solidFill>
          <a:ln w="9525">
            <a:solidFill>
              <a:srgbClr val="C00000"/>
            </a:solidFill>
            <a:prstDash val="sysDot"/>
            <a:headEnd type="oval"/>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手繪多邊形: 圖案 26">
            <a:extLst>
              <a:ext uri="{FF2B5EF4-FFF2-40B4-BE49-F238E27FC236}">
                <a16:creationId xmlns:a16="http://schemas.microsoft.com/office/drawing/2014/main" id="{DBD8AB21-DB96-1C3C-1AB5-1AC939F77FB7}"/>
              </a:ext>
            </a:extLst>
          </p:cNvPr>
          <p:cNvSpPr/>
          <p:nvPr/>
        </p:nvSpPr>
        <p:spPr>
          <a:xfrm>
            <a:off x="9718863" y="4748422"/>
            <a:ext cx="357051" cy="1593669"/>
          </a:xfrm>
          <a:custGeom>
            <a:avLst/>
            <a:gdLst>
              <a:gd name="connsiteX0" fmla="*/ 357051 w 357051"/>
              <a:gd name="connsiteY0" fmla="*/ 0 h 1593669"/>
              <a:gd name="connsiteX1" fmla="*/ 17417 w 357051"/>
              <a:gd name="connsiteY1" fmla="*/ 0 h 1593669"/>
              <a:gd name="connsiteX2" fmla="*/ 0 w 357051"/>
              <a:gd name="connsiteY2" fmla="*/ 1593669 h 1593669"/>
              <a:gd name="connsiteX3" fmla="*/ 296091 w 357051"/>
              <a:gd name="connsiteY3" fmla="*/ 1584960 h 1593669"/>
              <a:gd name="connsiteX4" fmla="*/ 182880 w 357051"/>
              <a:gd name="connsiteY4" fmla="*/ 1410789 h 1593669"/>
              <a:gd name="connsiteX5" fmla="*/ 156754 w 357051"/>
              <a:gd name="connsiteY5" fmla="*/ 1288869 h 1593669"/>
              <a:gd name="connsiteX6" fmla="*/ 113211 w 357051"/>
              <a:gd name="connsiteY6" fmla="*/ 1175657 h 1593669"/>
              <a:gd name="connsiteX7" fmla="*/ 60960 w 357051"/>
              <a:gd name="connsiteY7" fmla="*/ 1088571 h 1593669"/>
              <a:gd name="connsiteX8" fmla="*/ 60960 w 357051"/>
              <a:gd name="connsiteY8" fmla="*/ 888274 h 1593669"/>
              <a:gd name="connsiteX9" fmla="*/ 87085 w 357051"/>
              <a:gd name="connsiteY9" fmla="*/ 583474 h 1593669"/>
              <a:gd name="connsiteX10" fmla="*/ 130628 w 357051"/>
              <a:gd name="connsiteY10" fmla="*/ 383177 h 1593669"/>
              <a:gd name="connsiteX11" fmla="*/ 200297 w 357051"/>
              <a:gd name="connsiteY11" fmla="*/ 209006 h 1593669"/>
              <a:gd name="connsiteX12" fmla="*/ 287383 w 357051"/>
              <a:gd name="connsiteY12" fmla="*/ 95794 h 1593669"/>
              <a:gd name="connsiteX13" fmla="*/ 357051 w 357051"/>
              <a:gd name="connsiteY13" fmla="*/ 0 h 159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7051" h="1593669">
                <a:moveTo>
                  <a:pt x="357051" y="0"/>
                </a:moveTo>
                <a:lnTo>
                  <a:pt x="17417" y="0"/>
                </a:lnTo>
                <a:lnTo>
                  <a:pt x="0" y="1593669"/>
                </a:lnTo>
                <a:lnTo>
                  <a:pt x="296091" y="1584960"/>
                </a:lnTo>
                <a:lnTo>
                  <a:pt x="182880" y="1410789"/>
                </a:lnTo>
                <a:lnTo>
                  <a:pt x="156754" y="1288869"/>
                </a:lnTo>
                <a:lnTo>
                  <a:pt x="113211" y="1175657"/>
                </a:lnTo>
                <a:lnTo>
                  <a:pt x="60960" y="1088571"/>
                </a:lnTo>
                <a:lnTo>
                  <a:pt x="60960" y="888274"/>
                </a:lnTo>
                <a:lnTo>
                  <a:pt x="87085" y="583474"/>
                </a:lnTo>
                <a:lnTo>
                  <a:pt x="130628" y="383177"/>
                </a:lnTo>
                <a:lnTo>
                  <a:pt x="200297" y="209006"/>
                </a:lnTo>
                <a:lnTo>
                  <a:pt x="287383" y="95794"/>
                </a:lnTo>
                <a:lnTo>
                  <a:pt x="357051" y="0"/>
                </a:lnTo>
                <a:close/>
              </a:path>
            </a:pathLst>
          </a:custGeom>
          <a:solidFill>
            <a:srgbClr val="92D050">
              <a:alpha val="42000"/>
            </a:srgbClr>
          </a:solidFill>
          <a:ln w="9525">
            <a:solidFill>
              <a:srgbClr val="C00000"/>
            </a:solidFill>
            <a:prstDash val="sysDot"/>
            <a:headEnd type="oval"/>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Text Box 2">
            <a:extLst>
              <a:ext uri="{FF2B5EF4-FFF2-40B4-BE49-F238E27FC236}">
                <a16:creationId xmlns:a16="http://schemas.microsoft.com/office/drawing/2014/main" id="{1E60EA93-30DC-1905-4424-FA717B595365}"/>
              </a:ext>
            </a:extLst>
          </p:cNvPr>
          <p:cNvSpPr txBox="1">
            <a:spLocks noChangeArrowheads="1"/>
          </p:cNvSpPr>
          <p:nvPr/>
        </p:nvSpPr>
        <p:spPr bwMode="auto">
          <a:xfrm>
            <a:off x="9045270" y="101964"/>
            <a:ext cx="5209153" cy="394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474788">
              <a:defRPr kumimoji="1" b="1">
                <a:solidFill>
                  <a:schemeClr val="tx1"/>
                </a:solidFill>
                <a:latin typeface="Arial" panose="020B0604020202020204" pitchFamily="34" charset="0"/>
                <a:ea typeface="微軟正黑體" panose="020B0604030504040204" pitchFamily="34" charset="-120"/>
              </a:defRPr>
            </a:lvl1pPr>
            <a:lvl2pPr marL="742950" indent="-285750" defTabSz="1474788">
              <a:defRPr kumimoji="1" b="1">
                <a:solidFill>
                  <a:schemeClr val="tx1"/>
                </a:solidFill>
                <a:latin typeface="Arial" panose="020B0604020202020204" pitchFamily="34" charset="0"/>
                <a:ea typeface="微軟正黑體" panose="020B0604030504040204" pitchFamily="34" charset="-120"/>
              </a:defRPr>
            </a:lvl2pPr>
            <a:lvl3pPr marL="1143000" indent="-228600" defTabSz="1474788">
              <a:defRPr kumimoji="1" b="1">
                <a:solidFill>
                  <a:schemeClr val="tx1"/>
                </a:solidFill>
                <a:latin typeface="Arial" panose="020B0604020202020204" pitchFamily="34" charset="0"/>
                <a:ea typeface="微軟正黑體" panose="020B0604030504040204" pitchFamily="34" charset="-120"/>
              </a:defRPr>
            </a:lvl3pPr>
            <a:lvl4pPr marL="1600200" indent="-228600" defTabSz="1474788">
              <a:defRPr kumimoji="1" b="1">
                <a:solidFill>
                  <a:schemeClr val="tx1"/>
                </a:solidFill>
                <a:latin typeface="Arial" panose="020B0604020202020204" pitchFamily="34" charset="0"/>
                <a:ea typeface="微軟正黑體" panose="020B0604030504040204" pitchFamily="34" charset="-120"/>
              </a:defRPr>
            </a:lvl4pPr>
            <a:lvl5pPr marL="2057400" indent="-228600" defTabSz="1474788">
              <a:defRPr kumimoji="1" b="1">
                <a:solidFill>
                  <a:schemeClr val="tx1"/>
                </a:solidFill>
                <a:latin typeface="Arial" panose="020B0604020202020204" pitchFamily="34" charset="0"/>
                <a:ea typeface="微軟正黑體" panose="020B0604030504040204" pitchFamily="34" charset="-120"/>
              </a:defRPr>
            </a:lvl5pPr>
            <a:lvl6pPr marL="2514600" indent="-228600" defTabSz="1474788" eaLnBrk="0" fontAlgn="base" hangingPunct="0">
              <a:spcBef>
                <a:spcPct val="0"/>
              </a:spcBef>
              <a:spcAft>
                <a:spcPct val="0"/>
              </a:spcAft>
              <a:defRPr kumimoji="1" b="1">
                <a:solidFill>
                  <a:schemeClr val="tx1"/>
                </a:solidFill>
                <a:latin typeface="Arial" panose="020B0604020202020204" pitchFamily="34" charset="0"/>
                <a:ea typeface="微軟正黑體" panose="020B0604030504040204" pitchFamily="34" charset="-120"/>
              </a:defRPr>
            </a:lvl6pPr>
            <a:lvl7pPr marL="2971800" indent="-228600" defTabSz="1474788" eaLnBrk="0" fontAlgn="base" hangingPunct="0">
              <a:spcBef>
                <a:spcPct val="0"/>
              </a:spcBef>
              <a:spcAft>
                <a:spcPct val="0"/>
              </a:spcAft>
              <a:defRPr kumimoji="1" b="1">
                <a:solidFill>
                  <a:schemeClr val="tx1"/>
                </a:solidFill>
                <a:latin typeface="Arial" panose="020B0604020202020204" pitchFamily="34" charset="0"/>
                <a:ea typeface="微軟正黑體" panose="020B0604030504040204" pitchFamily="34" charset="-120"/>
              </a:defRPr>
            </a:lvl7pPr>
            <a:lvl8pPr marL="3429000" indent="-228600" defTabSz="1474788" eaLnBrk="0" fontAlgn="base" hangingPunct="0">
              <a:spcBef>
                <a:spcPct val="0"/>
              </a:spcBef>
              <a:spcAft>
                <a:spcPct val="0"/>
              </a:spcAft>
              <a:defRPr kumimoji="1" b="1">
                <a:solidFill>
                  <a:schemeClr val="tx1"/>
                </a:solidFill>
                <a:latin typeface="Arial" panose="020B0604020202020204" pitchFamily="34" charset="0"/>
                <a:ea typeface="微軟正黑體" panose="020B0604030504040204" pitchFamily="34" charset="-120"/>
              </a:defRPr>
            </a:lvl8pPr>
            <a:lvl9pPr marL="3886200" indent="-228600" defTabSz="1474788" eaLnBrk="0" fontAlgn="base" hangingPunct="0">
              <a:spcBef>
                <a:spcPct val="0"/>
              </a:spcBef>
              <a:spcAft>
                <a:spcPct val="0"/>
              </a:spcAft>
              <a:defRPr kumimoji="1" b="1">
                <a:solidFill>
                  <a:schemeClr val="tx1"/>
                </a:solidFill>
                <a:latin typeface="Arial" panose="020B0604020202020204" pitchFamily="34" charset="0"/>
                <a:ea typeface="微軟正黑體" panose="020B0604030504040204" pitchFamily="34" charset="-120"/>
              </a:defRPr>
            </a:lvl9pPr>
          </a:lstStyle>
          <a:p>
            <a:pPr>
              <a:lnSpc>
                <a:spcPct val="120000"/>
              </a:lnSpc>
              <a:spcBef>
                <a:spcPct val="80000"/>
              </a:spcBef>
            </a:pPr>
            <a:r>
              <a:rPr lang="zh-TW" altLang="zh-TW" dirty="0">
                <a:latin typeface="微軟正黑體" panose="020B0604030504040204" pitchFamily="34" charset="-120"/>
                <a:cs typeface="Times New Roman" panose="02020603050405020304" pitchFamily="18" charset="0"/>
              </a:rPr>
              <a:t>▋</a:t>
            </a:r>
            <a:r>
              <a:rPr lang="zh-TW" altLang="en-US" dirty="0">
                <a:latin typeface="微軟正黑體" panose="020B0604030504040204" pitchFamily="34" charset="-120"/>
                <a:cs typeface="Times New Roman" panose="02020603050405020304" pitchFamily="18" charset="0"/>
              </a:rPr>
              <a:t>極限運動場</a:t>
            </a:r>
            <a:r>
              <a:rPr lang="en-US" altLang="zh-TW" dirty="0">
                <a:latin typeface="微軟正黑體" panose="020B0604030504040204" pitchFamily="34" charset="-120"/>
                <a:cs typeface="Times New Roman" panose="02020603050405020304" pitchFamily="18" charset="0"/>
              </a:rPr>
              <a:t>(2)</a:t>
            </a:r>
            <a:r>
              <a:rPr lang="zh-TW" altLang="en-US" dirty="0">
                <a:latin typeface="微軟正黑體" panose="020B0604030504040204" pitchFamily="34" charset="-120"/>
                <a:cs typeface="Times New Roman" panose="02020603050405020304" pitchFamily="18" charset="0"/>
              </a:rPr>
              <a:t>及景觀施工動線 </a:t>
            </a:r>
            <a:r>
              <a:rPr lang="zh-TW" altLang="zh-TW" dirty="0">
                <a:latin typeface="微軟正黑體" panose="020B0604030504040204" pitchFamily="34" charset="-120"/>
                <a:cs typeface="Times New Roman" panose="02020603050405020304" pitchFamily="18" charset="0"/>
              </a:rPr>
              <a:t>▋</a:t>
            </a:r>
            <a:r>
              <a:rPr lang="zh-TW" altLang="en-US" dirty="0">
                <a:latin typeface="微軟正黑體" panose="020B0604030504040204" pitchFamily="34" charset="-120"/>
                <a:cs typeface="Times New Roman" panose="02020603050405020304" pitchFamily="18" charset="0"/>
              </a:rPr>
              <a:t> </a:t>
            </a:r>
          </a:p>
        </p:txBody>
      </p:sp>
      <p:sp>
        <p:nvSpPr>
          <p:cNvPr id="29" name="手繪多邊形: 圖案 28">
            <a:extLst>
              <a:ext uri="{FF2B5EF4-FFF2-40B4-BE49-F238E27FC236}">
                <a16:creationId xmlns:a16="http://schemas.microsoft.com/office/drawing/2014/main" id="{0163AA27-183B-5FAF-3837-0B9C33037813}"/>
              </a:ext>
            </a:extLst>
          </p:cNvPr>
          <p:cNvSpPr/>
          <p:nvPr/>
        </p:nvSpPr>
        <p:spPr>
          <a:xfrm>
            <a:off x="16400206" y="4409883"/>
            <a:ext cx="1032388" cy="2005780"/>
          </a:xfrm>
          <a:custGeom>
            <a:avLst/>
            <a:gdLst>
              <a:gd name="connsiteX0" fmla="*/ 7375 w 1032388"/>
              <a:gd name="connsiteY0" fmla="*/ 309716 h 2005780"/>
              <a:gd name="connsiteX1" fmla="*/ 648929 w 1032388"/>
              <a:gd name="connsiteY1" fmla="*/ 353961 h 2005780"/>
              <a:gd name="connsiteX2" fmla="*/ 730046 w 1032388"/>
              <a:gd name="connsiteY2" fmla="*/ 383458 h 2005780"/>
              <a:gd name="connsiteX3" fmla="*/ 803788 w 1032388"/>
              <a:gd name="connsiteY3" fmla="*/ 346587 h 2005780"/>
              <a:gd name="connsiteX4" fmla="*/ 907026 w 1032388"/>
              <a:gd name="connsiteY4" fmla="*/ 95864 h 2005780"/>
              <a:gd name="connsiteX5" fmla="*/ 951271 w 1032388"/>
              <a:gd name="connsiteY5" fmla="*/ 44245 h 2005780"/>
              <a:gd name="connsiteX6" fmla="*/ 988142 w 1032388"/>
              <a:gd name="connsiteY6" fmla="*/ 0 h 2005780"/>
              <a:gd name="connsiteX7" fmla="*/ 1032388 w 1032388"/>
              <a:gd name="connsiteY7" fmla="*/ 140109 h 2005780"/>
              <a:gd name="connsiteX8" fmla="*/ 803788 w 1032388"/>
              <a:gd name="connsiteY8" fmla="*/ 693174 h 2005780"/>
              <a:gd name="connsiteX9" fmla="*/ 604684 w 1032388"/>
              <a:gd name="connsiteY9" fmla="*/ 1165122 h 2005780"/>
              <a:gd name="connsiteX10" fmla="*/ 457200 w 1032388"/>
              <a:gd name="connsiteY10" fmla="*/ 1496961 h 2005780"/>
              <a:gd name="connsiteX11" fmla="*/ 294968 w 1032388"/>
              <a:gd name="connsiteY11" fmla="*/ 1762432 h 2005780"/>
              <a:gd name="connsiteX12" fmla="*/ 221226 w 1032388"/>
              <a:gd name="connsiteY12" fmla="*/ 1946787 h 2005780"/>
              <a:gd name="connsiteX13" fmla="*/ 14749 w 1032388"/>
              <a:gd name="connsiteY13" fmla="*/ 2005780 h 2005780"/>
              <a:gd name="connsiteX14" fmla="*/ 0 w 1032388"/>
              <a:gd name="connsiteY14" fmla="*/ 2005780 h 2005780"/>
              <a:gd name="connsiteX15" fmla="*/ 7375 w 1032388"/>
              <a:gd name="connsiteY15" fmla="*/ 309716 h 200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32388" h="2005780">
                <a:moveTo>
                  <a:pt x="7375" y="309716"/>
                </a:moveTo>
                <a:lnTo>
                  <a:pt x="648929" y="353961"/>
                </a:lnTo>
                <a:lnTo>
                  <a:pt x="730046" y="383458"/>
                </a:lnTo>
                <a:lnTo>
                  <a:pt x="803788" y="346587"/>
                </a:lnTo>
                <a:lnTo>
                  <a:pt x="907026" y="95864"/>
                </a:lnTo>
                <a:lnTo>
                  <a:pt x="951271" y="44245"/>
                </a:lnTo>
                <a:lnTo>
                  <a:pt x="988142" y="0"/>
                </a:lnTo>
                <a:lnTo>
                  <a:pt x="1032388" y="140109"/>
                </a:lnTo>
                <a:lnTo>
                  <a:pt x="803788" y="693174"/>
                </a:lnTo>
                <a:lnTo>
                  <a:pt x="604684" y="1165122"/>
                </a:lnTo>
                <a:lnTo>
                  <a:pt x="457200" y="1496961"/>
                </a:lnTo>
                <a:lnTo>
                  <a:pt x="294968" y="1762432"/>
                </a:lnTo>
                <a:lnTo>
                  <a:pt x="221226" y="1946787"/>
                </a:lnTo>
                <a:lnTo>
                  <a:pt x="14749" y="2005780"/>
                </a:lnTo>
                <a:lnTo>
                  <a:pt x="0" y="2005780"/>
                </a:lnTo>
                <a:cubicBezTo>
                  <a:pt x="2458" y="1440425"/>
                  <a:pt x="4917" y="875071"/>
                  <a:pt x="7375" y="309716"/>
                </a:cubicBezTo>
                <a:close/>
              </a:path>
            </a:pathLst>
          </a:custGeom>
          <a:solidFill>
            <a:srgbClr val="92D050">
              <a:alpha val="46000"/>
            </a:srgbClr>
          </a:solidFill>
          <a:ln w="25400">
            <a:noFill/>
            <a:prstDash val="sysDot"/>
            <a:headEnd type="oval"/>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片 7">
            <a:extLst>
              <a:ext uri="{FF2B5EF4-FFF2-40B4-BE49-F238E27FC236}">
                <a16:creationId xmlns:a16="http://schemas.microsoft.com/office/drawing/2014/main" id="{6852680B-7F69-269C-850D-E87778DADF2B}"/>
              </a:ext>
            </a:extLst>
          </p:cNvPr>
          <p:cNvPicPr>
            <a:picLocks noChangeAspect="1"/>
          </p:cNvPicPr>
          <p:nvPr/>
        </p:nvPicPr>
        <p:blipFill rotWithShape="1">
          <a:blip r:embed="rId4"/>
          <a:srcRect l="8761" t="20665" r="35727" b="21274"/>
          <a:stretch/>
        </p:blipFill>
        <p:spPr>
          <a:xfrm>
            <a:off x="11515028" y="652337"/>
            <a:ext cx="3772255" cy="2416952"/>
          </a:xfrm>
          <a:prstGeom prst="rect">
            <a:avLst/>
          </a:prstGeom>
        </p:spPr>
      </p:pic>
      <p:pic>
        <p:nvPicPr>
          <p:cNvPr id="33" name="圖片 32">
            <a:extLst>
              <a:ext uri="{FF2B5EF4-FFF2-40B4-BE49-F238E27FC236}">
                <a16:creationId xmlns:a16="http://schemas.microsoft.com/office/drawing/2014/main" id="{1CF24BB8-A4A2-995F-8C09-72E94FD9743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5556" b="72130" l="22396" r="61458">
                        <a14:foregroundMark x1="47188" y1="32778" x2="47188" y2="32778"/>
                        <a14:foregroundMark x1="51719" y1="32593" x2="51719" y2="32593"/>
                        <a14:foregroundMark x1="41563" y1="37963" x2="41563" y2="37963"/>
                        <a14:foregroundMark x1="27917" y1="52963" x2="27917" y2="52963"/>
                        <a14:foregroundMark x1="28021" y1="51667" x2="28021" y2="51667"/>
                        <a14:foregroundMark x1="40052" y1="68148" x2="40052" y2="68148"/>
                        <a14:foregroundMark x1="40365" y1="70093" x2="40365" y2="70093"/>
                        <a14:foregroundMark x1="39688" y1="70463" x2="39688" y2="70463"/>
                      </a14:backgroundRemoval>
                    </a14:imgEffect>
                  </a14:imgLayer>
                </a14:imgProps>
              </a:ext>
            </a:extLst>
          </a:blip>
          <a:srcRect l="17735" t="22105" r="35635" b="22307"/>
          <a:stretch/>
        </p:blipFill>
        <p:spPr>
          <a:xfrm rot="20618400" flipH="1">
            <a:off x="7043607" y="546015"/>
            <a:ext cx="5041429" cy="3380584"/>
          </a:xfrm>
          <a:prstGeom prst="rect">
            <a:avLst/>
          </a:prstGeom>
        </p:spPr>
      </p:pic>
      <p:sp>
        <p:nvSpPr>
          <p:cNvPr id="10" name="圓角矩形 802">
            <a:extLst>
              <a:ext uri="{FF2B5EF4-FFF2-40B4-BE49-F238E27FC236}">
                <a16:creationId xmlns:a16="http://schemas.microsoft.com/office/drawing/2014/main" id="{1B142EE9-B866-F61C-C4F0-F8E13A84CEF7}"/>
              </a:ext>
            </a:extLst>
          </p:cNvPr>
          <p:cNvSpPr/>
          <p:nvPr/>
        </p:nvSpPr>
        <p:spPr>
          <a:xfrm>
            <a:off x="5024061" y="578890"/>
            <a:ext cx="2000511" cy="2621059"/>
          </a:xfrm>
          <a:prstGeom prst="roundRect">
            <a:avLst/>
          </a:prstGeom>
          <a:solidFill>
            <a:srgbClr val="FFFFFF">
              <a:alpha val="52000"/>
            </a:srgbClr>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sp>
        <p:nvSpPr>
          <p:cNvPr id="16" name="手繪多邊形 806">
            <a:extLst>
              <a:ext uri="{FF2B5EF4-FFF2-40B4-BE49-F238E27FC236}">
                <a16:creationId xmlns:a16="http://schemas.microsoft.com/office/drawing/2014/main" id="{12E3B466-8F5D-1625-CE52-4D80BF3A0798}"/>
              </a:ext>
            </a:extLst>
          </p:cNvPr>
          <p:cNvSpPr/>
          <p:nvPr/>
        </p:nvSpPr>
        <p:spPr>
          <a:xfrm rot="21192824">
            <a:off x="5264955" y="1318648"/>
            <a:ext cx="464767" cy="49682"/>
          </a:xfrm>
          <a:custGeom>
            <a:avLst/>
            <a:gdLst>
              <a:gd name="connsiteX0" fmla="*/ 0 w 11430"/>
              <a:gd name="connsiteY0" fmla="*/ 0 h 502920"/>
              <a:gd name="connsiteX1" fmla="*/ 11430 w 11430"/>
              <a:gd name="connsiteY1" fmla="*/ 502920 h 502920"/>
            </a:gdLst>
            <a:ahLst/>
            <a:cxnLst>
              <a:cxn ang="0">
                <a:pos x="connsiteX0" y="connsiteY0"/>
              </a:cxn>
              <a:cxn ang="0">
                <a:pos x="connsiteX1" y="connsiteY1"/>
              </a:cxn>
            </a:cxnLst>
            <a:rect l="l" t="t" r="r" b="b"/>
            <a:pathLst>
              <a:path w="11430" h="502920">
                <a:moveTo>
                  <a:pt x="0" y="0"/>
                </a:moveTo>
                <a:lnTo>
                  <a:pt x="11430" y="502920"/>
                </a:lnTo>
              </a:path>
            </a:pathLst>
          </a:custGeom>
          <a:noFill/>
          <a:ln w="317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sp>
        <p:nvSpPr>
          <p:cNvPr id="17" name="手繪多邊形 807">
            <a:extLst>
              <a:ext uri="{FF2B5EF4-FFF2-40B4-BE49-F238E27FC236}">
                <a16:creationId xmlns:a16="http://schemas.microsoft.com/office/drawing/2014/main" id="{C8D1493C-70E0-4200-4011-C9DAD75C4FC7}"/>
              </a:ext>
            </a:extLst>
          </p:cNvPr>
          <p:cNvSpPr/>
          <p:nvPr/>
        </p:nvSpPr>
        <p:spPr>
          <a:xfrm rot="21158302">
            <a:off x="5262429" y="1690646"/>
            <a:ext cx="425644" cy="50320"/>
          </a:xfrm>
          <a:custGeom>
            <a:avLst/>
            <a:gdLst>
              <a:gd name="connsiteX0" fmla="*/ 0 w 11430"/>
              <a:gd name="connsiteY0" fmla="*/ 0 h 502920"/>
              <a:gd name="connsiteX1" fmla="*/ 11430 w 11430"/>
              <a:gd name="connsiteY1" fmla="*/ 502920 h 502920"/>
            </a:gdLst>
            <a:ahLst/>
            <a:cxnLst>
              <a:cxn ang="0">
                <a:pos x="connsiteX0" y="connsiteY0"/>
              </a:cxn>
              <a:cxn ang="0">
                <a:pos x="connsiteX1" y="connsiteY1"/>
              </a:cxn>
            </a:cxnLst>
            <a:rect l="l" t="t" r="r" b="b"/>
            <a:pathLst>
              <a:path w="11430" h="502920">
                <a:moveTo>
                  <a:pt x="0" y="0"/>
                </a:moveTo>
                <a:lnTo>
                  <a:pt x="11430" y="502920"/>
                </a:lnTo>
              </a:path>
            </a:pathLst>
          </a:custGeom>
          <a:noFill/>
          <a:ln w="19050" cap="flat">
            <a:solidFill>
              <a:schemeClr val="accent1">
                <a:lumMod val="75000"/>
              </a:schemeClr>
            </a:solidFill>
            <a:miter lim="800000"/>
            <a:headEnd type="diamond" w="med" len="med"/>
            <a:tailEnd type="diamo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sp>
        <p:nvSpPr>
          <p:cNvPr id="18" name="矩形 17">
            <a:extLst>
              <a:ext uri="{FF2B5EF4-FFF2-40B4-BE49-F238E27FC236}">
                <a16:creationId xmlns:a16="http://schemas.microsoft.com/office/drawing/2014/main" id="{FBBE48C2-682E-9790-6E76-751EE9ED2B73}"/>
              </a:ext>
            </a:extLst>
          </p:cNvPr>
          <p:cNvSpPr/>
          <p:nvPr/>
        </p:nvSpPr>
        <p:spPr>
          <a:xfrm>
            <a:off x="5237711" y="2022457"/>
            <a:ext cx="428584" cy="141673"/>
          </a:xfrm>
          <a:prstGeom prst="rect">
            <a:avLst/>
          </a:prstGeom>
          <a:pattFill prst="dkUpDiag">
            <a:fgClr>
              <a:srgbClr val="0070C0"/>
            </a:fgClr>
            <a:bgClr>
              <a:schemeClr val="bg1"/>
            </a:bgClr>
          </a:pattFill>
          <a:ln w="3175">
            <a:solidFill>
              <a:schemeClr val="accent5">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pic>
        <p:nvPicPr>
          <p:cNvPr id="19" name="圖片 18">
            <a:extLst>
              <a:ext uri="{FF2B5EF4-FFF2-40B4-BE49-F238E27FC236}">
                <a16:creationId xmlns:a16="http://schemas.microsoft.com/office/drawing/2014/main" id="{B12EC183-D8D8-A5A3-3A2C-E17BAEA07A7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0" b="97619" l="7667" r="93000">
                        <a14:foregroundMark x1="55667" y1="90476" x2="88333" y2="90476"/>
                        <a14:foregroundMark x1="47667" y1="33333" x2="59333" y2="50000"/>
                        <a14:foregroundMark x1="51333" y1="33333" x2="59667" y2="47619"/>
                        <a14:foregroundMark x1="41333" y1="25595" x2="22667" y2="3571"/>
                        <a14:foregroundMark x1="68333" y1="94048" x2="76333" y2="94643"/>
                        <a14:backgroundMark x1="26000" y1="3571" x2="58667" y2="38095"/>
                        <a14:backgroundMark x1="76000" y1="60119" x2="83667" y2="69048"/>
                        <a14:backgroundMark x1="21667" y1="10119" x2="68667" y2="68452"/>
                        <a14:backgroundMark x1="65000" y1="73810" x2="43000" y2="95238"/>
                        <a14:backgroundMark x1="53667" y1="94048" x2="79000" y2="96429"/>
                        <a14:backgroundMark x1="53667" y1="65476" x2="11333" y2="82738"/>
                      </a14:backgroundRemoval>
                    </a14:imgEffect>
                  </a14:imgLayer>
                </a14:imgProps>
              </a:ext>
              <a:ext uri="{28A0092B-C50C-407E-A947-70E740481C1C}">
                <a14:useLocalDpi xmlns:a14="http://schemas.microsoft.com/office/drawing/2010/main" val="0"/>
              </a:ext>
            </a:extLst>
          </a:blip>
          <a:srcRect l="49817" t="71112" r="8048" b="3640"/>
          <a:stretch/>
        </p:blipFill>
        <p:spPr>
          <a:xfrm rot="-2400000">
            <a:off x="7726520" y="6384711"/>
            <a:ext cx="825593" cy="277054"/>
          </a:xfrm>
          <a:prstGeom prst="rect">
            <a:avLst/>
          </a:prstGeom>
        </p:spPr>
      </p:pic>
      <p:pic>
        <p:nvPicPr>
          <p:cNvPr id="21" name="圖片 20">
            <a:extLst>
              <a:ext uri="{FF2B5EF4-FFF2-40B4-BE49-F238E27FC236}">
                <a16:creationId xmlns:a16="http://schemas.microsoft.com/office/drawing/2014/main" id="{E1EEADAD-EEAE-2881-10C7-CA2B0A88C59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0" b="97619" l="7667" r="93000">
                        <a14:foregroundMark x1="55667" y1="90476" x2="88333" y2="90476"/>
                        <a14:foregroundMark x1="47667" y1="33333" x2="59333" y2="50000"/>
                        <a14:foregroundMark x1="51333" y1="33333" x2="59667" y2="47619"/>
                        <a14:foregroundMark x1="41333" y1="25595" x2="22667" y2="3571"/>
                        <a14:foregroundMark x1="68333" y1="94048" x2="76333" y2="94643"/>
                        <a14:backgroundMark x1="26000" y1="3571" x2="58667" y2="38095"/>
                        <a14:backgroundMark x1="76000" y1="60119" x2="83667" y2="69048"/>
                        <a14:backgroundMark x1="21667" y1="10119" x2="68667" y2="68452"/>
                        <a14:backgroundMark x1="65000" y1="73810" x2="43000" y2="95238"/>
                        <a14:backgroundMark x1="53667" y1="94048" x2="79000" y2="96429"/>
                        <a14:backgroundMark x1="53667" y1="65476" x2="11333" y2="82738"/>
                      </a14:backgroundRemoval>
                    </a14:imgEffect>
                  </a14:imgLayer>
                </a14:imgProps>
              </a:ext>
              <a:ext uri="{28A0092B-C50C-407E-A947-70E740481C1C}">
                <a14:useLocalDpi xmlns:a14="http://schemas.microsoft.com/office/drawing/2010/main" val="0"/>
              </a:ext>
            </a:extLst>
          </a:blip>
          <a:srcRect l="13835" t="-7193" r="8048" b="3230"/>
          <a:stretch/>
        </p:blipFill>
        <p:spPr>
          <a:xfrm>
            <a:off x="5065276" y="2236306"/>
            <a:ext cx="864124" cy="690863"/>
          </a:xfrm>
          <a:prstGeom prst="rect">
            <a:avLst/>
          </a:prstGeom>
        </p:spPr>
      </p:pic>
      <p:sp>
        <p:nvSpPr>
          <p:cNvPr id="22" name="矩形 21">
            <a:extLst>
              <a:ext uri="{FF2B5EF4-FFF2-40B4-BE49-F238E27FC236}">
                <a16:creationId xmlns:a16="http://schemas.microsoft.com/office/drawing/2014/main" id="{6FD38AA9-07EC-05C1-FB49-44DF9B1AFD8D}"/>
              </a:ext>
            </a:extLst>
          </p:cNvPr>
          <p:cNvSpPr/>
          <p:nvPr/>
        </p:nvSpPr>
        <p:spPr>
          <a:xfrm>
            <a:off x="3236660" y="6353198"/>
            <a:ext cx="4412131" cy="1502213"/>
          </a:xfrm>
          <a:prstGeom prst="rect">
            <a:avLst/>
          </a:prstGeom>
          <a:solidFill>
            <a:schemeClr val="accent4">
              <a:lumMod val="75000"/>
              <a:alpha val="6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sp>
        <p:nvSpPr>
          <p:cNvPr id="23" name="矩形 22">
            <a:extLst>
              <a:ext uri="{FF2B5EF4-FFF2-40B4-BE49-F238E27FC236}">
                <a16:creationId xmlns:a16="http://schemas.microsoft.com/office/drawing/2014/main" id="{C01D2C21-E976-92A9-EFF7-2A67C475AE86}"/>
              </a:ext>
            </a:extLst>
          </p:cNvPr>
          <p:cNvSpPr/>
          <p:nvPr/>
        </p:nvSpPr>
        <p:spPr>
          <a:xfrm rot="17617013">
            <a:off x="7990974" y="5811444"/>
            <a:ext cx="653248" cy="209838"/>
          </a:xfrm>
          <a:prstGeom prst="rect">
            <a:avLst/>
          </a:prstGeom>
          <a:pattFill prst="dkUpDiag">
            <a:fgClr>
              <a:srgbClr val="0070C0"/>
            </a:fgClr>
            <a:bgClr>
              <a:schemeClr val="bg1"/>
            </a:bgClr>
          </a:pattFill>
          <a:ln w="3175">
            <a:solidFill>
              <a:schemeClr val="accent5">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pic>
        <p:nvPicPr>
          <p:cNvPr id="30" name="圖片 29">
            <a:extLst>
              <a:ext uri="{FF2B5EF4-FFF2-40B4-BE49-F238E27FC236}">
                <a16:creationId xmlns:a16="http://schemas.microsoft.com/office/drawing/2014/main" id="{FEBF3EF5-6BE6-A62D-FDC1-E21D1580247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0" b="97619" l="7667" r="93000">
                        <a14:foregroundMark x1="55667" y1="90476" x2="88333" y2="90476"/>
                        <a14:foregroundMark x1="47667" y1="33333" x2="59333" y2="50000"/>
                        <a14:foregroundMark x1="51333" y1="33333" x2="59667" y2="47619"/>
                        <a14:foregroundMark x1="41333" y1="25595" x2="22667" y2="3571"/>
                        <a14:foregroundMark x1="68333" y1="94048" x2="76333" y2="94643"/>
                        <a14:backgroundMark x1="26000" y1="3571" x2="58667" y2="38095"/>
                        <a14:backgroundMark x1="76000" y1="60119" x2="83667" y2="69048"/>
                        <a14:backgroundMark x1="21667" y1="10119" x2="68667" y2="68452"/>
                        <a14:backgroundMark x1="65000" y1="73810" x2="43000" y2="95238"/>
                        <a14:backgroundMark x1="53667" y1="94048" x2="79000" y2="96429"/>
                        <a14:backgroundMark x1="53667" y1="65476" x2="11333" y2="82738"/>
                      </a14:backgroundRemoval>
                    </a14:imgEffect>
                  </a14:imgLayer>
                </a14:imgProps>
              </a:ext>
              <a:ext uri="{28A0092B-C50C-407E-A947-70E740481C1C}">
                <a14:useLocalDpi xmlns:a14="http://schemas.microsoft.com/office/drawing/2010/main" val="0"/>
              </a:ext>
            </a:extLst>
          </a:blip>
          <a:srcRect b="27415"/>
          <a:stretch/>
        </p:blipFill>
        <p:spPr>
          <a:xfrm rot="19745598">
            <a:off x="5604246" y="5839654"/>
            <a:ext cx="2857500" cy="1161504"/>
          </a:xfrm>
          <a:prstGeom prst="rect">
            <a:avLst/>
          </a:prstGeom>
        </p:spPr>
      </p:pic>
      <p:sp>
        <p:nvSpPr>
          <p:cNvPr id="32" name="object 21">
            <a:extLst>
              <a:ext uri="{FF2B5EF4-FFF2-40B4-BE49-F238E27FC236}">
                <a16:creationId xmlns:a16="http://schemas.microsoft.com/office/drawing/2014/main" id="{99256543-1DF7-AE3D-D9D3-468D98A95462}"/>
              </a:ext>
            </a:extLst>
          </p:cNvPr>
          <p:cNvSpPr txBox="1"/>
          <p:nvPr/>
        </p:nvSpPr>
        <p:spPr>
          <a:xfrm>
            <a:off x="5347304" y="6616809"/>
            <a:ext cx="1570682" cy="261660"/>
          </a:xfrm>
          <a:prstGeom prst="rect">
            <a:avLst/>
          </a:prstGeom>
        </p:spPr>
        <p:txBody>
          <a:bodyPr vert="horz" wrap="square" lIns="0" tIns="18000" rIns="0" bIns="0" rtlCol="0">
            <a:noAutofit/>
          </a:bodyPr>
          <a:lstStyle/>
          <a:p>
            <a:pPr>
              <a:spcAft>
                <a:spcPts val="0"/>
              </a:spcAft>
            </a:pPr>
            <a:r>
              <a:rPr lang="en-US" altLang="zh-TW" sz="1400" b="1" kern="100" dirty="0">
                <a:solidFill>
                  <a:srgbClr val="FF0000"/>
                </a:solidFill>
                <a:latin typeface="+mj-ea"/>
                <a:ea typeface="+mj-ea"/>
                <a:cs typeface="Times New Roman" panose="02020603050405020304" pitchFamily="18" charset="0"/>
              </a:rPr>
              <a:t>80</a:t>
            </a:r>
            <a:r>
              <a:rPr lang="zh-TW" altLang="en-US" sz="1400" b="1" kern="100" dirty="0">
                <a:solidFill>
                  <a:srgbClr val="FF0000"/>
                </a:solidFill>
                <a:latin typeface="+mj-ea"/>
                <a:ea typeface="+mj-ea"/>
                <a:cs typeface="Times New Roman" panose="02020603050405020304" pitchFamily="18" charset="0"/>
              </a:rPr>
              <a:t>頓吊車吊運半徑</a:t>
            </a:r>
            <a:endParaRPr lang="en-US" altLang="zh-TW" sz="1400" b="1" kern="100" dirty="0">
              <a:solidFill>
                <a:srgbClr val="FF0000"/>
              </a:solidFill>
              <a:latin typeface="+mj-ea"/>
              <a:ea typeface="+mj-ea"/>
              <a:cs typeface="Times New Roman" panose="02020603050405020304" pitchFamily="18" charset="0"/>
            </a:endParaRPr>
          </a:p>
        </p:txBody>
      </p:sp>
      <p:sp>
        <p:nvSpPr>
          <p:cNvPr id="34" name="橢圓 33">
            <a:extLst>
              <a:ext uri="{FF2B5EF4-FFF2-40B4-BE49-F238E27FC236}">
                <a16:creationId xmlns:a16="http://schemas.microsoft.com/office/drawing/2014/main" id="{55128FD5-AA03-F95E-E3D4-9D02313DF4C6}"/>
              </a:ext>
            </a:extLst>
          </p:cNvPr>
          <p:cNvSpPr/>
          <p:nvPr/>
        </p:nvSpPr>
        <p:spPr>
          <a:xfrm>
            <a:off x="3796393" y="4534264"/>
            <a:ext cx="4474379" cy="4126406"/>
          </a:xfrm>
          <a:prstGeom prst="ellipse">
            <a:avLst/>
          </a:prstGeom>
          <a:noFill/>
          <a:ln w="73025">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矩形 36">
            <a:extLst>
              <a:ext uri="{FF2B5EF4-FFF2-40B4-BE49-F238E27FC236}">
                <a16:creationId xmlns:a16="http://schemas.microsoft.com/office/drawing/2014/main" id="{9E79ED05-ABC2-8D2B-DAF2-1CBBD9CDFB50}"/>
              </a:ext>
            </a:extLst>
          </p:cNvPr>
          <p:cNvSpPr/>
          <p:nvPr/>
        </p:nvSpPr>
        <p:spPr>
          <a:xfrm>
            <a:off x="5178900" y="732990"/>
            <a:ext cx="2169210" cy="2216697"/>
          </a:xfrm>
          <a:prstGeom prst="rect">
            <a:avLst/>
          </a:prstGeom>
        </p:spPr>
        <p:txBody>
          <a:bodyPr wrap="square">
            <a:spAutoFit/>
          </a:bodyPr>
          <a:lstStyle/>
          <a:p>
            <a:pPr>
              <a:lnSpc>
                <a:spcPts val="2800"/>
              </a:lnSpc>
            </a:pPr>
            <a:r>
              <a:rPr lang="zh-TW" altLang="en-US" dirty="0">
                <a:latin typeface="微軟正黑體" panose="020B0604030504040204" pitchFamily="34" charset="-120"/>
                <a:ea typeface="微軟正黑體" panose="020B0604030504040204" pitchFamily="34" charset="-120"/>
              </a:rPr>
              <a:t>圖例</a:t>
            </a:r>
            <a:endParaRPr lang="en-US" altLang="zh-TW" dirty="0">
              <a:latin typeface="微軟正黑體" panose="020B0604030504040204" pitchFamily="34" charset="-120"/>
              <a:ea typeface="微軟正黑體" panose="020B0604030504040204" pitchFamily="34" charset="-120"/>
            </a:endParaRPr>
          </a:p>
          <a:p>
            <a:pPr>
              <a:lnSpc>
                <a:spcPts val="2800"/>
              </a:lnSpc>
            </a:pPr>
            <a:r>
              <a:rPr lang="zh-TW" altLang="en-US" dirty="0"/>
              <a:t>            施工圍籬</a:t>
            </a:r>
            <a:endParaRPr lang="en-US" altLang="zh-TW" dirty="0"/>
          </a:p>
          <a:p>
            <a:pPr>
              <a:lnSpc>
                <a:spcPts val="2800"/>
              </a:lnSpc>
            </a:pPr>
            <a:r>
              <a:rPr lang="zh-TW" altLang="en-US" dirty="0"/>
              <a:t>            施工大門</a:t>
            </a:r>
            <a:endParaRPr lang="en-US" altLang="zh-TW" dirty="0"/>
          </a:p>
          <a:p>
            <a:pPr>
              <a:lnSpc>
                <a:spcPts val="2800"/>
              </a:lnSpc>
            </a:pPr>
            <a:r>
              <a:rPr lang="zh-TW" altLang="en-US" dirty="0"/>
              <a:t>              工務所</a:t>
            </a:r>
            <a:endParaRPr lang="en-US" altLang="zh-TW" dirty="0"/>
          </a:p>
          <a:p>
            <a:pPr>
              <a:lnSpc>
                <a:spcPts val="2800"/>
              </a:lnSpc>
            </a:pPr>
            <a:endParaRPr lang="en-US" altLang="zh-TW" dirty="0"/>
          </a:p>
          <a:p>
            <a:pPr>
              <a:lnSpc>
                <a:spcPts val="2800"/>
              </a:lnSpc>
            </a:pPr>
            <a:r>
              <a:rPr lang="zh-TW" altLang="en-US" dirty="0"/>
              <a:t>            吊車位置</a:t>
            </a:r>
            <a:endParaRPr lang="en-US" altLang="zh-TW" dirty="0"/>
          </a:p>
        </p:txBody>
      </p:sp>
      <p:sp>
        <p:nvSpPr>
          <p:cNvPr id="9" name="文字方塊 8">
            <a:extLst>
              <a:ext uri="{FF2B5EF4-FFF2-40B4-BE49-F238E27FC236}">
                <a16:creationId xmlns:a16="http://schemas.microsoft.com/office/drawing/2014/main" id="{BF366274-E879-D893-3CCF-3CA099EE6D86}"/>
              </a:ext>
            </a:extLst>
          </p:cNvPr>
          <p:cNvSpPr txBox="1"/>
          <p:nvPr/>
        </p:nvSpPr>
        <p:spPr>
          <a:xfrm>
            <a:off x="16640199" y="9514746"/>
            <a:ext cx="556563" cy="307777"/>
          </a:xfrm>
          <a:prstGeom prst="rect">
            <a:avLst/>
          </a:prstGeom>
          <a:noFill/>
        </p:spPr>
        <p:txBody>
          <a:bodyPr wrap="none" rtlCol="0">
            <a:spAutoFit/>
          </a:bodyPr>
          <a:lstStyle/>
          <a:p>
            <a:r>
              <a:rPr lang="en-US" altLang="zh-TW" sz="1400" b="1" dirty="0"/>
              <a:t>-</a:t>
            </a:r>
            <a:r>
              <a:rPr lang="zh-TW" altLang="en-US" sz="1400" b="1" dirty="0"/>
              <a:t> </a:t>
            </a:r>
            <a:r>
              <a:rPr lang="en-US" altLang="zh-TW" sz="1400" b="1" dirty="0"/>
              <a:t>14</a:t>
            </a:r>
            <a:r>
              <a:rPr lang="zh-TW" altLang="en-US" sz="1400" b="1" dirty="0"/>
              <a:t> </a:t>
            </a:r>
            <a:r>
              <a:rPr lang="en-US" altLang="zh-TW" sz="1400" b="1" dirty="0"/>
              <a:t>-</a:t>
            </a:r>
            <a:endParaRPr lang="zh-TW" altLang="en-US" sz="1400" b="1" dirty="0"/>
          </a:p>
        </p:txBody>
      </p:sp>
    </p:spTree>
    <p:extLst>
      <p:ext uri="{BB962C8B-B14F-4D97-AF65-F5344CB8AC3E}">
        <p14:creationId xmlns:p14="http://schemas.microsoft.com/office/powerpoint/2010/main" val="364135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heel(1)">
                                      <p:cBhvr>
                                        <p:cTn id="7"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圖片 15">
            <a:extLst>
              <a:ext uri="{FF2B5EF4-FFF2-40B4-BE49-F238E27FC236}">
                <a16:creationId xmlns:a16="http://schemas.microsoft.com/office/drawing/2014/main" id="{3785582A-FD6B-5635-1F9F-C2B29C92585B}"/>
              </a:ext>
            </a:extLst>
          </p:cNvPr>
          <p:cNvPicPr>
            <a:picLocks noChangeAspect="1"/>
          </p:cNvPicPr>
          <p:nvPr/>
        </p:nvPicPr>
        <p:blipFill>
          <a:blip r:embed="rId3"/>
          <a:stretch>
            <a:fillRect/>
          </a:stretch>
        </p:blipFill>
        <p:spPr>
          <a:xfrm>
            <a:off x="486930" y="800099"/>
            <a:ext cx="16713633" cy="8639175"/>
          </a:xfrm>
          <a:prstGeom prst="rect">
            <a:avLst/>
          </a:prstGeom>
          <a:ln w="34925">
            <a:solidFill>
              <a:schemeClr val="tx1"/>
            </a:solidFill>
          </a:ln>
        </p:spPr>
      </p:pic>
      <p:sp>
        <p:nvSpPr>
          <p:cNvPr id="17" name="矩形: 圓角 16">
            <a:extLst>
              <a:ext uri="{FF2B5EF4-FFF2-40B4-BE49-F238E27FC236}">
                <a16:creationId xmlns:a16="http://schemas.microsoft.com/office/drawing/2014/main" id="{A766C97D-8D75-DEBE-9F58-6C4108D32B68}"/>
              </a:ext>
            </a:extLst>
          </p:cNvPr>
          <p:cNvSpPr/>
          <p:nvPr/>
        </p:nvSpPr>
        <p:spPr>
          <a:xfrm>
            <a:off x="6667500" y="7734300"/>
            <a:ext cx="8401050" cy="590550"/>
          </a:xfrm>
          <a:prstGeom prst="roundRect">
            <a:avLst/>
          </a:prstGeom>
          <a:noFill/>
          <a:ln w="73025">
            <a:solidFill>
              <a:srgbClr val="C00000"/>
            </a:solidFill>
            <a:prstDash val="sysDot"/>
            <a:headEnd type="oval"/>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F796828B-1435-DE45-71DC-86001786E5EC}"/>
              </a:ext>
            </a:extLst>
          </p:cNvPr>
          <p:cNvSpPr txBox="1"/>
          <p:nvPr/>
        </p:nvSpPr>
        <p:spPr>
          <a:xfrm>
            <a:off x="16640199" y="9514746"/>
            <a:ext cx="556563" cy="307777"/>
          </a:xfrm>
          <a:prstGeom prst="rect">
            <a:avLst/>
          </a:prstGeom>
          <a:noFill/>
        </p:spPr>
        <p:txBody>
          <a:bodyPr wrap="none" rtlCol="0">
            <a:spAutoFit/>
          </a:bodyPr>
          <a:lstStyle/>
          <a:p>
            <a:r>
              <a:rPr lang="en-US" altLang="zh-TW" sz="1400" b="1" dirty="0"/>
              <a:t>-</a:t>
            </a:r>
            <a:r>
              <a:rPr lang="zh-TW" altLang="en-US" sz="1400" b="1" dirty="0"/>
              <a:t> </a:t>
            </a:r>
            <a:r>
              <a:rPr lang="en-US" altLang="zh-TW" sz="1400" b="1" dirty="0"/>
              <a:t>15</a:t>
            </a:r>
            <a:r>
              <a:rPr lang="zh-TW" altLang="en-US" sz="1400" b="1" dirty="0"/>
              <a:t> </a:t>
            </a:r>
            <a:r>
              <a:rPr lang="en-US" altLang="zh-TW" sz="1400" b="1" dirty="0"/>
              <a:t>-</a:t>
            </a:r>
            <a:endParaRPr lang="zh-TW" altLang="en-US" sz="1400" b="1" dirty="0"/>
          </a:p>
        </p:txBody>
      </p:sp>
    </p:spTree>
    <p:extLst>
      <p:ext uri="{BB962C8B-B14F-4D97-AF65-F5344CB8AC3E}">
        <p14:creationId xmlns:p14="http://schemas.microsoft.com/office/powerpoint/2010/main" val="2261925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84E4F6EE-3E15-EB35-F62E-68B17485AE74}"/>
              </a:ext>
            </a:extLst>
          </p:cNvPr>
          <p:cNvPicPr>
            <a:picLocks noChangeAspect="1"/>
          </p:cNvPicPr>
          <p:nvPr/>
        </p:nvPicPr>
        <p:blipFill>
          <a:blip r:embed="rId3">
            <a:duotone>
              <a:schemeClr val="accent3">
                <a:shade val="45000"/>
                <a:satMod val="135000"/>
              </a:schemeClr>
              <a:prstClr val="white"/>
            </a:duotone>
          </a:blip>
          <a:stretch>
            <a:fillRect/>
          </a:stretch>
        </p:blipFill>
        <p:spPr>
          <a:xfrm>
            <a:off x="1365453" y="1815151"/>
            <a:ext cx="10699168" cy="6733145"/>
          </a:xfrm>
          <a:prstGeom prst="rect">
            <a:avLst/>
          </a:prstGeom>
        </p:spPr>
      </p:pic>
      <p:sp>
        <p:nvSpPr>
          <p:cNvPr id="3" name="Text Box 3">
            <a:extLst>
              <a:ext uri="{FF2B5EF4-FFF2-40B4-BE49-F238E27FC236}">
                <a16:creationId xmlns:a16="http://schemas.microsoft.com/office/drawing/2014/main" id="{8ED306B8-4799-614E-F837-8567FAFD590A}"/>
              </a:ext>
            </a:extLst>
          </p:cNvPr>
          <p:cNvSpPr txBox="1">
            <a:spLocks noChangeArrowheads="1"/>
          </p:cNvSpPr>
          <p:nvPr/>
        </p:nvSpPr>
        <p:spPr bwMode="auto">
          <a:xfrm>
            <a:off x="12423377" y="4812596"/>
            <a:ext cx="3435335" cy="907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6630" tIns="68316" rIns="136630" bIns="68316">
            <a:spAutoFit/>
          </a:bodyPr>
          <a:lstStyle>
            <a:lvl1pPr eaLnBrk="0" hangingPunct="0">
              <a:defRPr kumimoji="1" sz="2900">
                <a:solidFill>
                  <a:schemeClr val="tx1"/>
                </a:solidFill>
                <a:latin typeface="Arial" charset="0"/>
                <a:ea typeface="新細明體" charset="-120"/>
              </a:defRPr>
            </a:lvl1pPr>
            <a:lvl2pPr marL="742950" indent="-285750" eaLnBrk="0" hangingPunct="0">
              <a:defRPr kumimoji="1" sz="2900">
                <a:solidFill>
                  <a:schemeClr val="tx1"/>
                </a:solidFill>
                <a:latin typeface="Arial" charset="0"/>
                <a:ea typeface="新細明體" charset="-120"/>
              </a:defRPr>
            </a:lvl2pPr>
            <a:lvl3pPr marL="1143000" indent="-228600" eaLnBrk="0" hangingPunct="0">
              <a:defRPr kumimoji="1" sz="2900">
                <a:solidFill>
                  <a:schemeClr val="tx1"/>
                </a:solidFill>
                <a:latin typeface="Arial" charset="0"/>
                <a:ea typeface="新細明體" charset="-120"/>
              </a:defRPr>
            </a:lvl3pPr>
            <a:lvl4pPr marL="1600200" indent="-228600" eaLnBrk="0" hangingPunct="0">
              <a:defRPr kumimoji="1" sz="2900">
                <a:solidFill>
                  <a:schemeClr val="tx1"/>
                </a:solidFill>
                <a:latin typeface="Arial" charset="0"/>
                <a:ea typeface="新細明體" charset="-120"/>
              </a:defRPr>
            </a:lvl4pPr>
            <a:lvl5pPr marL="2057400" indent="-228600" eaLnBrk="0" hangingPunct="0">
              <a:defRPr kumimoji="1" sz="2900">
                <a:solidFill>
                  <a:schemeClr val="tx1"/>
                </a:solidFill>
                <a:latin typeface="Arial" charset="0"/>
                <a:ea typeface="新細明體" charset="-120"/>
              </a:defRPr>
            </a:lvl5pPr>
            <a:lvl6pPr marL="2514600" indent="-228600" eaLnBrk="0" fontAlgn="base" hangingPunct="0">
              <a:spcBef>
                <a:spcPct val="0"/>
              </a:spcBef>
              <a:spcAft>
                <a:spcPct val="0"/>
              </a:spcAft>
              <a:defRPr kumimoji="1" sz="2900">
                <a:solidFill>
                  <a:schemeClr val="tx1"/>
                </a:solidFill>
                <a:latin typeface="Arial" charset="0"/>
                <a:ea typeface="新細明體" charset="-120"/>
              </a:defRPr>
            </a:lvl6pPr>
            <a:lvl7pPr marL="2971800" indent="-228600" eaLnBrk="0" fontAlgn="base" hangingPunct="0">
              <a:spcBef>
                <a:spcPct val="0"/>
              </a:spcBef>
              <a:spcAft>
                <a:spcPct val="0"/>
              </a:spcAft>
              <a:defRPr kumimoji="1" sz="2900">
                <a:solidFill>
                  <a:schemeClr val="tx1"/>
                </a:solidFill>
                <a:latin typeface="Arial" charset="0"/>
                <a:ea typeface="新細明體" charset="-120"/>
              </a:defRPr>
            </a:lvl7pPr>
            <a:lvl8pPr marL="3429000" indent="-228600" eaLnBrk="0" fontAlgn="base" hangingPunct="0">
              <a:spcBef>
                <a:spcPct val="0"/>
              </a:spcBef>
              <a:spcAft>
                <a:spcPct val="0"/>
              </a:spcAft>
              <a:defRPr kumimoji="1" sz="2900">
                <a:solidFill>
                  <a:schemeClr val="tx1"/>
                </a:solidFill>
                <a:latin typeface="Arial" charset="0"/>
                <a:ea typeface="新細明體" charset="-120"/>
              </a:defRPr>
            </a:lvl8pPr>
            <a:lvl9pPr marL="3886200" indent="-228600" eaLnBrk="0" fontAlgn="base" hangingPunct="0">
              <a:spcBef>
                <a:spcPct val="0"/>
              </a:spcBef>
              <a:spcAft>
                <a:spcPct val="0"/>
              </a:spcAft>
              <a:defRPr kumimoji="1" sz="2900">
                <a:solidFill>
                  <a:schemeClr val="tx1"/>
                </a:solidFill>
                <a:latin typeface="Arial" charset="0"/>
                <a:ea typeface="新細明體" charset="-120"/>
              </a:defRPr>
            </a:lvl9pPr>
          </a:lstStyle>
          <a:p>
            <a:pPr algn="r" defTabSz="1366542" eaLnBrk="1" hangingPunct="1">
              <a:spcBef>
                <a:spcPct val="50000"/>
              </a:spcBef>
            </a:pPr>
            <a:r>
              <a:rPr lang="zh-TW" altLang="en-US" sz="5003" dirty="0">
                <a:solidFill>
                  <a:srgbClr val="000000"/>
                </a:solidFill>
                <a:latin typeface="華康中黑體" pitchFamily="49" charset="-120"/>
                <a:ea typeface="華康中黑體" pitchFamily="49" charset="-120"/>
                <a:cs typeface="華康中黑體" pitchFamily="49" charset="-120"/>
              </a:rPr>
              <a:t>公司介紹</a:t>
            </a:r>
            <a:endParaRPr lang="en-US" altLang="zh-TW" sz="5003" dirty="0">
              <a:solidFill>
                <a:srgbClr val="000000"/>
              </a:solidFill>
              <a:latin typeface="華康中黑體" pitchFamily="49" charset="-120"/>
              <a:ea typeface="華康中黑體" pitchFamily="49" charset="-120"/>
              <a:cs typeface="華康中黑體" pitchFamily="49" charset="-120"/>
            </a:endParaRPr>
          </a:p>
        </p:txBody>
      </p:sp>
      <p:sp>
        <p:nvSpPr>
          <p:cNvPr id="4" name="矩形 3">
            <a:extLst>
              <a:ext uri="{FF2B5EF4-FFF2-40B4-BE49-F238E27FC236}">
                <a16:creationId xmlns:a16="http://schemas.microsoft.com/office/drawing/2014/main" id="{A888D436-D716-E0BB-8243-B7319457BCCB}"/>
              </a:ext>
            </a:extLst>
          </p:cNvPr>
          <p:cNvSpPr/>
          <p:nvPr/>
        </p:nvSpPr>
        <p:spPr>
          <a:xfrm>
            <a:off x="10889535" y="6895766"/>
            <a:ext cx="4967706" cy="787780"/>
          </a:xfrm>
          <a:prstGeom prst="rect">
            <a:avLst/>
          </a:prstGeom>
        </p:spPr>
        <p:txBody>
          <a:bodyPr>
            <a:spAutoFit/>
          </a:bodyPr>
          <a:lstStyle/>
          <a:p>
            <a:pPr algn="r" defTabSz="1366542">
              <a:lnSpc>
                <a:spcPts val="5558"/>
              </a:lnSpc>
              <a:defRPr/>
            </a:pPr>
            <a:r>
              <a:rPr lang="en-US" altLang="zh-TW" sz="4076" dirty="0">
                <a:solidFill>
                  <a:prstClr val="white">
                    <a:lumMod val="65000"/>
                  </a:prstClr>
                </a:solidFill>
                <a:latin typeface="Vrinda" panose="01010600010101010101" pitchFamily="2" charset="0"/>
                <a:ea typeface="華康中黑體" pitchFamily="49" charset="-120"/>
                <a:cs typeface="Vrinda" panose="01010600010101010101" pitchFamily="2" charset="0"/>
              </a:rPr>
              <a:t>INTRODUCTION</a:t>
            </a:r>
            <a:endParaRPr lang="zh-TW" altLang="en-US" sz="4076" dirty="0">
              <a:solidFill>
                <a:prstClr val="white">
                  <a:lumMod val="65000"/>
                </a:prstClr>
              </a:solidFill>
              <a:latin typeface="Vrinda" panose="01010600010101010101" pitchFamily="2" charset="0"/>
              <a:ea typeface="華康中黑體" pitchFamily="49" charset="-120"/>
              <a:cs typeface="Vrinda" panose="01010600010101010101" pitchFamily="2" charset="0"/>
            </a:endParaRPr>
          </a:p>
        </p:txBody>
      </p:sp>
    </p:spTree>
    <p:extLst>
      <p:ext uri="{BB962C8B-B14F-4D97-AF65-F5344CB8AC3E}">
        <p14:creationId xmlns:p14="http://schemas.microsoft.com/office/powerpoint/2010/main" val="14466957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831B2293-328B-B5F5-D047-5B8781DE55DD}"/>
              </a:ext>
            </a:extLst>
          </p:cNvPr>
          <p:cNvSpPr txBox="1">
            <a:spLocks noChangeArrowheads="1"/>
          </p:cNvSpPr>
          <p:nvPr/>
        </p:nvSpPr>
        <p:spPr bwMode="auto">
          <a:xfrm>
            <a:off x="5890223" y="3401206"/>
            <a:ext cx="3708400" cy="3103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7490" tIns="73746" rIns="147490" bIns="73746">
            <a:spAutoFit/>
          </a:bodyPr>
          <a:lstStyle>
            <a:lvl1pPr eaLnBrk="0" hangingPunct="0">
              <a:defRPr kumimoji="1" sz="2900">
                <a:solidFill>
                  <a:schemeClr val="tx1"/>
                </a:solidFill>
                <a:latin typeface="Arial" charset="0"/>
                <a:ea typeface="新細明體" charset="-120"/>
              </a:defRPr>
            </a:lvl1pPr>
            <a:lvl2pPr marL="742950" indent="-285750" eaLnBrk="0" hangingPunct="0">
              <a:defRPr kumimoji="1" sz="2900">
                <a:solidFill>
                  <a:schemeClr val="tx1"/>
                </a:solidFill>
                <a:latin typeface="Arial" charset="0"/>
                <a:ea typeface="新細明體" charset="-120"/>
              </a:defRPr>
            </a:lvl2pPr>
            <a:lvl3pPr marL="1143000" indent="-228600" eaLnBrk="0" hangingPunct="0">
              <a:defRPr kumimoji="1" sz="2900">
                <a:solidFill>
                  <a:schemeClr val="tx1"/>
                </a:solidFill>
                <a:latin typeface="Arial" charset="0"/>
                <a:ea typeface="新細明體" charset="-120"/>
              </a:defRPr>
            </a:lvl3pPr>
            <a:lvl4pPr marL="1600200" indent="-228600" eaLnBrk="0" hangingPunct="0">
              <a:defRPr kumimoji="1" sz="2900">
                <a:solidFill>
                  <a:schemeClr val="tx1"/>
                </a:solidFill>
                <a:latin typeface="Arial" charset="0"/>
                <a:ea typeface="新細明體" charset="-120"/>
              </a:defRPr>
            </a:lvl4pPr>
            <a:lvl5pPr marL="2057400" indent="-228600" eaLnBrk="0" hangingPunct="0">
              <a:defRPr kumimoji="1" sz="2900">
                <a:solidFill>
                  <a:schemeClr val="tx1"/>
                </a:solidFill>
                <a:latin typeface="Arial" charset="0"/>
                <a:ea typeface="新細明體" charset="-120"/>
              </a:defRPr>
            </a:lvl5pPr>
            <a:lvl6pPr marL="2514600" indent="-228600" eaLnBrk="0" fontAlgn="base" hangingPunct="0">
              <a:spcBef>
                <a:spcPct val="0"/>
              </a:spcBef>
              <a:spcAft>
                <a:spcPct val="0"/>
              </a:spcAft>
              <a:defRPr kumimoji="1" sz="2900">
                <a:solidFill>
                  <a:schemeClr val="tx1"/>
                </a:solidFill>
                <a:latin typeface="Arial" charset="0"/>
                <a:ea typeface="新細明體" charset="-120"/>
              </a:defRPr>
            </a:lvl6pPr>
            <a:lvl7pPr marL="2971800" indent="-228600" eaLnBrk="0" fontAlgn="base" hangingPunct="0">
              <a:spcBef>
                <a:spcPct val="0"/>
              </a:spcBef>
              <a:spcAft>
                <a:spcPct val="0"/>
              </a:spcAft>
              <a:defRPr kumimoji="1" sz="2900">
                <a:solidFill>
                  <a:schemeClr val="tx1"/>
                </a:solidFill>
                <a:latin typeface="Arial" charset="0"/>
                <a:ea typeface="新細明體" charset="-120"/>
              </a:defRPr>
            </a:lvl7pPr>
            <a:lvl8pPr marL="3429000" indent="-228600" eaLnBrk="0" fontAlgn="base" hangingPunct="0">
              <a:spcBef>
                <a:spcPct val="0"/>
              </a:spcBef>
              <a:spcAft>
                <a:spcPct val="0"/>
              </a:spcAft>
              <a:defRPr kumimoji="1" sz="2900">
                <a:solidFill>
                  <a:schemeClr val="tx1"/>
                </a:solidFill>
                <a:latin typeface="Arial" charset="0"/>
                <a:ea typeface="新細明體" charset="-120"/>
              </a:defRPr>
            </a:lvl8pPr>
            <a:lvl9pPr marL="3886200" indent="-228600" eaLnBrk="0" fontAlgn="base" hangingPunct="0">
              <a:spcBef>
                <a:spcPct val="0"/>
              </a:spcBef>
              <a:spcAft>
                <a:spcPct val="0"/>
              </a:spcAft>
              <a:defRPr kumimoji="1" sz="2900">
                <a:solidFill>
                  <a:schemeClr val="tx1"/>
                </a:solidFill>
                <a:latin typeface="Arial" charset="0"/>
                <a:ea typeface="新細明體" charset="-120"/>
              </a:defRPr>
            </a:lvl9pPr>
          </a:lstStyle>
          <a:p>
            <a:pPr algn="r" eaLnBrk="1" hangingPunct="1">
              <a:spcBef>
                <a:spcPct val="50000"/>
              </a:spcBef>
            </a:pPr>
            <a:r>
              <a:rPr lang="zh-TW" altLang="en-US" sz="9600" dirty="0">
                <a:solidFill>
                  <a:srgbClr val="000000"/>
                </a:solidFill>
                <a:latin typeface="微軟正黑體" panose="020B0604030504040204" pitchFamily="34" charset="-120"/>
                <a:ea typeface="微軟正黑體" panose="020B0604030504040204" pitchFamily="34" charset="-120"/>
                <a:cs typeface="華康中黑體" pitchFamily="49" charset="-120"/>
              </a:rPr>
              <a:t>謝謝指導</a:t>
            </a:r>
            <a:endParaRPr lang="en-US" altLang="zh-TW" sz="9600" dirty="0">
              <a:solidFill>
                <a:srgbClr val="000000"/>
              </a:solidFill>
              <a:latin typeface="微軟正黑體" panose="020B0604030504040204" pitchFamily="34" charset="-120"/>
              <a:ea typeface="微軟正黑體" panose="020B0604030504040204" pitchFamily="34" charset="-120"/>
              <a:cs typeface="華康中黑體" pitchFamily="49" charset="-120"/>
            </a:endParaRPr>
          </a:p>
        </p:txBody>
      </p:sp>
      <p:sp>
        <p:nvSpPr>
          <p:cNvPr id="6" name="矩形 5">
            <a:extLst>
              <a:ext uri="{FF2B5EF4-FFF2-40B4-BE49-F238E27FC236}">
                <a16:creationId xmlns:a16="http://schemas.microsoft.com/office/drawing/2014/main" id="{D0C1D9CF-7CF0-8346-7372-4A43FE849D07}"/>
              </a:ext>
            </a:extLst>
          </p:cNvPr>
          <p:cNvSpPr/>
          <p:nvPr/>
        </p:nvSpPr>
        <p:spPr>
          <a:xfrm>
            <a:off x="13846944" y="7016484"/>
            <a:ext cx="2544018" cy="2377574"/>
          </a:xfrm>
          <a:prstGeom prst="rect">
            <a:avLst/>
          </a:prstGeom>
        </p:spPr>
        <p:txBody>
          <a:bodyPr wrap="square">
            <a:spAutoFit/>
          </a:bodyPr>
          <a:lstStyle/>
          <a:p>
            <a:pPr algn="r">
              <a:lnSpc>
                <a:spcPts val="6000"/>
              </a:lnSpc>
              <a:spcBef>
                <a:spcPts val="0"/>
              </a:spcBef>
              <a:defRPr/>
            </a:pPr>
            <a:r>
              <a:rPr lang="en-US" altLang="zh-TW" sz="4400" dirty="0">
                <a:solidFill>
                  <a:schemeClr val="bg1">
                    <a:lumMod val="65000"/>
                  </a:schemeClr>
                </a:solidFill>
                <a:latin typeface="Vrinda" panose="01010600010101010101" pitchFamily="2" charset="0"/>
                <a:ea typeface="華康中黑體" pitchFamily="49" charset="-120"/>
                <a:cs typeface="Vrinda" panose="01010600010101010101" pitchFamily="2" charset="0"/>
              </a:rPr>
              <a:t>Thanks for the guidance</a:t>
            </a:r>
            <a:endParaRPr lang="zh-TW" altLang="en-US" sz="4400" dirty="0">
              <a:solidFill>
                <a:schemeClr val="bg1">
                  <a:lumMod val="65000"/>
                </a:schemeClr>
              </a:solidFill>
              <a:latin typeface="Vrinda" panose="01010600010101010101" pitchFamily="2" charset="0"/>
              <a:ea typeface="華康中黑體" pitchFamily="49" charset="-120"/>
              <a:cs typeface="Vrinda" panose="01010600010101010101" pitchFamily="2" charset="0"/>
            </a:endParaRPr>
          </a:p>
        </p:txBody>
      </p:sp>
    </p:spTree>
    <p:extLst>
      <p:ext uri="{BB962C8B-B14F-4D97-AF65-F5344CB8AC3E}">
        <p14:creationId xmlns:p14="http://schemas.microsoft.com/office/powerpoint/2010/main" val="139246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手繪多邊形: 圖案 1">
            <a:extLst>
              <a:ext uri="{FF2B5EF4-FFF2-40B4-BE49-F238E27FC236}">
                <a16:creationId xmlns:a16="http://schemas.microsoft.com/office/drawing/2014/main" id="{923D0F86-393F-B66C-EB8C-B1418F3BC013}"/>
              </a:ext>
            </a:extLst>
          </p:cNvPr>
          <p:cNvSpPr/>
          <p:nvPr/>
        </p:nvSpPr>
        <p:spPr>
          <a:xfrm>
            <a:off x="6101172" y="3468169"/>
            <a:ext cx="2161659" cy="3345908"/>
          </a:xfrm>
          <a:custGeom>
            <a:avLst/>
            <a:gdLst>
              <a:gd name="connsiteX0" fmla="*/ 0 w 1078173"/>
              <a:gd name="connsiteY0" fmla="*/ 2258705 h 2258705"/>
              <a:gd name="connsiteX1" fmla="*/ 1078173 w 1078173"/>
              <a:gd name="connsiteY1" fmla="*/ 2258705 h 2258705"/>
              <a:gd name="connsiteX2" fmla="*/ 1071349 w 1078173"/>
              <a:gd name="connsiteY2" fmla="*/ 0 h 2258705"/>
            </a:gdLst>
            <a:ahLst/>
            <a:cxnLst>
              <a:cxn ang="0">
                <a:pos x="connsiteX0" y="connsiteY0"/>
              </a:cxn>
              <a:cxn ang="0">
                <a:pos x="connsiteX1" y="connsiteY1"/>
              </a:cxn>
              <a:cxn ang="0">
                <a:pos x="connsiteX2" y="connsiteY2"/>
              </a:cxn>
            </a:cxnLst>
            <a:rect l="l" t="t" r="r" b="b"/>
            <a:pathLst>
              <a:path w="1078173" h="2258705">
                <a:moveTo>
                  <a:pt x="0" y="2258705"/>
                </a:moveTo>
                <a:lnTo>
                  <a:pt x="1078173" y="2258705"/>
                </a:lnTo>
                <a:cubicBezTo>
                  <a:pt x="1075898" y="1505803"/>
                  <a:pt x="1073624" y="752902"/>
                  <a:pt x="1071349" y="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圓角化對角線角落矩形 154">
            <a:extLst>
              <a:ext uri="{FF2B5EF4-FFF2-40B4-BE49-F238E27FC236}">
                <a16:creationId xmlns:a16="http://schemas.microsoft.com/office/drawing/2014/main" id="{F764A37E-0B65-19BF-6938-C428BE92FB77}"/>
              </a:ext>
            </a:extLst>
          </p:cNvPr>
          <p:cNvSpPr/>
          <p:nvPr/>
        </p:nvSpPr>
        <p:spPr>
          <a:xfrm>
            <a:off x="6965477" y="985386"/>
            <a:ext cx="2794207" cy="1528403"/>
          </a:xfrm>
          <a:prstGeom prst="round2DiagRect">
            <a:avLst/>
          </a:prstGeom>
          <a:solidFill>
            <a:schemeClr val="tx2"/>
          </a:solidFill>
          <a:ln w="12700" cap="flat" cmpd="sng" algn="ctr">
            <a:solidFill>
              <a:srgbClr val="44546A"/>
            </a:solidFill>
            <a:prstDash val="solid"/>
            <a:miter lim="800000"/>
          </a:ln>
          <a:effectLst>
            <a:outerShdw blurRad="50800" dist="38100" dir="2700000" algn="tl" rotWithShape="0">
              <a:prstClr val="black">
                <a:alpha val="40000"/>
              </a:prstClr>
            </a:outerShdw>
          </a:effectLst>
        </p:spPr>
        <p:txBody>
          <a:bodyPr rtlCol="0" anchor="ctr"/>
          <a:lstStyle/>
          <a:p>
            <a:pPr algn="ctr"/>
            <a:r>
              <a:rPr lang="zh-TW" altLang="en-US" sz="2400" b="1" kern="0" dirty="0">
                <a:solidFill>
                  <a:prstClr val="white"/>
                </a:solidFill>
                <a:latin typeface="微軟正黑體"/>
                <a:ea typeface="微軟正黑體"/>
              </a:rPr>
              <a:t>勝岳營造</a:t>
            </a:r>
          </a:p>
          <a:p>
            <a:pPr algn="ctr"/>
            <a:r>
              <a:rPr lang="zh-TW" altLang="en-US" sz="2400" b="1" kern="0" dirty="0">
                <a:solidFill>
                  <a:prstClr val="white"/>
                </a:solidFill>
                <a:latin typeface="微軟正黑體"/>
                <a:ea typeface="微軟正黑體"/>
              </a:rPr>
              <a:t>有限公司</a:t>
            </a:r>
            <a:endParaRPr lang="en-US" altLang="zh-TW" sz="2400" b="1" kern="0" dirty="0">
              <a:solidFill>
                <a:prstClr val="white"/>
              </a:solidFill>
              <a:latin typeface="微軟正黑體"/>
            </a:endParaRPr>
          </a:p>
        </p:txBody>
      </p:sp>
      <p:sp>
        <p:nvSpPr>
          <p:cNvPr id="4" name="圓角化對角線角落矩形 156">
            <a:extLst>
              <a:ext uri="{FF2B5EF4-FFF2-40B4-BE49-F238E27FC236}">
                <a16:creationId xmlns:a16="http://schemas.microsoft.com/office/drawing/2014/main" id="{EC825E21-80EF-3105-70FD-DAC8D824C901}"/>
              </a:ext>
            </a:extLst>
          </p:cNvPr>
          <p:cNvSpPr/>
          <p:nvPr/>
        </p:nvSpPr>
        <p:spPr>
          <a:xfrm>
            <a:off x="3269807" y="567565"/>
            <a:ext cx="9700535" cy="2398239"/>
          </a:xfrm>
          <a:prstGeom prst="round2DiagRect">
            <a:avLst/>
          </a:prstGeom>
          <a:noFill/>
          <a:ln w="19050" cap="flat" cmpd="sng" algn="ctr">
            <a:solidFill>
              <a:schemeClr val="tx2"/>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1238921" eaLnBrk="1" fontAlgn="auto" latinLnBrk="0" hangingPunct="1">
              <a:lnSpc>
                <a:spcPct val="100000"/>
              </a:lnSpc>
              <a:spcBef>
                <a:spcPts val="0"/>
              </a:spcBef>
              <a:spcAft>
                <a:spcPts val="0"/>
              </a:spcAft>
              <a:buClrTx/>
              <a:buSzTx/>
              <a:buFontTx/>
              <a:buNone/>
              <a:tabLst/>
              <a:defRPr/>
            </a:pPr>
            <a:endParaRPr kumimoji="0" lang="zh-TW" altLang="en-US" sz="2000" b="1" i="0" u="none" strike="noStrike" kern="0" cap="none" spc="0" normalizeH="0" baseline="0" noProof="0" dirty="0">
              <a:ln>
                <a:noFill/>
              </a:ln>
              <a:solidFill>
                <a:prstClr val="white"/>
              </a:solidFill>
              <a:effectLst/>
              <a:uLnTx/>
              <a:uFillTx/>
              <a:latin typeface="微軟正黑體"/>
              <a:ea typeface="微軟正黑體"/>
              <a:cs typeface="+mn-cs"/>
            </a:endParaRPr>
          </a:p>
        </p:txBody>
      </p:sp>
      <p:sp>
        <p:nvSpPr>
          <p:cNvPr id="5" name="矩形 4">
            <a:extLst>
              <a:ext uri="{FF2B5EF4-FFF2-40B4-BE49-F238E27FC236}">
                <a16:creationId xmlns:a16="http://schemas.microsoft.com/office/drawing/2014/main" id="{2AC2AB88-1BA3-6421-19F7-D7421968DF89}"/>
              </a:ext>
            </a:extLst>
          </p:cNvPr>
          <p:cNvSpPr/>
          <p:nvPr/>
        </p:nvSpPr>
        <p:spPr>
          <a:xfrm>
            <a:off x="7613046" y="167545"/>
            <a:ext cx="2980920" cy="584775"/>
          </a:xfrm>
          <a:prstGeom prst="rect">
            <a:avLst/>
          </a:prstGeom>
        </p:spPr>
        <p:txBody>
          <a:bodyPr wrap="square">
            <a:spAutoFit/>
          </a:bodyPr>
          <a:lstStyle/>
          <a:p>
            <a:pPr defTabSz="1238921"/>
            <a:r>
              <a:rPr lang="en-US" altLang="zh-TW" sz="3200" b="1" dirty="0">
                <a:ln w="13462">
                  <a:solidFill>
                    <a:prstClr val="white"/>
                  </a:solidFill>
                  <a:prstDash val="solid"/>
                </a:ln>
                <a:solidFill>
                  <a:prstClr val="black">
                    <a:lumMod val="85000"/>
                    <a:lumOff val="15000"/>
                  </a:prstClr>
                </a:solidFill>
                <a:effectLst>
                  <a:outerShdw blurRad="38100" dist="38100" dir="2700000" algn="tl">
                    <a:srgbClr val="000000">
                      <a:alpha val="43137"/>
                    </a:srgbClr>
                  </a:outerShdw>
                  <a:reflection blurRad="6350" stA="60000" endA="900" endPos="58000" dir="5400000" sy="-100000" algn="bl" rotWithShape="0"/>
                </a:effectLst>
                <a:latin typeface="Arial"/>
                <a:ea typeface="微軟正黑體"/>
              </a:rPr>
              <a:t>TEAM</a:t>
            </a:r>
            <a:endParaRPr lang="zh-TW" altLang="en-US" sz="3200" b="1" dirty="0">
              <a:ln w="13462">
                <a:solidFill>
                  <a:prstClr val="white"/>
                </a:solidFill>
                <a:prstDash val="solid"/>
              </a:ln>
              <a:solidFill>
                <a:prstClr val="black">
                  <a:lumMod val="85000"/>
                  <a:lumOff val="15000"/>
                </a:prstClr>
              </a:solidFill>
              <a:effectLst>
                <a:outerShdw blurRad="38100" dist="38100" dir="2700000" algn="tl">
                  <a:srgbClr val="000000">
                    <a:alpha val="43137"/>
                  </a:srgbClr>
                </a:outerShdw>
                <a:reflection blurRad="6350" stA="60000" endA="900" endPos="58000" dir="5400000" sy="-100000" algn="bl" rotWithShape="0"/>
              </a:effectLst>
              <a:latin typeface="Arial"/>
              <a:ea typeface="微軟正黑體"/>
            </a:endParaRPr>
          </a:p>
        </p:txBody>
      </p:sp>
      <p:grpSp>
        <p:nvGrpSpPr>
          <p:cNvPr id="6" name="群組 5">
            <a:extLst>
              <a:ext uri="{FF2B5EF4-FFF2-40B4-BE49-F238E27FC236}">
                <a16:creationId xmlns:a16="http://schemas.microsoft.com/office/drawing/2014/main" id="{5EAC2298-C7E4-7AB1-5F1D-1A5EBEAA1B30}"/>
              </a:ext>
            </a:extLst>
          </p:cNvPr>
          <p:cNvGrpSpPr/>
          <p:nvPr/>
        </p:nvGrpSpPr>
        <p:grpSpPr>
          <a:xfrm>
            <a:off x="2552143" y="2260788"/>
            <a:ext cx="11903468" cy="7603565"/>
            <a:chOff x="1698304" y="4857242"/>
            <a:chExt cx="5377013" cy="5132899"/>
          </a:xfrm>
        </p:grpSpPr>
        <p:sp>
          <p:nvSpPr>
            <p:cNvPr id="7" name="手繪多邊形 444">
              <a:extLst>
                <a:ext uri="{FF2B5EF4-FFF2-40B4-BE49-F238E27FC236}">
                  <a16:creationId xmlns:a16="http://schemas.microsoft.com/office/drawing/2014/main" id="{BA9D08E7-2369-4BE1-EEA7-FDFBCF723537}"/>
                </a:ext>
              </a:extLst>
            </p:cNvPr>
            <p:cNvSpPr/>
            <p:nvPr/>
          </p:nvSpPr>
          <p:spPr>
            <a:xfrm>
              <a:off x="1867361" y="8625224"/>
              <a:ext cx="3100250" cy="121267"/>
            </a:xfrm>
            <a:custGeom>
              <a:avLst/>
              <a:gdLst>
                <a:gd name="connsiteX0" fmla="*/ 0 w 3200400"/>
                <a:gd name="connsiteY0" fmla="*/ 139700 h 158750"/>
                <a:gd name="connsiteX1" fmla="*/ 0 w 3200400"/>
                <a:gd name="connsiteY1" fmla="*/ 0 h 158750"/>
                <a:gd name="connsiteX2" fmla="*/ 3200400 w 3200400"/>
                <a:gd name="connsiteY2" fmla="*/ 0 h 158750"/>
                <a:gd name="connsiteX3" fmla="*/ 3200400 w 3200400"/>
                <a:gd name="connsiteY3" fmla="*/ 158750 h 158750"/>
                <a:gd name="connsiteX0" fmla="*/ 0 w 3200400"/>
                <a:gd name="connsiteY0" fmla="*/ 139700 h 142740"/>
                <a:gd name="connsiteX1" fmla="*/ 0 w 3200400"/>
                <a:gd name="connsiteY1" fmla="*/ 0 h 142740"/>
                <a:gd name="connsiteX2" fmla="*/ 3200400 w 3200400"/>
                <a:gd name="connsiteY2" fmla="*/ 0 h 142740"/>
                <a:gd name="connsiteX3" fmla="*/ 3200400 w 3200400"/>
                <a:gd name="connsiteY3" fmla="*/ 142740 h 142740"/>
              </a:gdLst>
              <a:ahLst/>
              <a:cxnLst>
                <a:cxn ang="0">
                  <a:pos x="connsiteX0" y="connsiteY0"/>
                </a:cxn>
                <a:cxn ang="0">
                  <a:pos x="connsiteX1" y="connsiteY1"/>
                </a:cxn>
                <a:cxn ang="0">
                  <a:pos x="connsiteX2" y="connsiteY2"/>
                </a:cxn>
                <a:cxn ang="0">
                  <a:pos x="connsiteX3" y="connsiteY3"/>
                </a:cxn>
              </a:cxnLst>
              <a:rect l="l" t="t" r="r" b="b"/>
              <a:pathLst>
                <a:path w="3200400" h="142740">
                  <a:moveTo>
                    <a:pt x="0" y="139700"/>
                  </a:moveTo>
                  <a:lnTo>
                    <a:pt x="0" y="0"/>
                  </a:lnTo>
                  <a:lnTo>
                    <a:pt x="3200400" y="0"/>
                  </a:lnTo>
                  <a:lnTo>
                    <a:pt x="3200400" y="14274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8" name="直線接點 7">
              <a:extLst>
                <a:ext uri="{FF2B5EF4-FFF2-40B4-BE49-F238E27FC236}">
                  <a16:creationId xmlns:a16="http://schemas.microsoft.com/office/drawing/2014/main" id="{274157C0-F8B4-EBE2-EAF6-CE4306187C9B}"/>
                </a:ext>
              </a:extLst>
            </p:cNvPr>
            <p:cNvCxnSpPr>
              <a:cxnSpLocks/>
            </p:cNvCxnSpPr>
            <p:nvPr/>
          </p:nvCxnSpPr>
          <p:spPr>
            <a:xfrm>
              <a:off x="6257787" y="7939463"/>
              <a:ext cx="0" cy="685758"/>
            </a:xfrm>
            <a:prstGeom prst="lin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cxnSp>
        <p:sp>
          <p:nvSpPr>
            <p:cNvPr id="54" name="矩形 53">
              <a:extLst>
                <a:ext uri="{FF2B5EF4-FFF2-40B4-BE49-F238E27FC236}">
                  <a16:creationId xmlns:a16="http://schemas.microsoft.com/office/drawing/2014/main" id="{EB5C5802-55B8-DA72-D1A8-F3541D554927}"/>
                </a:ext>
              </a:extLst>
            </p:cNvPr>
            <p:cNvSpPr/>
            <p:nvPr/>
          </p:nvSpPr>
          <p:spPr>
            <a:xfrm>
              <a:off x="3987029" y="4857242"/>
              <a:ext cx="708900" cy="1426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zh-TW" altLang="en-US" sz="1600" dirty="0">
                  <a:solidFill>
                    <a:schemeClr val="bg1"/>
                  </a:solidFill>
                </a:rPr>
                <a:t>土建工程</a:t>
              </a:r>
              <a:r>
                <a:rPr lang="en-US" altLang="zh-TW" sz="1600" dirty="0">
                  <a:solidFill>
                    <a:schemeClr val="bg1"/>
                  </a:solidFill>
                </a:rPr>
                <a:t>(</a:t>
              </a:r>
              <a:r>
                <a:rPr lang="zh-TW" altLang="en-US" sz="1600" dirty="0">
                  <a:solidFill>
                    <a:schemeClr val="bg1"/>
                  </a:solidFill>
                </a:rPr>
                <a:t>甲營</a:t>
              </a:r>
              <a:r>
                <a:rPr lang="en-US" altLang="zh-TW" sz="1600" dirty="0">
                  <a:solidFill>
                    <a:schemeClr val="bg1"/>
                  </a:solidFill>
                </a:rPr>
                <a:t>)</a:t>
              </a:r>
              <a:endParaRPr lang="zh-TW" altLang="en-US" sz="1600" dirty="0">
                <a:solidFill>
                  <a:schemeClr val="bg1"/>
                </a:solidFill>
              </a:endParaRPr>
            </a:p>
          </p:txBody>
        </p:sp>
        <p:grpSp>
          <p:nvGrpSpPr>
            <p:cNvPr id="10" name="群組 9">
              <a:extLst>
                <a:ext uri="{FF2B5EF4-FFF2-40B4-BE49-F238E27FC236}">
                  <a16:creationId xmlns:a16="http://schemas.microsoft.com/office/drawing/2014/main" id="{5DF9339F-D083-EA27-093F-B2C71CA3ADA8}"/>
                </a:ext>
              </a:extLst>
            </p:cNvPr>
            <p:cNvGrpSpPr/>
            <p:nvPr/>
          </p:nvGrpSpPr>
          <p:grpSpPr>
            <a:xfrm>
              <a:off x="3589348" y="5438792"/>
              <a:ext cx="1383229" cy="572350"/>
              <a:chOff x="2738469" y="4009675"/>
              <a:chExt cx="1162265" cy="572350"/>
            </a:xfrm>
          </p:grpSpPr>
          <p:sp>
            <p:nvSpPr>
              <p:cNvPr id="50" name="矩形 49">
                <a:extLst>
                  <a:ext uri="{FF2B5EF4-FFF2-40B4-BE49-F238E27FC236}">
                    <a16:creationId xmlns:a16="http://schemas.microsoft.com/office/drawing/2014/main" id="{A9E51A73-9F85-77D2-999D-8987D879C5F7}"/>
                  </a:ext>
                </a:extLst>
              </p:cNvPr>
              <p:cNvSpPr/>
              <p:nvPr/>
            </p:nvSpPr>
            <p:spPr>
              <a:xfrm>
                <a:off x="2738469" y="4257346"/>
                <a:ext cx="1158092" cy="324679"/>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900" b="1" dirty="0">
                  <a:solidFill>
                    <a:schemeClr val="tx1"/>
                  </a:solidFill>
                </a:endParaRPr>
              </a:p>
            </p:txBody>
          </p:sp>
          <p:sp>
            <p:nvSpPr>
              <p:cNvPr id="52" name="矩形 51">
                <a:extLst>
                  <a:ext uri="{FF2B5EF4-FFF2-40B4-BE49-F238E27FC236}">
                    <a16:creationId xmlns:a16="http://schemas.microsoft.com/office/drawing/2014/main" id="{631A27D6-4DD7-340B-61A2-0EADC8159FD8}"/>
                  </a:ext>
                </a:extLst>
              </p:cNvPr>
              <p:cNvSpPr/>
              <p:nvPr/>
            </p:nvSpPr>
            <p:spPr>
              <a:xfrm>
                <a:off x="2742642" y="4009675"/>
                <a:ext cx="1158092" cy="270635"/>
              </a:xfrm>
              <a:prstGeom prst="rect">
                <a:avLst/>
              </a:prstGeom>
              <a:solidFill>
                <a:srgbClr val="8EAAB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latin typeface="微軟正黑體" panose="020B0604030504040204" pitchFamily="34" charset="-120"/>
                    <a:ea typeface="微軟正黑體" panose="020B0604030504040204" pitchFamily="34" charset="-120"/>
                  </a:rPr>
                  <a:t>董事長</a:t>
                </a:r>
              </a:p>
            </p:txBody>
          </p:sp>
        </p:grpSp>
        <p:grpSp>
          <p:nvGrpSpPr>
            <p:cNvPr id="11" name="群組 10">
              <a:extLst>
                <a:ext uri="{FF2B5EF4-FFF2-40B4-BE49-F238E27FC236}">
                  <a16:creationId xmlns:a16="http://schemas.microsoft.com/office/drawing/2014/main" id="{B5C974B1-8CE5-3DF4-67B6-CCC491D937B8}"/>
                </a:ext>
              </a:extLst>
            </p:cNvPr>
            <p:cNvGrpSpPr/>
            <p:nvPr/>
          </p:nvGrpSpPr>
          <p:grpSpPr>
            <a:xfrm>
              <a:off x="3567902" y="6290763"/>
              <a:ext cx="1388081" cy="591039"/>
              <a:chOff x="2720449" y="4123221"/>
              <a:chExt cx="1166341" cy="591039"/>
            </a:xfrm>
          </p:grpSpPr>
          <p:sp>
            <p:nvSpPr>
              <p:cNvPr id="47" name="矩形 46">
                <a:extLst>
                  <a:ext uri="{FF2B5EF4-FFF2-40B4-BE49-F238E27FC236}">
                    <a16:creationId xmlns:a16="http://schemas.microsoft.com/office/drawing/2014/main" id="{92093CC1-25D0-EF12-017B-C74C9FA49C52}"/>
                  </a:ext>
                </a:extLst>
              </p:cNvPr>
              <p:cNvSpPr/>
              <p:nvPr/>
            </p:nvSpPr>
            <p:spPr>
              <a:xfrm>
                <a:off x="2728698" y="4389581"/>
                <a:ext cx="1158092" cy="324679"/>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endParaRPr lang="zh-TW" altLang="en-US" sz="900" b="1" dirty="0">
                  <a:solidFill>
                    <a:schemeClr val="tx1"/>
                  </a:solidFill>
                </a:endParaRPr>
              </a:p>
            </p:txBody>
          </p:sp>
          <p:sp>
            <p:nvSpPr>
              <p:cNvPr id="48" name="矩形 47">
                <a:extLst>
                  <a:ext uri="{FF2B5EF4-FFF2-40B4-BE49-F238E27FC236}">
                    <a16:creationId xmlns:a16="http://schemas.microsoft.com/office/drawing/2014/main" id="{A2C1CD84-BF52-9C76-AC61-3093814BFA75}"/>
                  </a:ext>
                </a:extLst>
              </p:cNvPr>
              <p:cNvSpPr/>
              <p:nvPr/>
            </p:nvSpPr>
            <p:spPr>
              <a:xfrm>
                <a:off x="2720449" y="4417617"/>
                <a:ext cx="1158092" cy="24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zh-TW" altLang="en-US" sz="1600" dirty="0">
                    <a:solidFill>
                      <a:schemeClr val="tx1"/>
                    </a:solidFill>
                  </a:rPr>
                  <a:t>雷志遠</a:t>
                </a:r>
              </a:p>
            </p:txBody>
          </p:sp>
          <p:sp>
            <p:nvSpPr>
              <p:cNvPr id="49" name="矩形 48">
                <a:extLst>
                  <a:ext uri="{FF2B5EF4-FFF2-40B4-BE49-F238E27FC236}">
                    <a16:creationId xmlns:a16="http://schemas.microsoft.com/office/drawing/2014/main" id="{F996EFDB-9C2A-EB3D-C1CD-4D92DDD83AD1}"/>
                  </a:ext>
                </a:extLst>
              </p:cNvPr>
              <p:cNvSpPr/>
              <p:nvPr/>
            </p:nvSpPr>
            <p:spPr>
              <a:xfrm>
                <a:off x="2727097" y="4123221"/>
                <a:ext cx="1158092" cy="267535"/>
              </a:xfrm>
              <a:prstGeom prst="rect">
                <a:avLst/>
              </a:prstGeom>
              <a:solidFill>
                <a:srgbClr val="8EAAB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latin typeface="微軟正黑體" panose="020B0604030504040204" pitchFamily="34" charset="-120"/>
                    <a:ea typeface="微軟正黑體" panose="020B0604030504040204" pitchFamily="34" charset="-120"/>
                  </a:rPr>
                  <a:t>總經理</a:t>
                </a:r>
                <a:endParaRPr lang="en-US" altLang="zh-TW" sz="1600" b="1" dirty="0">
                  <a:latin typeface="微軟正黑體" panose="020B0604030504040204" pitchFamily="34" charset="-120"/>
                  <a:ea typeface="微軟正黑體" panose="020B0604030504040204" pitchFamily="34" charset="-120"/>
                </a:endParaRPr>
              </a:p>
            </p:txBody>
          </p:sp>
        </p:grpSp>
        <p:grpSp>
          <p:nvGrpSpPr>
            <p:cNvPr id="12" name="群組 11">
              <a:extLst>
                <a:ext uri="{FF2B5EF4-FFF2-40B4-BE49-F238E27FC236}">
                  <a16:creationId xmlns:a16="http://schemas.microsoft.com/office/drawing/2014/main" id="{01BF0CC6-2D3A-2467-1559-21555A307532}"/>
                </a:ext>
              </a:extLst>
            </p:cNvPr>
            <p:cNvGrpSpPr/>
            <p:nvPr/>
          </p:nvGrpSpPr>
          <p:grpSpPr>
            <a:xfrm>
              <a:off x="3563618" y="7140607"/>
              <a:ext cx="1401082" cy="590692"/>
              <a:chOff x="2716848" y="4218197"/>
              <a:chExt cx="1177265" cy="590692"/>
            </a:xfrm>
          </p:grpSpPr>
          <p:sp>
            <p:nvSpPr>
              <p:cNvPr id="44" name="矩形 43">
                <a:extLst>
                  <a:ext uri="{FF2B5EF4-FFF2-40B4-BE49-F238E27FC236}">
                    <a16:creationId xmlns:a16="http://schemas.microsoft.com/office/drawing/2014/main" id="{9E750A34-DB2D-D87B-A308-A445DA7D8420}"/>
                  </a:ext>
                </a:extLst>
              </p:cNvPr>
              <p:cNvSpPr/>
              <p:nvPr/>
            </p:nvSpPr>
            <p:spPr>
              <a:xfrm>
                <a:off x="2716848" y="4484210"/>
                <a:ext cx="1158092" cy="324679"/>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endParaRPr lang="zh-TW" altLang="en-US" sz="900" b="1" dirty="0">
                  <a:solidFill>
                    <a:schemeClr val="tx1"/>
                  </a:solidFill>
                </a:endParaRPr>
              </a:p>
            </p:txBody>
          </p:sp>
          <p:sp>
            <p:nvSpPr>
              <p:cNvPr id="45" name="矩形 44">
                <a:extLst>
                  <a:ext uri="{FF2B5EF4-FFF2-40B4-BE49-F238E27FC236}">
                    <a16:creationId xmlns:a16="http://schemas.microsoft.com/office/drawing/2014/main" id="{1350CBAE-2F5E-A137-F577-435116717412}"/>
                  </a:ext>
                </a:extLst>
              </p:cNvPr>
              <p:cNvSpPr/>
              <p:nvPr/>
            </p:nvSpPr>
            <p:spPr>
              <a:xfrm>
                <a:off x="2736021" y="4509774"/>
                <a:ext cx="1158092" cy="24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zh-TW" altLang="en-US" sz="1600" dirty="0">
                    <a:solidFill>
                      <a:schemeClr val="tx1"/>
                    </a:solidFill>
                  </a:rPr>
                  <a:t>吳宗政</a:t>
                </a:r>
              </a:p>
            </p:txBody>
          </p:sp>
          <p:sp>
            <p:nvSpPr>
              <p:cNvPr id="46" name="矩形 45">
                <a:extLst>
                  <a:ext uri="{FF2B5EF4-FFF2-40B4-BE49-F238E27FC236}">
                    <a16:creationId xmlns:a16="http://schemas.microsoft.com/office/drawing/2014/main" id="{33F09292-174C-23E2-E07C-BAD98E3CF823}"/>
                  </a:ext>
                </a:extLst>
              </p:cNvPr>
              <p:cNvSpPr/>
              <p:nvPr/>
            </p:nvSpPr>
            <p:spPr>
              <a:xfrm>
                <a:off x="2727095" y="4218197"/>
                <a:ext cx="1158092" cy="280787"/>
              </a:xfrm>
              <a:prstGeom prst="rect">
                <a:avLst/>
              </a:prstGeom>
              <a:solidFill>
                <a:srgbClr val="8EAAB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latin typeface="微軟正黑體" panose="020B0604030504040204" pitchFamily="34" charset="-120"/>
                    <a:ea typeface="微軟正黑體" panose="020B0604030504040204" pitchFamily="34" charset="-120"/>
                  </a:rPr>
                  <a:t>專任工程人員</a:t>
                </a:r>
              </a:p>
            </p:txBody>
          </p:sp>
        </p:grpSp>
        <p:cxnSp>
          <p:nvCxnSpPr>
            <p:cNvPr id="13" name="直線接點 12">
              <a:extLst>
                <a:ext uri="{FF2B5EF4-FFF2-40B4-BE49-F238E27FC236}">
                  <a16:creationId xmlns:a16="http://schemas.microsoft.com/office/drawing/2014/main" id="{3A506345-D0C1-11C0-4144-764BAFFA3AE7}"/>
                </a:ext>
              </a:extLst>
            </p:cNvPr>
            <p:cNvCxnSpPr>
              <a:cxnSpLocks/>
            </p:cNvCxnSpPr>
            <p:nvPr/>
          </p:nvCxnSpPr>
          <p:spPr>
            <a:xfrm>
              <a:off x="3299559" y="7939463"/>
              <a:ext cx="1906" cy="685758"/>
            </a:xfrm>
            <a:prstGeom prst="lin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14" name="矩形 13">
              <a:extLst>
                <a:ext uri="{FF2B5EF4-FFF2-40B4-BE49-F238E27FC236}">
                  <a16:creationId xmlns:a16="http://schemas.microsoft.com/office/drawing/2014/main" id="{22FA69D2-6A08-D09E-7F09-B8F0915B3F6A}"/>
                </a:ext>
              </a:extLst>
            </p:cNvPr>
            <p:cNvSpPr/>
            <p:nvPr/>
          </p:nvSpPr>
          <p:spPr>
            <a:xfrm>
              <a:off x="2591726" y="8082905"/>
              <a:ext cx="1392680" cy="369787"/>
            </a:xfrm>
            <a:prstGeom prst="rect">
              <a:avLst/>
            </a:prstGeom>
            <a:solidFill>
              <a:srgbClr val="E19795"/>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latin typeface="微軟正黑體" panose="020B0604030504040204" pitchFamily="34" charset="-120"/>
                  <a:ea typeface="微軟正黑體" panose="020B0604030504040204" pitchFamily="34" charset="-120"/>
                </a:rPr>
                <a:t>施工團隊</a:t>
              </a:r>
            </a:p>
          </p:txBody>
        </p:sp>
        <p:sp>
          <p:nvSpPr>
            <p:cNvPr id="15" name="矩形 14">
              <a:extLst>
                <a:ext uri="{FF2B5EF4-FFF2-40B4-BE49-F238E27FC236}">
                  <a16:creationId xmlns:a16="http://schemas.microsoft.com/office/drawing/2014/main" id="{CBB9F0B8-DF76-ECED-9805-99EF1B452B09}"/>
                </a:ext>
              </a:extLst>
            </p:cNvPr>
            <p:cNvSpPr/>
            <p:nvPr/>
          </p:nvSpPr>
          <p:spPr>
            <a:xfrm rot="5400000">
              <a:off x="4992726" y="9204151"/>
              <a:ext cx="1240689" cy="331286"/>
            </a:xfrm>
            <a:prstGeom prst="rect">
              <a:avLst/>
            </a:prstGeom>
            <a:solidFill>
              <a:srgbClr val="F6EAD6"/>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b="1" dirty="0">
                <a:latin typeface="微軟正黑體" panose="020B0604030504040204" pitchFamily="34" charset="-120"/>
                <a:ea typeface="微軟正黑體" panose="020B0604030504040204" pitchFamily="34" charset="-120"/>
              </a:endParaRPr>
            </a:p>
          </p:txBody>
        </p:sp>
        <p:sp>
          <p:nvSpPr>
            <p:cNvPr id="16" name="矩形 15">
              <a:extLst>
                <a:ext uri="{FF2B5EF4-FFF2-40B4-BE49-F238E27FC236}">
                  <a16:creationId xmlns:a16="http://schemas.microsoft.com/office/drawing/2014/main" id="{AC14540B-E41E-3257-E1D6-99F9F399CB40}"/>
                </a:ext>
              </a:extLst>
            </p:cNvPr>
            <p:cNvSpPr/>
            <p:nvPr/>
          </p:nvSpPr>
          <p:spPr>
            <a:xfrm>
              <a:off x="5682918" y="8083980"/>
              <a:ext cx="1135408" cy="375410"/>
            </a:xfrm>
            <a:prstGeom prst="rect">
              <a:avLst/>
            </a:prstGeom>
            <a:solidFill>
              <a:srgbClr val="E6C58F"/>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latin typeface="微軟正黑體" panose="020B0604030504040204" pitchFamily="34" charset="-120"/>
                  <a:ea typeface="微軟正黑體" panose="020B0604030504040204" pitchFamily="34" charset="-120"/>
                </a:rPr>
                <a:t>顧問團隊</a:t>
              </a:r>
            </a:p>
          </p:txBody>
        </p:sp>
        <p:sp>
          <p:nvSpPr>
            <p:cNvPr id="17" name="Shape 4933">
              <a:extLst>
                <a:ext uri="{FF2B5EF4-FFF2-40B4-BE49-F238E27FC236}">
                  <a16:creationId xmlns:a16="http://schemas.microsoft.com/office/drawing/2014/main" id="{12927AC7-968E-2400-B107-46CFA860642B}"/>
                </a:ext>
              </a:extLst>
            </p:cNvPr>
            <p:cNvSpPr/>
            <p:nvPr/>
          </p:nvSpPr>
          <p:spPr>
            <a:xfrm>
              <a:off x="4165431" y="8749450"/>
              <a:ext cx="361464" cy="1110527"/>
            </a:xfrm>
            <a:custGeom>
              <a:avLst/>
              <a:gdLst/>
              <a:ahLst/>
              <a:cxnLst/>
              <a:rect l="0" t="0" r="0" b="0"/>
              <a:pathLst>
                <a:path w="1075014" h="578103">
                  <a:moveTo>
                    <a:pt x="0" y="0"/>
                  </a:moveTo>
                  <a:lnTo>
                    <a:pt x="1075014" y="0"/>
                  </a:lnTo>
                  <a:lnTo>
                    <a:pt x="1075014" y="578103"/>
                  </a:lnTo>
                  <a:lnTo>
                    <a:pt x="0" y="578103"/>
                  </a:lnTo>
                  <a:lnTo>
                    <a:pt x="0" y="0"/>
                  </a:lnTo>
                </a:path>
              </a:pathLst>
            </a:custGeom>
            <a:solidFill>
              <a:srgbClr val="E9B2B1">
                <a:alpha val="49804"/>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b="1" dirty="0">
                <a:solidFill>
                  <a:schemeClr val="lt1"/>
                </a:solidFill>
                <a:latin typeface="微軟正黑體" panose="020B0604030504040204" pitchFamily="34" charset="-120"/>
                <a:ea typeface="微軟正黑體" panose="020B0604030504040204" pitchFamily="34" charset="-120"/>
              </a:endParaRPr>
            </a:p>
          </p:txBody>
        </p:sp>
        <p:sp>
          <p:nvSpPr>
            <p:cNvPr id="18" name="Shape 4933">
              <a:extLst>
                <a:ext uri="{FF2B5EF4-FFF2-40B4-BE49-F238E27FC236}">
                  <a16:creationId xmlns:a16="http://schemas.microsoft.com/office/drawing/2014/main" id="{96577619-9B86-19CE-D458-9921824C876A}"/>
                </a:ext>
              </a:extLst>
            </p:cNvPr>
            <p:cNvSpPr/>
            <p:nvPr/>
          </p:nvSpPr>
          <p:spPr>
            <a:xfrm>
              <a:off x="3549201" y="8749448"/>
              <a:ext cx="361464" cy="1113782"/>
            </a:xfrm>
            <a:custGeom>
              <a:avLst/>
              <a:gdLst/>
              <a:ahLst/>
              <a:cxnLst/>
              <a:rect l="0" t="0" r="0" b="0"/>
              <a:pathLst>
                <a:path w="1075014" h="578103">
                  <a:moveTo>
                    <a:pt x="0" y="0"/>
                  </a:moveTo>
                  <a:lnTo>
                    <a:pt x="1075014" y="0"/>
                  </a:lnTo>
                  <a:lnTo>
                    <a:pt x="1075014" y="578103"/>
                  </a:lnTo>
                  <a:lnTo>
                    <a:pt x="0" y="578103"/>
                  </a:lnTo>
                  <a:lnTo>
                    <a:pt x="0" y="0"/>
                  </a:lnTo>
                </a:path>
              </a:pathLst>
            </a:custGeom>
            <a:solidFill>
              <a:srgbClr val="E9B2B1">
                <a:alpha val="49804"/>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b="1" dirty="0">
                <a:solidFill>
                  <a:schemeClr val="lt1"/>
                </a:solidFill>
                <a:latin typeface="微軟正黑體" panose="020B0604030504040204" pitchFamily="34" charset="-120"/>
                <a:ea typeface="微軟正黑體" panose="020B0604030504040204" pitchFamily="34" charset="-120"/>
              </a:endParaRPr>
            </a:p>
          </p:txBody>
        </p:sp>
        <p:sp>
          <p:nvSpPr>
            <p:cNvPr id="19" name="Shape 4933">
              <a:extLst>
                <a:ext uri="{FF2B5EF4-FFF2-40B4-BE49-F238E27FC236}">
                  <a16:creationId xmlns:a16="http://schemas.microsoft.com/office/drawing/2014/main" id="{F910E70A-ACE7-9F17-09DD-A2ED2D560508}"/>
                </a:ext>
              </a:extLst>
            </p:cNvPr>
            <p:cNvSpPr/>
            <p:nvPr/>
          </p:nvSpPr>
          <p:spPr>
            <a:xfrm>
              <a:off x="2267109" y="8750785"/>
              <a:ext cx="361464" cy="1113782"/>
            </a:xfrm>
            <a:custGeom>
              <a:avLst/>
              <a:gdLst/>
              <a:ahLst/>
              <a:cxnLst/>
              <a:rect l="0" t="0" r="0" b="0"/>
              <a:pathLst>
                <a:path w="1075014" h="578103">
                  <a:moveTo>
                    <a:pt x="0" y="0"/>
                  </a:moveTo>
                  <a:lnTo>
                    <a:pt x="1075014" y="0"/>
                  </a:lnTo>
                  <a:lnTo>
                    <a:pt x="1075014" y="578103"/>
                  </a:lnTo>
                  <a:lnTo>
                    <a:pt x="0" y="578103"/>
                  </a:lnTo>
                  <a:lnTo>
                    <a:pt x="0" y="0"/>
                  </a:lnTo>
                </a:path>
              </a:pathLst>
            </a:custGeom>
            <a:solidFill>
              <a:srgbClr val="E9B2B1">
                <a:alpha val="49804"/>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b="1" dirty="0">
                <a:solidFill>
                  <a:schemeClr val="lt1"/>
                </a:solidFill>
                <a:latin typeface="微軟正黑體" panose="020B0604030504040204" pitchFamily="34" charset="-120"/>
                <a:ea typeface="微軟正黑體" panose="020B0604030504040204" pitchFamily="34" charset="-120"/>
              </a:endParaRPr>
            </a:p>
          </p:txBody>
        </p:sp>
        <p:sp>
          <p:nvSpPr>
            <p:cNvPr id="20" name="Shape 4933">
              <a:extLst>
                <a:ext uri="{FF2B5EF4-FFF2-40B4-BE49-F238E27FC236}">
                  <a16:creationId xmlns:a16="http://schemas.microsoft.com/office/drawing/2014/main" id="{8EE3BB12-E1AF-168C-8460-2EC6B7095FAA}"/>
                </a:ext>
              </a:extLst>
            </p:cNvPr>
            <p:cNvSpPr/>
            <p:nvPr/>
          </p:nvSpPr>
          <p:spPr>
            <a:xfrm>
              <a:off x="1698304" y="8749451"/>
              <a:ext cx="361464" cy="1113781"/>
            </a:xfrm>
            <a:custGeom>
              <a:avLst/>
              <a:gdLst/>
              <a:ahLst/>
              <a:cxnLst/>
              <a:rect l="0" t="0" r="0" b="0"/>
              <a:pathLst>
                <a:path w="1075014" h="578103">
                  <a:moveTo>
                    <a:pt x="0" y="0"/>
                  </a:moveTo>
                  <a:lnTo>
                    <a:pt x="1075014" y="0"/>
                  </a:lnTo>
                  <a:lnTo>
                    <a:pt x="1075014" y="578103"/>
                  </a:lnTo>
                  <a:lnTo>
                    <a:pt x="0" y="578103"/>
                  </a:lnTo>
                  <a:lnTo>
                    <a:pt x="0" y="0"/>
                  </a:lnTo>
                </a:path>
              </a:pathLst>
            </a:custGeom>
            <a:solidFill>
              <a:srgbClr val="E9B2B1">
                <a:alpha val="49804"/>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b="1" dirty="0">
                <a:solidFill>
                  <a:schemeClr val="lt1"/>
                </a:solidFill>
                <a:latin typeface="微軟正黑體" panose="020B0604030504040204" pitchFamily="34" charset="-120"/>
                <a:ea typeface="微軟正黑體" panose="020B0604030504040204" pitchFamily="34" charset="-120"/>
              </a:endParaRPr>
            </a:p>
          </p:txBody>
        </p:sp>
        <p:sp>
          <p:nvSpPr>
            <p:cNvPr id="21" name="Shape 4933">
              <a:extLst>
                <a:ext uri="{FF2B5EF4-FFF2-40B4-BE49-F238E27FC236}">
                  <a16:creationId xmlns:a16="http://schemas.microsoft.com/office/drawing/2014/main" id="{75A15010-A2E4-749F-2365-BE52EAB5E8E5}"/>
                </a:ext>
              </a:extLst>
            </p:cNvPr>
            <p:cNvSpPr/>
            <p:nvPr/>
          </p:nvSpPr>
          <p:spPr>
            <a:xfrm>
              <a:off x="2926602" y="8749448"/>
              <a:ext cx="361464" cy="1113782"/>
            </a:xfrm>
            <a:custGeom>
              <a:avLst/>
              <a:gdLst/>
              <a:ahLst/>
              <a:cxnLst/>
              <a:rect l="0" t="0" r="0" b="0"/>
              <a:pathLst>
                <a:path w="1075014" h="578103">
                  <a:moveTo>
                    <a:pt x="0" y="0"/>
                  </a:moveTo>
                  <a:lnTo>
                    <a:pt x="1075014" y="0"/>
                  </a:lnTo>
                  <a:lnTo>
                    <a:pt x="1075014" y="578103"/>
                  </a:lnTo>
                  <a:lnTo>
                    <a:pt x="0" y="578103"/>
                  </a:lnTo>
                  <a:lnTo>
                    <a:pt x="0" y="0"/>
                  </a:lnTo>
                </a:path>
              </a:pathLst>
            </a:custGeom>
            <a:solidFill>
              <a:srgbClr val="E9B2B1">
                <a:alpha val="49804"/>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b="1" dirty="0">
                <a:solidFill>
                  <a:schemeClr val="lt1"/>
                </a:solidFill>
                <a:latin typeface="微軟正黑體" panose="020B0604030504040204" pitchFamily="34" charset="-120"/>
                <a:ea typeface="微軟正黑體" panose="020B0604030504040204" pitchFamily="34" charset="-120"/>
              </a:endParaRPr>
            </a:p>
          </p:txBody>
        </p:sp>
        <p:sp>
          <p:nvSpPr>
            <p:cNvPr id="22" name="Shape 4933">
              <a:extLst>
                <a:ext uri="{FF2B5EF4-FFF2-40B4-BE49-F238E27FC236}">
                  <a16:creationId xmlns:a16="http://schemas.microsoft.com/office/drawing/2014/main" id="{4A33E2EB-E3D1-12AE-A668-0817270A90FE}"/>
                </a:ext>
              </a:extLst>
            </p:cNvPr>
            <p:cNvSpPr/>
            <p:nvPr/>
          </p:nvSpPr>
          <p:spPr>
            <a:xfrm>
              <a:off x="4783968" y="8752702"/>
              <a:ext cx="361464" cy="1110527"/>
            </a:xfrm>
            <a:custGeom>
              <a:avLst/>
              <a:gdLst/>
              <a:ahLst/>
              <a:cxnLst/>
              <a:rect l="0" t="0" r="0" b="0"/>
              <a:pathLst>
                <a:path w="1075014" h="578103">
                  <a:moveTo>
                    <a:pt x="0" y="0"/>
                  </a:moveTo>
                  <a:lnTo>
                    <a:pt x="1075014" y="0"/>
                  </a:lnTo>
                  <a:lnTo>
                    <a:pt x="1075014" y="578103"/>
                  </a:lnTo>
                  <a:lnTo>
                    <a:pt x="0" y="578103"/>
                  </a:lnTo>
                  <a:lnTo>
                    <a:pt x="0" y="0"/>
                  </a:lnTo>
                </a:path>
              </a:pathLst>
            </a:custGeom>
            <a:solidFill>
              <a:srgbClr val="E9B2B1">
                <a:alpha val="49804"/>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b="1" dirty="0">
                <a:solidFill>
                  <a:schemeClr val="lt1"/>
                </a:solidFill>
                <a:latin typeface="微軟正黑體" panose="020B0604030504040204" pitchFamily="34" charset="-120"/>
                <a:ea typeface="微軟正黑體" panose="020B0604030504040204" pitchFamily="34" charset="-120"/>
              </a:endParaRPr>
            </a:p>
          </p:txBody>
        </p:sp>
        <p:sp>
          <p:nvSpPr>
            <p:cNvPr id="23" name="Rectangle 123">
              <a:extLst>
                <a:ext uri="{FF2B5EF4-FFF2-40B4-BE49-F238E27FC236}">
                  <a16:creationId xmlns:a16="http://schemas.microsoft.com/office/drawing/2014/main" id="{CC8F0ACE-0B99-F59D-219A-9272D42D0AA0}"/>
                </a:ext>
              </a:extLst>
            </p:cNvPr>
            <p:cNvSpPr/>
            <p:nvPr/>
          </p:nvSpPr>
          <p:spPr>
            <a:xfrm>
              <a:off x="4915413" y="9022052"/>
              <a:ext cx="155524" cy="523886"/>
            </a:xfrm>
            <a:prstGeom prst="rect">
              <a:avLst/>
            </a:prstGeom>
            <a:ln>
              <a:noFill/>
            </a:ln>
          </p:spPr>
          <p:txBody>
            <a:bodyPr vert="horz" lIns="0" tIns="0" rIns="0" bIns="0" rtlCol="0">
              <a:noAutofit/>
            </a:bodyPr>
            <a:lstStyle/>
            <a:p>
              <a:r>
                <a:rPr lang="zh-TW" altLang="en-US" sz="1600" kern="100" spc="119" dirty="0">
                  <a:solidFill>
                    <a:srgbClr val="181717"/>
                  </a:solidFill>
                  <a:latin typeface="微軟正黑體" pitchFamily="34" charset="-120"/>
                  <a:ea typeface="微軟正黑體" pitchFamily="34" charset="-120"/>
                  <a:cs typeface="微軟正黑體" panose="020B0604030504040204" pitchFamily="34" charset="-120"/>
                </a:rPr>
                <a:t>行   政</a:t>
              </a:r>
              <a:endParaRPr lang="en-US" altLang="zh-TW" sz="1600" kern="100" spc="119" dirty="0">
                <a:solidFill>
                  <a:srgbClr val="181717"/>
                </a:solidFill>
                <a:latin typeface="微軟正黑體" pitchFamily="34" charset="-120"/>
                <a:ea typeface="微軟正黑體" pitchFamily="34" charset="-120"/>
                <a:cs typeface="微軟正黑體" panose="020B0604030504040204" pitchFamily="34" charset="-120"/>
              </a:endParaRPr>
            </a:p>
            <a:p>
              <a:r>
                <a:rPr lang="zh-TW" altLang="en-US" sz="1600" kern="100" spc="119" dirty="0">
                  <a:solidFill>
                    <a:srgbClr val="181717"/>
                  </a:solidFill>
                  <a:latin typeface="微軟正黑體" pitchFamily="34" charset="-120"/>
                  <a:ea typeface="微軟正黑體" pitchFamily="34" charset="-120"/>
                  <a:cs typeface="微軟正黑體" panose="020B0604030504040204" pitchFamily="34" charset="-120"/>
                </a:rPr>
                <a:t>組</a:t>
              </a:r>
              <a:endParaRPr lang="zh-TW" altLang="en-US" sz="1600" kern="100" dirty="0">
                <a:solidFill>
                  <a:srgbClr val="000000"/>
                </a:solidFill>
                <a:latin typeface="微軟正黑體" pitchFamily="34" charset="-120"/>
                <a:ea typeface="微軟正黑體" pitchFamily="34" charset="-120"/>
                <a:cs typeface="Calibri" panose="020F0502020204030204" pitchFamily="34" charset="0"/>
              </a:endParaRPr>
            </a:p>
          </p:txBody>
        </p:sp>
        <p:sp>
          <p:nvSpPr>
            <p:cNvPr id="24" name="Rectangle 123">
              <a:extLst>
                <a:ext uri="{FF2B5EF4-FFF2-40B4-BE49-F238E27FC236}">
                  <a16:creationId xmlns:a16="http://schemas.microsoft.com/office/drawing/2014/main" id="{220FB84B-37B2-8ECC-8A26-67C847E5AEF7}"/>
                </a:ext>
              </a:extLst>
            </p:cNvPr>
            <p:cNvSpPr/>
            <p:nvPr/>
          </p:nvSpPr>
          <p:spPr>
            <a:xfrm>
              <a:off x="1836184" y="8871702"/>
              <a:ext cx="253561" cy="763410"/>
            </a:xfrm>
            <a:prstGeom prst="rect">
              <a:avLst/>
            </a:prstGeom>
            <a:ln>
              <a:noFill/>
            </a:ln>
          </p:spPr>
          <p:txBody>
            <a:bodyPr vert="horz" lIns="0" tIns="0" rIns="0" bIns="0" rtlCol="0">
              <a:noAutofit/>
            </a:bodyPr>
            <a:lstStyle/>
            <a:p>
              <a:r>
                <a:rPr lang="zh-TW" altLang="en-US" sz="1600" kern="100" spc="119" dirty="0">
                  <a:solidFill>
                    <a:srgbClr val="181717"/>
                  </a:solidFill>
                  <a:latin typeface="Calibri" panose="020F0502020204030204" pitchFamily="34" charset="0"/>
                  <a:ea typeface="微軟正黑體" panose="020B0604030504040204" pitchFamily="34" charset="-120"/>
                  <a:cs typeface="微軟正黑體" panose="020B0604030504040204" pitchFamily="34" charset="-120"/>
                </a:rPr>
                <a:t>土</a:t>
              </a:r>
              <a:endParaRPr lang="en-US" altLang="zh-TW" sz="1600" kern="100" spc="119" dirty="0">
                <a:solidFill>
                  <a:srgbClr val="181717"/>
                </a:solidFill>
                <a:latin typeface="Calibri" panose="020F0502020204030204" pitchFamily="34" charset="0"/>
                <a:ea typeface="微軟正黑體" panose="020B0604030504040204" pitchFamily="34" charset="-120"/>
                <a:cs typeface="微軟正黑體" panose="020B0604030504040204" pitchFamily="34" charset="-120"/>
              </a:endParaRPr>
            </a:p>
            <a:p>
              <a:r>
                <a:rPr lang="zh-TW" altLang="en-US" sz="1600" kern="100" spc="119" dirty="0">
                  <a:solidFill>
                    <a:srgbClr val="181717"/>
                  </a:solidFill>
                  <a:latin typeface="Calibri" panose="020F0502020204030204" pitchFamily="34" charset="0"/>
                  <a:ea typeface="微軟正黑體" panose="020B0604030504040204" pitchFamily="34" charset="-120"/>
                  <a:cs typeface="微軟正黑體" panose="020B0604030504040204" pitchFamily="34" charset="-120"/>
                </a:rPr>
                <a:t>建</a:t>
              </a:r>
              <a:endParaRPr lang="en-US" altLang="zh-TW" sz="1600" kern="100" spc="119" dirty="0">
                <a:solidFill>
                  <a:srgbClr val="181717"/>
                </a:solidFill>
                <a:latin typeface="Calibri" panose="020F0502020204030204" pitchFamily="34" charset="0"/>
                <a:ea typeface="微軟正黑體" panose="020B0604030504040204" pitchFamily="34" charset="-120"/>
                <a:cs typeface="微軟正黑體" panose="020B0604030504040204" pitchFamily="34" charset="-120"/>
              </a:endParaRPr>
            </a:p>
            <a:p>
              <a:r>
                <a:rPr lang="zh-TW" altLang="en-US" sz="1600" kern="100" spc="119" dirty="0">
                  <a:solidFill>
                    <a:srgbClr val="181717"/>
                  </a:solidFill>
                  <a:latin typeface="Calibri" panose="020F0502020204030204" pitchFamily="34" charset="0"/>
                  <a:ea typeface="微軟正黑體" panose="020B0604030504040204" pitchFamily="34" charset="-120"/>
                  <a:cs typeface="微軟正黑體" panose="020B0604030504040204" pitchFamily="34" charset="-120"/>
                </a:rPr>
                <a:t>工</a:t>
              </a:r>
              <a:endParaRPr lang="en-US" altLang="zh-TW" sz="1600" kern="100" spc="119" dirty="0">
                <a:solidFill>
                  <a:srgbClr val="181717"/>
                </a:solidFill>
                <a:latin typeface="Calibri" panose="020F0502020204030204" pitchFamily="34" charset="0"/>
                <a:ea typeface="微軟正黑體" panose="020B0604030504040204" pitchFamily="34" charset="-120"/>
                <a:cs typeface="微軟正黑體" panose="020B0604030504040204" pitchFamily="34" charset="-120"/>
              </a:endParaRPr>
            </a:p>
            <a:p>
              <a:r>
                <a:rPr lang="zh-TW" altLang="en-US" sz="1600" kern="100" spc="119" dirty="0">
                  <a:solidFill>
                    <a:srgbClr val="181717"/>
                  </a:solidFill>
                  <a:latin typeface="Calibri" panose="020F0502020204030204" pitchFamily="34" charset="0"/>
                  <a:ea typeface="微軟正黑體" panose="020B0604030504040204" pitchFamily="34" charset="-120"/>
                  <a:cs typeface="微軟正黑體" panose="020B0604030504040204" pitchFamily="34" charset="-120"/>
                </a:rPr>
                <a:t>程</a:t>
              </a:r>
              <a:endParaRPr lang="en-US" altLang="zh-TW" sz="1600" kern="100" spc="119" dirty="0">
                <a:solidFill>
                  <a:srgbClr val="181717"/>
                </a:solidFill>
                <a:latin typeface="Calibri" panose="020F0502020204030204" pitchFamily="34" charset="0"/>
                <a:ea typeface="微軟正黑體" panose="020B0604030504040204" pitchFamily="34" charset="-120"/>
                <a:cs typeface="微軟正黑體" panose="020B0604030504040204" pitchFamily="34" charset="-120"/>
              </a:endParaRPr>
            </a:p>
            <a:p>
              <a:r>
                <a:rPr lang="zh-TW" altLang="en-US" sz="1600" kern="100" spc="119" dirty="0">
                  <a:solidFill>
                    <a:srgbClr val="181717"/>
                  </a:solidFill>
                  <a:latin typeface="Calibri" panose="020F0502020204030204" pitchFamily="34" charset="0"/>
                  <a:ea typeface="微軟正黑體" panose="020B0604030504040204" pitchFamily="34" charset="-120"/>
                  <a:cs typeface="微軟正黑體" panose="020B0604030504040204" pitchFamily="34" charset="-120"/>
                </a:rPr>
                <a:t>組</a:t>
              </a:r>
              <a:endParaRPr lang="zh-TW" altLang="en-US" sz="1600" kern="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25" name="Rectangle 123">
              <a:extLst>
                <a:ext uri="{FF2B5EF4-FFF2-40B4-BE49-F238E27FC236}">
                  <a16:creationId xmlns:a16="http://schemas.microsoft.com/office/drawing/2014/main" id="{5B084A4C-8CDD-DC06-8D8C-BCD723BDCD49}"/>
                </a:ext>
              </a:extLst>
            </p:cNvPr>
            <p:cNvSpPr/>
            <p:nvPr/>
          </p:nvSpPr>
          <p:spPr>
            <a:xfrm>
              <a:off x="2396143" y="8819589"/>
              <a:ext cx="253561" cy="957020"/>
            </a:xfrm>
            <a:prstGeom prst="rect">
              <a:avLst/>
            </a:prstGeom>
            <a:ln>
              <a:noFill/>
            </a:ln>
          </p:spPr>
          <p:txBody>
            <a:bodyPr vert="horz" lIns="0" tIns="0" rIns="0" bIns="0" rtlCol="0">
              <a:noAutofit/>
            </a:bodyPr>
            <a:lstStyle/>
            <a:p>
              <a:r>
                <a:rPr lang="zh-TW" altLang="en-US" sz="1600" kern="100" spc="119" dirty="0">
                  <a:solidFill>
                    <a:srgbClr val="181717"/>
                  </a:solidFill>
                  <a:latin typeface="微軟正黑體" pitchFamily="34" charset="-120"/>
                  <a:ea typeface="微軟正黑體" pitchFamily="34" charset="-120"/>
                  <a:cs typeface="微軟正黑體" panose="020B0604030504040204" pitchFamily="34" charset="-120"/>
                </a:rPr>
                <a:t>機</a:t>
              </a:r>
            </a:p>
            <a:p>
              <a:r>
                <a:rPr lang="zh-TW" altLang="en-US" sz="1600" kern="100" spc="119" dirty="0">
                  <a:solidFill>
                    <a:srgbClr val="181717"/>
                  </a:solidFill>
                  <a:latin typeface="微軟正黑體" pitchFamily="34" charset="-120"/>
                  <a:ea typeface="微軟正黑體" pitchFamily="34" charset="-120"/>
                  <a:cs typeface="微軟正黑體" panose="020B0604030504040204" pitchFamily="34" charset="-120"/>
                </a:rPr>
                <a:t>水</a:t>
              </a:r>
            </a:p>
            <a:p>
              <a:r>
                <a:rPr lang="zh-TW" altLang="en-US" sz="1600" kern="100" spc="119" dirty="0">
                  <a:solidFill>
                    <a:srgbClr val="181717"/>
                  </a:solidFill>
                  <a:latin typeface="微軟正黑體" pitchFamily="34" charset="-120"/>
                  <a:ea typeface="微軟正黑體" pitchFamily="34" charset="-120"/>
                  <a:cs typeface="微軟正黑體" panose="020B0604030504040204" pitchFamily="34" charset="-120"/>
                </a:rPr>
                <a:t>電</a:t>
              </a:r>
            </a:p>
            <a:p>
              <a:r>
                <a:rPr lang="zh-TW" altLang="en-US" sz="1600" kern="100" spc="119" dirty="0">
                  <a:solidFill>
                    <a:srgbClr val="181717"/>
                  </a:solidFill>
                  <a:latin typeface="微軟正黑體" pitchFamily="34" charset="-120"/>
                  <a:ea typeface="微軟正黑體" pitchFamily="34" charset="-120"/>
                  <a:cs typeface="微軟正黑體" panose="020B0604030504040204" pitchFamily="34" charset="-120"/>
                </a:rPr>
                <a:t>工</a:t>
              </a:r>
            </a:p>
            <a:p>
              <a:r>
                <a:rPr lang="zh-TW" altLang="en-US" sz="1600" kern="100" spc="119" dirty="0">
                  <a:solidFill>
                    <a:srgbClr val="181717"/>
                  </a:solidFill>
                  <a:latin typeface="微軟正黑體" pitchFamily="34" charset="-120"/>
                  <a:ea typeface="微軟正黑體" pitchFamily="34" charset="-120"/>
                  <a:cs typeface="微軟正黑體" panose="020B0604030504040204" pitchFamily="34" charset="-120"/>
                </a:rPr>
                <a:t>程</a:t>
              </a:r>
            </a:p>
            <a:p>
              <a:r>
                <a:rPr lang="zh-TW" altLang="en-US" sz="1600" kern="100" spc="119" dirty="0">
                  <a:solidFill>
                    <a:srgbClr val="181717"/>
                  </a:solidFill>
                  <a:latin typeface="微軟正黑體" pitchFamily="34" charset="-120"/>
                  <a:ea typeface="微軟正黑體" pitchFamily="34" charset="-120"/>
                  <a:cs typeface="微軟正黑體" panose="020B0604030504040204" pitchFamily="34" charset="-120"/>
                </a:rPr>
                <a:t>組</a:t>
              </a:r>
              <a:endParaRPr lang="zh-TW" altLang="en-US" sz="1600" kern="100" dirty="0">
                <a:solidFill>
                  <a:srgbClr val="000000"/>
                </a:solidFill>
                <a:latin typeface="微軟正黑體" pitchFamily="34" charset="-120"/>
                <a:ea typeface="微軟正黑體" pitchFamily="34" charset="-120"/>
                <a:cs typeface="Calibri" panose="020F0502020204030204" pitchFamily="34" charset="0"/>
              </a:endParaRPr>
            </a:p>
          </p:txBody>
        </p:sp>
        <p:sp>
          <p:nvSpPr>
            <p:cNvPr id="26" name="Rectangle 123">
              <a:extLst>
                <a:ext uri="{FF2B5EF4-FFF2-40B4-BE49-F238E27FC236}">
                  <a16:creationId xmlns:a16="http://schemas.microsoft.com/office/drawing/2014/main" id="{BF1DC444-7553-FF25-DCFB-FD0CCB4CA034}"/>
                </a:ext>
              </a:extLst>
            </p:cNvPr>
            <p:cNvSpPr/>
            <p:nvPr/>
          </p:nvSpPr>
          <p:spPr>
            <a:xfrm>
              <a:off x="3065012" y="9046146"/>
              <a:ext cx="160638" cy="498741"/>
            </a:xfrm>
            <a:prstGeom prst="rect">
              <a:avLst/>
            </a:prstGeom>
            <a:ln>
              <a:noFill/>
            </a:ln>
          </p:spPr>
          <p:txBody>
            <a:bodyPr vert="horz" lIns="0" tIns="0" rIns="0" bIns="0" rtlCol="0">
              <a:noAutofit/>
            </a:bodyPr>
            <a:lstStyle/>
            <a:p>
              <a:r>
                <a:rPr lang="zh-TW" altLang="en-US" sz="1600" kern="100" spc="119" dirty="0">
                  <a:solidFill>
                    <a:srgbClr val="181717"/>
                  </a:solidFill>
                  <a:latin typeface="微軟正黑體" pitchFamily="34" charset="-120"/>
                  <a:ea typeface="微軟正黑體" pitchFamily="34" charset="-120"/>
                  <a:cs typeface="微軟正黑體" panose="020B0604030504040204" pitchFamily="34" charset="-120"/>
                </a:rPr>
                <a:t>品   保</a:t>
              </a:r>
            </a:p>
            <a:p>
              <a:r>
                <a:rPr lang="zh-TW" altLang="en-US" sz="1600" kern="100" spc="119" dirty="0">
                  <a:solidFill>
                    <a:srgbClr val="181717"/>
                  </a:solidFill>
                  <a:latin typeface="微軟正黑體" pitchFamily="34" charset="-120"/>
                  <a:ea typeface="微軟正黑體" pitchFamily="34" charset="-120"/>
                  <a:cs typeface="微軟正黑體" panose="020B0604030504040204" pitchFamily="34" charset="-120"/>
                </a:rPr>
                <a:t>組</a:t>
              </a:r>
            </a:p>
          </p:txBody>
        </p:sp>
        <p:sp>
          <p:nvSpPr>
            <p:cNvPr id="27" name="Rectangle 123">
              <a:extLst>
                <a:ext uri="{FF2B5EF4-FFF2-40B4-BE49-F238E27FC236}">
                  <a16:creationId xmlns:a16="http://schemas.microsoft.com/office/drawing/2014/main" id="{6F1300A5-9423-5690-4E18-63E1EA0D4807}"/>
                </a:ext>
              </a:extLst>
            </p:cNvPr>
            <p:cNvSpPr/>
            <p:nvPr/>
          </p:nvSpPr>
          <p:spPr>
            <a:xfrm>
              <a:off x="3665332" y="9048418"/>
              <a:ext cx="82442" cy="525621"/>
            </a:xfrm>
            <a:prstGeom prst="rect">
              <a:avLst/>
            </a:prstGeom>
            <a:ln>
              <a:noFill/>
            </a:ln>
          </p:spPr>
          <p:txBody>
            <a:bodyPr vert="horz" lIns="0" tIns="0" rIns="0" bIns="0" rtlCol="0">
              <a:noAutofit/>
            </a:bodyPr>
            <a:lstStyle/>
            <a:p>
              <a:r>
                <a:rPr lang="zh-TW" altLang="en-US" sz="1600" kern="100" spc="119" dirty="0">
                  <a:solidFill>
                    <a:srgbClr val="181717"/>
                  </a:solidFill>
                  <a:latin typeface="微軟正黑體" pitchFamily="34" charset="-120"/>
                  <a:ea typeface="微軟正黑體" pitchFamily="34" charset="-120"/>
                  <a:cs typeface="微軟正黑體" panose="020B0604030504040204" pitchFamily="34" charset="-120"/>
                </a:rPr>
                <a:t>勞安組</a:t>
              </a:r>
            </a:p>
          </p:txBody>
        </p:sp>
        <p:sp>
          <p:nvSpPr>
            <p:cNvPr id="28" name="Rectangle 123">
              <a:extLst>
                <a:ext uri="{FF2B5EF4-FFF2-40B4-BE49-F238E27FC236}">
                  <a16:creationId xmlns:a16="http://schemas.microsoft.com/office/drawing/2014/main" id="{ABACC071-60AD-5FDE-218F-50451FA1BAE9}"/>
                </a:ext>
              </a:extLst>
            </p:cNvPr>
            <p:cNvSpPr/>
            <p:nvPr/>
          </p:nvSpPr>
          <p:spPr>
            <a:xfrm>
              <a:off x="4297294" y="9019780"/>
              <a:ext cx="124012" cy="608278"/>
            </a:xfrm>
            <a:prstGeom prst="rect">
              <a:avLst/>
            </a:prstGeom>
            <a:ln>
              <a:noFill/>
            </a:ln>
          </p:spPr>
          <p:txBody>
            <a:bodyPr vert="horz" lIns="0" tIns="0" rIns="0" bIns="0" rtlCol="0">
              <a:noAutofit/>
            </a:bodyPr>
            <a:lstStyle/>
            <a:p>
              <a:r>
                <a:rPr lang="zh-TW" altLang="en-US" sz="1600" kern="100" spc="119" dirty="0">
                  <a:solidFill>
                    <a:srgbClr val="181717"/>
                  </a:solidFill>
                  <a:latin typeface="微軟正黑體" pitchFamily="34" charset="-120"/>
                  <a:ea typeface="微軟正黑體" pitchFamily="34" charset="-120"/>
                  <a:cs typeface="微軟正黑體" panose="020B0604030504040204" pitchFamily="34" charset="-120"/>
                </a:rPr>
                <a:t>會計組</a:t>
              </a:r>
            </a:p>
          </p:txBody>
        </p:sp>
        <p:cxnSp>
          <p:nvCxnSpPr>
            <p:cNvPr id="29" name="直線接點 28">
              <a:extLst>
                <a:ext uri="{FF2B5EF4-FFF2-40B4-BE49-F238E27FC236}">
                  <a16:creationId xmlns:a16="http://schemas.microsoft.com/office/drawing/2014/main" id="{3C7B27BD-27FF-AF9F-7EB7-D8287FC40F4E}"/>
                </a:ext>
              </a:extLst>
            </p:cNvPr>
            <p:cNvCxnSpPr/>
            <p:nvPr/>
          </p:nvCxnSpPr>
          <p:spPr>
            <a:xfrm>
              <a:off x="2461511" y="8625222"/>
              <a:ext cx="0" cy="125563"/>
            </a:xfrm>
            <a:prstGeom prst="lin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30" name="直線接點 29">
              <a:extLst>
                <a:ext uri="{FF2B5EF4-FFF2-40B4-BE49-F238E27FC236}">
                  <a16:creationId xmlns:a16="http://schemas.microsoft.com/office/drawing/2014/main" id="{19B45352-4541-E4D7-274A-19E09CB31A4D}"/>
                </a:ext>
              </a:extLst>
            </p:cNvPr>
            <p:cNvCxnSpPr/>
            <p:nvPr/>
          </p:nvCxnSpPr>
          <p:spPr>
            <a:xfrm>
              <a:off x="3095012" y="8625222"/>
              <a:ext cx="0" cy="125563"/>
            </a:xfrm>
            <a:prstGeom prst="lin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31" name="直線接點 30">
              <a:extLst>
                <a:ext uri="{FF2B5EF4-FFF2-40B4-BE49-F238E27FC236}">
                  <a16:creationId xmlns:a16="http://schemas.microsoft.com/office/drawing/2014/main" id="{1D78F92E-48F4-4F58-0A24-BDB2DD640EF5}"/>
                </a:ext>
              </a:extLst>
            </p:cNvPr>
            <p:cNvCxnSpPr/>
            <p:nvPr/>
          </p:nvCxnSpPr>
          <p:spPr>
            <a:xfrm>
              <a:off x="3739926" y="8625222"/>
              <a:ext cx="0" cy="125563"/>
            </a:xfrm>
            <a:prstGeom prst="lin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32" name="直線接點 31">
              <a:extLst>
                <a:ext uri="{FF2B5EF4-FFF2-40B4-BE49-F238E27FC236}">
                  <a16:creationId xmlns:a16="http://schemas.microsoft.com/office/drawing/2014/main" id="{4A31810C-11BE-842D-597A-F5726649C46F}"/>
                </a:ext>
              </a:extLst>
            </p:cNvPr>
            <p:cNvCxnSpPr/>
            <p:nvPr/>
          </p:nvCxnSpPr>
          <p:spPr>
            <a:xfrm>
              <a:off x="4367852" y="8625222"/>
              <a:ext cx="0" cy="125563"/>
            </a:xfrm>
            <a:prstGeom prst="lin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33" name="Rectangle 123">
              <a:extLst>
                <a:ext uri="{FF2B5EF4-FFF2-40B4-BE49-F238E27FC236}">
                  <a16:creationId xmlns:a16="http://schemas.microsoft.com/office/drawing/2014/main" id="{38DABDC8-41E6-F546-E4AF-C8E0D31EBA9F}"/>
                </a:ext>
              </a:extLst>
            </p:cNvPr>
            <p:cNvSpPr/>
            <p:nvPr/>
          </p:nvSpPr>
          <p:spPr>
            <a:xfrm>
              <a:off x="5500959" y="9019780"/>
              <a:ext cx="248579" cy="523886"/>
            </a:xfrm>
            <a:prstGeom prst="rect">
              <a:avLst/>
            </a:prstGeom>
            <a:ln>
              <a:noFill/>
            </a:ln>
          </p:spPr>
          <p:txBody>
            <a:bodyPr vert="horz" lIns="0" tIns="0" rIns="0" bIns="0" rtlCol="0">
              <a:noAutofit/>
            </a:bodyPr>
            <a:lstStyle/>
            <a:p>
              <a:pPr>
                <a:lnSpc>
                  <a:spcPct val="107000"/>
                </a:lnSpc>
              </a:pPr>
              <a:r>
                <a:rPr lang="zh-TW" altLang="en-US" sz="1600" kern="100" spc="119" dirty="0">
                  <a:solidFill>
                    <a:srgbClr val="181717"/>
                  </a:solidFill>
                  <a:latin typeface="Calibri" panose="020F0502020204030204" pitchFamily="34" charset="0"/>
                  <a:ea typeface="微軟正黑體" panose="020B0604030504040204" pitchFamily="34" charset="-120"/>
                  <a:cs typeface="微軟正黑體" panose="020B0604030504040204" pitchFamily="34" charset="-120"/>
                </a:rPr>
                <a:t>建築景觀設計組</a:t>
              </a:r>
              <a:endParaRPr lang="zh-TW" altLang="en-US" sz="1600" kern="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34" name="矩形 33">
              <a:extLst>
                <a:ext uri="{FF2B5EF4-FFF2-40B4-BE49-F238E27FC236}">
                  <a16:creationId xmlns:a16="http://schemas.microsoft.com/office/drawing/2014/main" id="{6D7346CB-2BAF-30B2-882C-F6AE5774734A}"/>
                </a:ext>
              </a:extLst>
            </p:cNvPr>
            <p:cNvSpPr/>
            <p:nvPr/>
          </p:nvSpPr>
          <p:spPr>
            <a:xfrm rot="5400000">
              <a:off x="5437544" y="9204152"/>
              <a:ext cx="1240689" cy="331286"/>
            </a:xfrm>
            <a:prstGeom prst="rect">
              <a:avLst/>
            </a:prstGeom>
            <a:solidFill>
              <a:srgbClr val="F6EAD6"/>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b="1" dirty="0">
                <a:latin typeface="微軟正黑體" panose="020B0604030504040204" pitchFamily="34" charset="-120"/>
                <a:ea typeface="微軟正黑體" panose="020B0604030504040204" pitchFamily="34" charset="-120"/>
              </a:endParaRPr>
            </a:p>
          </p:txBody>
        </p:sp>
        <p:sp>
          <p:nvSpPr>
            <p:cNvPr id="35" name="Rectangle 123">
              <a:extLst>
                <a:ext uri="{FF2B5EF4-FFF2-40B4-BE49-F238E27FC236}">
                  <a16:creationId xmlns:a16="http://schemas.microsoft.com/office/drawing/2014/main" id="{406726AD-761D-EDB1-23A5-288A7C25CBE2}"/>
                </a:ext>
              </a:extLst>
            </p:cNvPr>
            <p:cNvSpPr/>
            <p:nvPr/>
          </p:nvSpPr>
          <p:spPr>
            <a:xfrm>
              <a:off x="5955570" y="9046146"/>
              <a:ext cx="204635" cy="648766"/>
            </a:xfrm>
            <a:prstGeom prst="rect">
              <a:avLst/>
            </a:prstGeom>
            <a:ln>
              <a:noFill/>
            </a:ln>
          </p:spPr>
          <p:txBody>
            <a:bodyPr vert="horz" lIns="0" tIns="0" rIns="0" bIns="0" rtlCol="0">
              <a:noAutofit/>
            </a:bodyPr>
            <a:lstStyle/>
            <a:p>
              <a:pPr>
                <a:lnSpc>
                  <a:spcPct val="107000"/>
                </a:lnSpc>
                <a:spcAft>
                  <a:spcPts val="800"/>
                </a:spcAft>
              </a:pPr>
              <a:r>
                <a:rPr lang="zh-TW" altLang="en-US" sz="1600" kern="100" spc="119" dirty="0">
                  <a:solidFill>
                    <a:srgbClr val="181717"/>
                  </a:solidFill>
                  <a:latin typeface="Calibri" panose="020F0502020204030204" pitchFamily="34" charset="0"/>
                  <a:ea typeface="微軟正黑體" panose="020B0604030504040204" pitchFamily="34" charset="-120"/>
                  <a:cs typeface="微軟正黑體" panose="020B0604030504040204" pitchFamily="34" charset="-120"/>
                </a:rPr>
                <a:t>結構設計團隊</a:t>
              </a:r>
            </a:p>
          </p:txBody>
        </p:sp>
        <p:sp>
          <p:nvSpPr>
            <p:cNvPr id="36" name="矩形 35">
              <a:extLst>
                <a:ext uri="{FF2B5EF4-FFF2-40B4-BE49-F238E27FC236}">
                  <a16:creationId xmlns:a16="http://schemas.microsoft.com/office/drawing/2014/main" id="{72F4B637-DB62-59CE-57A6-6FC6035053AC}"/>
                </a:ext>
              </a:extLst>
            </p:cNvPr>
            <p:cNvSpPr/>
            <p:nvPr/>
          </p:nvSpPr>
          <p:spPr>
            <a:xfrm rot="5400000">
              <a:off x="5856877" y="9204153"/>
              <a:ext cx="1240689" cy="331286"/>
            </a:xfrm>
            <a:prstGeom prst="rect">
              <a:avLst/>
            </a:prstGeom>
            <a:solidFill>
              <a:srgbClr val="F6EAD6"/>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b="1" dirty="0">
                <a:latin typeface="微軟正黑體" panose="020B0604030504040204" pitchFamily="34" charset="-120"/>
                <a:ea typeface="微軟正黑體" panose="020B0604030504040204" pitchFamily="34" charset="-120"/>
              </a:endParaRPr>
            </a:p>
          </p:txBody>
        </p:sp>
        <p:sp>
          <p:nvSpPr>
            <p:cNvPr id="37" name="Rectangle 123">
              <a:extLst>
                <a:ext uri="{FF2B5EF4-FFF2-40B4-BE49-F238E27FC236}">
                  <a16:creationId xmlns:a16="http://schemas.microsoft.com/office/drawing/2014/main" id="{171484BD-D067-6837-9A30-AEAB758E1E87}"/>
                </a:ext>
              </a:extLst>
            </p:cNvPr>
            <p:cNvSpPr/>
            <p:nvPr/>
          </p:nvSpPr>
          <p:spPr>
            <a:xfrm>
              <a:off x="6395556" y="9042770"/>
              <a:ext cx="217754" cy="523886"/>
            </a:xfrm>
            <a:prstGeom prst="rect">
              <a:avLst/>
            </a:prstGeom>
            <a:ln>
              <a:noFill/>
            </a:ln>
          </p:spPr>
          <p:txBody>
            <a:bodyPr vert="horz" lIns="0" tIns="0" rIns="0" bIns="0" rtlCol="0">
              <a:noAutofit/>
            </a:bodyPr>
            <a:lstStyle/>
            <a:p>
              <a:pPr>
                <a:lnSpc>
                  <a:spcPct val="107000"/>
                </a:lnSpc>
                <a:spcAft>
                  <a:spcPts val="800"/>
                </a:spcAft>
              </a:pPr>
              <a:r>
                <a:rPr lang="zh-TW" altLang="en-US" sz="1600" kern="100" spc="119" dirty="0">
                  <a:solidFill>
                    <a:srgbClr val="181717"/>
                  </a:solidFill>
                  <a:latin typeface="Calibri" panose="020F0502020204030204" pitchFamily="34" charset="0"/>
                  <a:ea typeface="微軟正黑體" panose="020B0604030504040204" pitchFamily="34" charset="-120"/>
                  <a:cs typeface="微軟正黑體" panose="020B0604030504040204" pitchFamily="34" charset="-120"/>
                </a:rPr>
                <a:t>機電</a:t>
              </a:r>
              <a:r>
                <a:rPr lang="en-US" altLang="zh-TW" sz="1600" kern="100" spc="119" dirty="0">
                  <a:solidFill>
                    <a:srgbClr val="181717"/>
                  </a:solidFill>
                  <a:latin typeface="Calibri" panose="020F0502020204030204" pitchFamily="34" charset="0"/>
                  <a:ea typeface="微軟正黑體" panose="020B0604030504040204" pitchFamily="34" charset="-120"/>
                  <a:cs typeface="微軟正黑體" panose="020B0604030504040204" pitchFamily="34" charset="-120"/>
                </a:rPr>
                <a:t> </a:t>
              </a:r>
              <a:r>
                <a:rPr lang="zh-TW" altLang="en-US" sz="1600" kern="100" spc="119" dirty="0">
                  <a:solidFill>
                    <a:srgbClr val="181717"/>
                  </a:solidFill>
                  <a:latin typeface="Calibri" panose="020F0502020204030204" pitchFamily="34" charset="0"/>
                  <a:ea typeface="微軟正黑體" panose="020B0604030504040204" pitchFamily="34" charset="-120"/>
                  <a:cs typeface="微軟正黑體" panose="020B0604030504040204" pitchFamily="34" charset="-120"/>
                </a:rPr>
                <a:t>設計團隊</a:t>
              </a:r>
            </a:p>
          </p:txBody>
        </p:sp>
        <p:sp>
          <p:nvSpPr>
            <p:cNvPr id="38" name="矩形 37">
              <a:extLst>
                <a:ext uri="{FF2B5EF4-FFF2-40B4-BE49-F238E27FC236}">
                  <a16:creationId xmlns:a16="http://schemas.microsoft.com/office/drawing/2014/main" id="{D2495B34-5199-8FE9-0EAA-D8782A928854}"/>
                </a:ext>
              </a:extLst>
            </p:cNvPr>
            <p:cNvSpPr/>
            <p:nvPr/>
          </p:nvSpPr>
          <p:spPr>
            <a:xfrm rot="5400000">
              <a:off x="6289329" y="9204154"/>
              <a:ext cx="1240689" cy="331286"/>
            </a:xfrm>
            <a:prstGeom prst="rect">
              <a:avLst/>
            </a:prstGeom>
            <a:solidFill>
              <a:srgbClr val="F6EAD6"/>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b="1" dirty="0">
                <a:latin typeface="微軟正黑體" panose="020B0604030504040204" pitchFamily="34" charset="-120"/>
                <a:ea typeface="微軟正黑體" panose="020B0604030504040204" pitchFamily="34" charset="-120"/>
              </a:endParaRPr>
            </a:p>
          </p:txBody>
        </p:sp>
        <p:sp>
          <p:nvSpPr>
            <p:cNvPr id="39" name="Rectangle 123">
              <a:extLst>
                <a:ext uri="{FF2B5EF4-FFF2-40B4-BE49-F238E27FC236}">
                  <a16:creationId xmlns:a16="http://schemas.microsoft.com/office/drawing/2014/main" id="{39F3011A-061C-3341-310E-3423CB89F260}"/>
                </a:ext>
              </a:extLst>
            </p:cNvPr>
            <p:cNvSpPr/>
            <p:nvPr/>
          </p:nvSpPr>
          <p:spPr>
            <a:xfrm>
              <a:off x="6818326" y="9050153"/>
              <a:ext cx="217755" cy="523886"/>
            </a:xfrm>
            <a:prstGeom prst="rect">
              <a:avLst/>
            </a:prstGeom>
            <a:ln>
              <a:noFill/>
            </a:ln>
          </p:spPr>
          <p:txBody>
            <a:bodyPr vert="horz" lIns="0" tIns="0" rIns="0" bIns="0" rtlCol="0">
              <a:noAutofit/>
            </a:bodyPr>
            <a:lstStyle/>
            <a:p>
              <a:pPr>
                <a:lnSpc>
                  <a:spcPct val="107000"/>
                </a:lnSpc>
                <a:spcAft>
                  <a:spcPts val="800"/>
                </a:spcAft>
              </a:pPr>
              <a:r>
                <a:rPr lang="zh-TW" altLang="en-US" sz="1600" kern="100" spc="119" dirty="0">
                  <a:solidFill>
                    <a:srgbClr val="181717"/>
                  </a:solidFill>
                  <a:latin typeface="Calibri" panose="020F0502020204030204" pitchFamily="34" charset="0"/>
                  <a:ea typeface="微軟正黑體" panose="020B0604030504040204" pitchFamily="34" charset="-120"/>
                  <a:cs typeface="微軟正黑體" panose="020B0604030504040204" pitchFamily="34" charset="-120"/>
                </a:rPr>
                <a:t>交通評估團隊</a:t>
              </a:r>
              <a:endParaRPr lang="zh-TW" altLang="en-US" sz="1600" kern="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40" name="手繪多邊形 460">
              <a:extLst>
                <a:ext uri="{FF2B5EF4-FFF2-40B4-BE49-F238E27FC236}">
                  <a16:creationId xmlns:a16="http://schemas.microsoft.com/office/drawing/2014/main" id="{1C5AE4A9-5ACC-683B-A0D7-61EC331F8563}"/>
                </a:ext>
              </a:extLst>
            </p:cNvPr>
            <p:cNvSpPr/>
            <p:nvPr/>
          </p:nvSpPr>
          <p:spPr>
            <a:xfrm>
              <a:off x="5613071" y="8625222"/>
              <a:ext cx="1290174" cy="127382"/>
            </a:xfrm>
            <a:custGeom>
              <a:avLst/>
              <a:gdLst>
                <a:gd name="connsiteX0" fmla="*/ 0 w 3200400"/>
                <a:gd name="connsiteY0" fmla="*/ 139700 h 158750"/>
                <a:gd name="connsiteX1" fmla="*/ 0 w 3200400"/>
                <a:gd name="connsiteY1" fmla="*/ 0 h 158750"/>
                <a:gd name="connsiteX2" fmla="*/ 3200400 w 3200400"/>
                <a:gd name="connsiteY2" fmla="*/ 0 h 158750"/>
                <a:gd name="connsiteX3" fmla="*/ 3200400 w 3200400"/>
                <a:gd name="connsiteY3" fmla="*/ 158750 h 158750"/>
                <a:gd name="connsiteX0" fmla="*/ 0 w 3200400"/>
                <a:gd name="connsiteY0" fmla="*/ 139700 h 142740"/>
                <a:gd name="connsiteX1" fmla="*/ 0 w 3200400"/>
                <a:gd name="connsiteY1" fmla="*/ 0 h 142740"/>
                <a:gd name="connsiteX2" fmla="*/ 3200400 w 3200400"/>
                <a:gd name="connsiteY2" fmla="*/ 0 h 142740"/>
                <a:gd name="connsiteX3" fmla="*/ 3200400 w 3200400"/>
                <a:gd name="connsiteY3" fmla="*/ 142740 h 142740"/>
              </a:gdLst>
              <a:ahLst/>
              <a:cxnLst>
                <a:cxn ang="0">
                  <a:pos x="connsiteX0" y="connsiteY0"/>
                </a:cxn>
                <a:cxn ang="0">
                  <a:pos x="connsiteX1" y="connsiteY1"/>
                </a:cxn>
                <a:cxn ang="0">
                  <a:pos x="connsiteX2" y="connsiteY2"/>
                </a:cxn>
                <a:cxn ang="0">
                  <a:pos x="connsiteX3" y="connsiteY3"/>
                </a:cxn>
              </a:cxnLst>
              <a:rect l="l" t="t" r="r" b="b"/>
              <a:pathLst>
                <a:path w="3200400" h="142740">
                  <a:moveTo>
                    <a:pt x="0" y="139700"/>
                  </a:moveTo>
                  <a:lnTo>
                    <a:pt x="0" y="0"/>
                  </a:lnTo>
                  <a:lnTo>
                    <a:pt x="3200400" y="0"/>
                  </a:lnTo>
                  <a:lnTo>
                    <a:pt x="3200400" y="14274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41" name="直線接點 40">
              <a:extLst>
                <a:ext uri="{FF2B5EF4-FFF2-40B4-BE49-F238E27FC236}">
                  <a16:creationId xmlns:a16="http://schemas.microsoft.com/office/drawing/2014/main" id="{6C01E94F-5347-B0E1-E0C1-D408294140A2}"/>
                </a:ext>
              </a:extLst>
            </p:cNvPr>
            <p:cNvCxnSpPr/>
            <p:nvPr/>
          </p:nvCxnSpPr>
          <p:spPr>
            <a:xfrm>
              <a:off x="6063041" y="8625222"/>
              <a:ext cx="0" cy="125563"/>
            </a:xfrm>
            <a:prstGeom prst="lin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2" name="直線接點 41">
              <a:extLst>
                <a:ext uri="{FF2B5EF4-FFF2-40B4-BE49-F238E27FC236}">
                  <a16:creationId xmlns:a16="http://schemas.microsoft.com/office/drawing/2014/main" id="{1C7C9727-225C-705C-D63B-D508777BA105}"/>
                </a:ext>
              </a:extLst>
            </p:cNvPr>
            <p:cNvCxnSpPr/>
            <p:nvPr/>
          </p:nvCxnSpPr>
          <p:spPr>
            <a:xfrm>
              <a:off x="6486903" y="8625222"/>
              <a:ext cx="0" cy="125563"/>
            </a:xfrm>
            <a:prstGeom prst="lin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3" name="直線單箭頭接點 42">
              <a:extLst>
                <a:ext uri="{FF2B5EF4-FFF2-40B4-BE49-F238E27FC236}">
                  <a16:creationId xmlns:a16="http://schemas.microsoft.com/office/drawing/2014/main" id="{7B263D46-BCD8-A2BB-8768-59D4D4165477}"/>
                </a:ext>
              </a:extLst>
            </p:cNvPr>
            <p:cNvCxnSpPr>
              <a:cxnSpLocks/>
            </p:cNvCxnSpPr>
            <p:nvPr/>
          </p:nvCxnSpPr>
          <p:spPr>
            <a:xfrm>
              <a:off x="4277926" y="7933306"/>
              <a:ext cx="1979861" cy="6157"/>
            </a:xfrm>
            <a:prstGeom prst="straightConnector1">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cxnSp>
      </p:grpSp>
      <p:sp>
        <p:nvSpPr>
          <p:cNvPr id="56" name="矩形: 圓角 55">
            <a:extLst>
              <a:ext uri="{FF2B5EF4-FFF2-40B4-BE49-F238E27FC236}">
                <a16:creationId xmlns:a16="http://schemas.microsoft.com/office/drawing/2014/main" id="{D99B279B-B2C7-B2F5-E1E2-758702D1A126}"/>
              </a:ext>
            </a:extLst>
          </p:cNvPr>
          <p:cNvSpPr/>
          <p:nvPr/>
        </p:nvSpPr>
        <p:spPr>
          <a:xfrm>
            <a:off x="6318925" y="2998154"/>
            <a:ext cx="3864365" cy="3642462"/>
          </a:xfrm>
          <a:prstGeom prst="roundRect">
            <a:avLst/>
          </a:prstGeom>
          <a:noFill/>
          <a:ln w="1905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2" name="文字方塊 61">
            <a:extLst>
              <a:ext uri="{FF2B5EF4-FFF2-40B4-BE49-F238E27FC236}">
                <a16:creationId xmlns:a16="http://schemas.microsoft.com/office/drawing/2014/main" id="{B5041A38-23E0-8ECF-5DA2-7BD2FCCE3454}"/>
              </a:ext>
            </a:extLst>
          </p:cNvPr>
          <p:cNvSpPr txBox="1"/>
          <p:nvPr/>
        </p:nvSpPr>
        <p:spPr>
          <a:xfrm>
            <a:off x="7782187" y="3560828"/>
            <a:ext cx="1125948" cy="369332"/>
          </a:xfrm>
          <a:prstGeom prst="rect">
            <a:avLst/>
          </a:prstGeom>
          <a:noFill/>
        </p:spPr>
        <p:txBody>
          <a:bodyPr wrap="square">
            <a:spAutoFit/>
          </a:bodyPr>
          <a:lstStyle/>
          <a:p>
            <a:r>
              <a:rPr lang="zh-TW" altLang="en-US" dirty="0"/>
              <a:t>劉珈瑜</a:t>
            </a:r>
          </a:p>
        </p:txBody>
      </p:sp>
      <p:sp>
        <p:nvSpPr>
          <p:cNvPr id="64" name="矩形 63">
            <a:extLst>
              <a:ext uri="{FF2B5EF4-FFF2-40B4-BE49-F238E27FC236}">
                <a16:creationId xmlns:a16="http://schemas.microsoft.com/office/drawing/2014/main" id="{713D3483-BE9C-C487-77FB-935B27965C0E}"/>
              </a:ext>
            </a:extLst>
          </p:cNvPr>
          <p:cNvSpPr/>
          <p:nvPr/>
        </p:nvSpPr>
        <p:spPr>
          <a:xfrm>
            <a:off x="15692624" y="-201787"/>
            <a:ext cx="1620957" cy="821122"/>
          </a:xfrm>
          <a:prstGeom prst="rect">
            <a:avLst/>
          </a:prstGeom>
        </p:spPr>
        <p:txBody>
          <a:bodyPr wrap="none">
            <a:spAutoFit/>
          </a:bodyPr>
          <a:lstStyle/>
          <a:p>
            <a:pPr>
              <a:lnSpc>
                <a:spcPct val="200000"/>
              </a:lnSpc>
              <a:defRPr/>
            </a:pPr>
            <a:r>
              <a:rPr lang="zh-TW" altLang="en-US" sz="2800" b="1" dirty="0">
                <a:solidFill>
                  <a:srgbClr val="002060"/>
                </a:solidFill>
                <a:latin typeface="微軟正黑體" panose="020B0604030504040204" pitchFamily="34" charset="-120"/>
                <a:ea typeface="微軟正黑體" panose="020B0604030504040204" pitchFamily="34" charset="-120"/>
              </a:rPr>
              <a:t>公司團隊</a:t>
            </a:r>
          </a:p>
        </p:txBody>
      </p:sp>
      <p:sp>
        <p:nvSpPr>
          <p:cNvPr id="51" name="文字方塊 50">
            <a:extLst>
              <a:ext uri="{FF2B5EF4-FFF2-40B4-BE49-F238E27FC236}">
                <a16:creationId xmlns:a16="http://schemas.microsoft.com/office/drawing/2014/main" id="{35C55530-1054-C6B2-66D2-B30C611D299D}"/>
              </a:ext>
            </a:extLst>
          </p:cNvPr>
          <p:cNvSpPr txBox="1"/>
          <p:nvPr/>
        </p:nvSpPr>
        <p:spPr>
          <a:xfrm>
            <a:off x="16640199" y="9514746"/>
            <a:ext cx="465192" cy="307777"/>
          </a:xfrm>
          <a:prstGeom prst="rect">
            <a:avLst/>
          </a:prstGeom>
          <a:noFill/>
        </p:spPr>
        <p:txBody>
          <a:bodyPr wrap="none" rtlCol="0">
            <a:spAutoFit/>
          </a:bodyPr>
          <a:lstStyle/>
          <a:p>
            <a:r>
              <a:rPr lang="en-US" altLang="zh-TW" sz="1400" b="1" dirty="0"/>
              <a:t>-</a:t>
            </a:r>
            <a:r>
              <a:rPr lang="zh-TW" altLang="en-US" sz="1400" b="1" dirty="0"/>
              <a:t> </a:t>
            </a:r>
            <a:r>
              <a:rPr lang="en-US" altLang="zh-TW" sz="1400" b="1" dirty="0"/>
              <a:t>1</a:t>
            </a:r>
            <a:r>
              <a:rPr lang="zh-TW" altLang="en-US" sz="1400" b="1" dirty="0"/>
              <a:t> </a:t>
            </a:r>
            <a:r>
              <a:rPr lang="en-US" altLang="zh-TW" sz="1400" b="1" dirty="0"/>
              <a:t>-</a:t>
            </a:r>
            <a:endParaRPr lang="zh-TW" altLang="en-US" sz="1400" b="1" dirty="0"/>
          </a:p>
        </p:txBody>
      </p:sp>
    </p:spTree>
    <p:extLst>
      <p:ext uri="{BB962C8B-B14F-4D97-AF65-F5344CB8AC3E}">
        <p14:creationId xmlns:p14="http://schemas.microsoft.com/office/powerpoint/2010/main" val="894090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矩形 78">
            <a:extLst>
              <a:ext uri="{FF2B5EF4-FFF2-40B4-BE49-F238E27FC236}">
                <a16:creationId xmlns:a16="http://schemas.microsoft.com/office/drawing/2014/main" id="{9249F671-55C7-6F8D-D9A5-24A357DE9A24}"/>
              </a:ext>
            </a:extLst>
          </p:cNvPr>
          <p:cNvSpPr/>
          <p:nvPr/>
        </p:nvSpPr>
        <p:spPr>
          <a:xfrm>
            <a:off x="8862348" y="874998"/>
            <a:ext cx="3030655" cy="8807621"/>
          </a:xfrm>
          <a:prstGeom prst="rect">
            <a:avLst/>
          </a:prstGeom>
          <a:solidFill>
            <a:srgbClr val="E4EBEE"/>
          </a:solidFill>
          <a:ln>
            <a:noFill/>
          </a:ln>
        </p:spPr>
        <p:style>
          <a:lnRef idx="2">
            <a:schemeClr val="accent6"/>
          </a:lnRef>
          <a:fillRef idx="1">
            <a:schemeClr val="lt1"/>
          </a:fillRef>
          <a:effectRef idx="0">
            <a:schemeClr val="accent6"/>
          </a:effectRef>
          <a:fontRef idx="minor">
            <a:schemeClr val="dk1"/>
          </a:fontRef>
        </p:style>
        <p:txBody>
          <a:bodyPr rtlCol="0" anchor="ctr"/>
          <a:lstStyle/>
          <a:p>
            <a:endParaRPr lang="zh-TW" altLang="en-US" sz="1400" dirty="0">
              <a:solidFill>
                <a:schemeClr val="tx1"/>
              </a:solidFill>
              <a:latin typeface="微軟正黑體" pitchFamily="34" charset="-120"/>
              <a:ea typeface="微軟正黑體" pitchFamily="34" charset="-120"/>
            </a:endParaRPr>
          </a:p>
        </p:txBody>
      </p:sp>
      <p:sp>
        <p:nvSpPr>
          <p:cNvPr id="80" name="矩形 79">
            <a:extLst>
              <a:ext uri="{FF2B5EF4-FFF2-40B4-BE49-F238E27FC236}">
                <a16:creationId xmlns:a16="http://schemas.microsoft.com/office/drawing/2014/main" id="{49389073-B39A-BE9A-3A32-7C001B24B015}"/>
              </a:ext>
            </a:extLst>
          </p:cNvPr>
          <p:cNvSpPr/>
          <p:nvPr/>
        </p:nvSpPr>
        <p:spPr>
          <a:xfrm>
            <a:off x="9350543" y="1199516"/>
            <a:ext cx="1082348" cy="307777"/>
          </a:xfrm>
          <a:prstGeom prst="rect">
            <a:avLst/>
          </a:prstGeom>
        </p:spPr>
        <p:txBody>
          <a:bodyPr wrap="none">
            <a:spAutoFit/>
          </a:bodyPr>
          <a:lstStyle/>
          <a:p>
            <a:r>
              <a:rPr lang="zh-TW" altLang="en-US" sz="1400" dirty="0">
                <a:solidFill>
                  <a:srgbClr val="2C696E"/>
                </a:solidFill>
                <a:latin typeface="微軟正黑體" pitchFamily="34" charset="-120"/>
                <a:ea typeface="微軟正黑體" pitchFamily="34" charset="-120"/>
              </a:rPr>
              <a:t>計畫主持人</a:t>
            </a:r>
            <a:endParaRPr lang="en-US" altLang="zh-TW" sz="1400" dirty="0">
              <a:solidFill>
                <a:srgbClr val="2C696E"/>
              </a:solidFill>
              <a:latin typeface="微軟正黑體" pitchFamily="34" charset="-120"/>
              <a:ea typeface="微軟正黑體" pitchFamily="34" charset="-120"/>
            </a:endParaRPr>
          </a:p>
        </p:txBody>
      </p:sp>
      <p:sp>
        <p:nvSpPr>
          <p:cNvPr id="81" name="矩形 80">
            <a:extLst>
              <a:ext uri="{FF2B5EF4-FFF2-40B4-BE49-F238E27FC236}">
                <a16:creationId xmlns:a16="http://schemas.microsoft.com/office/drawing/2014/main" id="{D6FC9BD9-E131-322A-4C7D-FB773C1D0907}"/>
              </a:ext>
            </a:extLst>
          </p:cNvPr>
          <p:cNvSpPr/>
          <p:nvPr/>
        </p:nvSpPr>
        <p:spPr>
          <a:xfrm>
            <a:off x="9438283" y="3122475"/>
            <a:ext cx="1582431" cy="338554"/>
          </a:xfrm>
          <a:prstGeom prst="rect">
            <a:avLst/>
          </a:prstGeom>
        </p:spPr>
        <p:txBody>
          <a:bodyPr wrap="square">
            <a:spAutoFit/>
          </a:bodyPr>
          <a:lstStyle/>
          <a:p>
            <a:r>
              <a:rPr lang="zh-TW" altLang="en-US" sz="1600" dirty="0">
                <a:latin typeface="微軟正黑體" pitchFamily="34" charset="-120"/>
                <a:ea typeface="微軟正黑體" pitchFamily="34" charset="-120"/>
              </a:rPr>
              <a:t>雷志遠 </a:t>
            </a:r>
            <a:r>
              <a:rPr lang="en-US" altLang="zh-TW" sz="1600" dirty="0">
                <a:latin typeface="微軟正黑體" pitchFamily="34" charset="-120"/>
                <a:ea typeface="微軟正黑體" pitchFamily="34" charset="-120"/>
              </a:rPr>
              <a:t>/</a:t>
            </a:r>
            <a:r>
              <a:rPr lang="zh-TW" altLang="en-US" sz="1600" dirty="0">
                <a:latin typeface="微軟正黑體" pitchFamily="34" charset="-120"/>
                <a:ea typeface="微軟正黑體" pitchFamily="34" charset="-120"/>
              </a:rPr>
              <a:t>總經理</a:t>
            </a:r>
          </a:p>
        </p:txBody>
      </p:sp>
      <p:sp>
        <p:nvSpPr>
          <p:cNvPr id="82" name="矩形 81">
            <a:extLst>
              <a:ext uri="{FF2B5EF4-FFF2-40B4-BE49-F238E27FC236}">
                <a16:creationId xmlns:a16="http://schemas.microsoft.com/office/drawing/2014/main" id="{0D3942B9-6D26-66C8-F96F-7C69C840F4F8}"/>
              </a:ext>
            </a:extLst>
          </p:cNvPr>
          <p:cNvSpPr/>
          <p:nvPr/>
        </p:nvSpPr>
        <p:spPr>
          <a:xfrm>
            <a:off x="9402473" y="4185544"/>
            <a:ext cx="2167752" cy="307777"/>
          </a:xfrm>
          <a:prstGeom prst="rect">
            <a:avLst/>
          </a:prstGeom>
        </p:spPr>
        <p:txBody>
          <a:bodyPr wrap="square">
            <a:spAutoFit/>
          </a:bodyPr>
          <a:lstStyle/>
          <a:p>
            <a:r>
              <a:rPr lang="en-US" altLang="zh-TW" sz="1400" b="1" dirty="0">
                <a:solidFill>
                  <a:schemeClr val="tx1">
                    <a:lumMod val="65000"/>
                    <a:lumOff val="35000"/>
                  </a:schemeClr>
                </a:solidFill>
                <a:latin typeface="微軟正黑體" pitchFamily="34" charset="-120"/>
                <a:ea typeface="微軟正黑體" pitchFamily="34" charset="-120"/>
                <a:cs typeface="Arial" pitchFamily="34" charset="0"/>
              </a:rPr>
              <a:t>Taipei TECH</a:t>
            </a:r>
            <a:endParaRPr lang="zh-TW" altLang="en-US" sz="1400" b="1" dirty="0">
              <a:solidFill>
                <a:schemeClr val="tx1">
                  <a:lumMod val="65000"/>
                  <a:lumOff val="35000"/>
                </a:schemeClr>
              </a:solidFill>
              <a:latin typeface="微軟正黑體" pitchFamily="34" charset="-120"/>
              <a:ea typeface="微軟正黑體" pitchFamily="34" charset="-120"/>
              <a:cs typeface="Arial" pitchFamily="34" charset="0"/>
            </a:endParaRPr>
          </a:p>
        </p:txBody>
      </p:sp>
      <p:sp>
        <p:nvSpPr>
          <p:cNvPr id="83" name="矩形 82">
            <a:extLst>
              <a:ext uri="{FF2B5EF4-FFF2-40B4-BE49-F238E27FC236}">
                <a16:creationId xmlns:a16="http://schemas.microsoft.com/office/drawing/2014/main" id="{B2528665-0C38-71EA-313B-6CAC13B96C64}"/>
              </a:ext>
            </a:extLst>
          </p:cNvPr>
          <p:cNvSpPr/>
          <p:nvPr/>
        </p:nvSpPr>
        <p:spPr>
          <a:xfrm>
            <a:off x="9348381" y="4839762"/>
            <a:ext cx="2062329" cy="1944122"/>
          </a:xfrm>
          <a:prstGeom prst="rect">
            <a:avLst/>
          </a:prstGeom>
        </p:spPr>
        <p:txBody>
          <a:bodyPr wrap="square">
            <a:spAutoFit/>
          </a:bodyPr>
          <a:lstStyle/>
          <a:p>
            <a:pPr>
              <a:spcBef>
                <a:spcPts val="95"/>
              </a:spcBef>
              <a:spcAft>
                <a:spcPts val="95"/>
              </a:spcAft>
            </a:pPr>
            <a:r>
              <a:rPr lang="zh-TW" altLang="en-US" sz="1400" dirty="0">
                <a:solidFill>
                  <a:srgbClr val="378389"/>
                </a:solidFill>
                <a:latin typeface="微軟正黑體" pitchFamily="34" charset="-120"/>
                <a:ea typeface="微軟正黑體" pitchFamily="34" charset="-120"/>
              </a:rPr>
              <a:t>營造業工地主任訓練班</a:t>
            </a:r>
            <a:endParaRPr lang="en-US" altLang="zh-TW" sz="1400" dirty="0">
              <a:solidFill>
                <a:srgbClr val="378389"/>
              </a:solidFill>
              <a:latin typeface="微軟正黑體" pitchFamily="34" charset="-120"/>
              <a:ea typeface="微軟正黑體" pitchFamily="34" charset="-120"/>
            </a:endParaRPr>
          </a:p>
          <a:p>
            <a:pPr>
              <a:spcBef>
                <a:spcPts val="95"/>
              </a:spcBef>
              <a:spcAft>
                <a:spcPts val="95"/>
              </a:spcAft>
            </a:pPr>
            <a:r>
              <a:rPr lang="zh-TW" altLang="en-US" sz="1400" dirty="0">
                <a:solidFill>
                  <a:srgbClr val="378389"/>
                </a:solidFill>
                <a:latin typeface="微軟正黑體" pitchFamily="34" charset="-120"/>
                <a:ea typeface="微軟正黑體" pitchFamily="34" charset="-120"/>
              </a:rPr>
              <a:t>證書編號</a:t>
            </a:r>
            <a:r>
              <a:rPr lang="en-US" altLang="zh-TW" sz="1400" dirty="0">
                <a:solidFill>
                  <a:srgbClr val="378389"/>
                </a:solidFill>
                <a:latin typeface="微軟正黑體" pitchFamily="34" charset="-120"/>
                <a:ea typeface="微軟正黑體" pitchFamily="34" charset="-120"/>
              </a:rPr>
              <a:t>:108S013S005004</a:t>
            </a:r>
          </a:p>
          <a:p>
            <a:pPr>
              <a:spcBef>
                <a:spcPts val="95"/>
              </a:spcBef>
              <a:spcAft>
                <a:spcPts val="95"/>
              </a:spcAft>
            </a:pPr>
            <a:r>
              <a:rPr lang="zh-TW" altLang="en-US" sz="1400" dirty="0">
                <a:solidFill>
                  <a:srgbClr val="378389"/>
                </a:solidFill>
                <a:latin typeface="微軟正黑體" pitchFamily="34" charset="-120"/>
                <a:ea typeface="微軟正黑體" pitchFamily="34" charset="-120"/>
              </a:rPr>
              <a:t>勞工安全衛生管理員訓練班</a:t>
            </a:r>
            <a:endParaRPr lang="en-US" altLang="zh-TW" sz="1400" dirty="0">
              <a:solidFill>
                <a:srgbClr val="378389"/>
              </a:solidFill>
              <a:latin typeface="微軟正黑體" pitchFamily="34" charset="-120"/>
              <a:ea typeface="微軟正黑體" pitchFamily="34" charset="-120"/>
            </a:endParaRPr>
          </a:p>
          <a:p>
            <a:pPr>
              <a:spcBef>
                <a:spcPts val="95"/>
              </a:spcBef>
              <a:spcAft>
                <a:spcPts val="95"/>
              </a:spcAft>
            </a:pPr>
            <a:r>
              <a:rPr lang="zh-TW" altLang="en-US" sz="1400" dirty="0">
                <a:solidFill>
                  <a:srgbClr val="378389"/>
                </a:solidFill>
                <a:latin typeface="微軟正黑體" pitchFamily="34" charset="-120"/>
                <a:ea typeface="微軟正黑體" pitchFamily="34" charset="-120"/>
              </a:rPr>
              <a:t>勞安管勞員字第</a:t>
            </a:r>
            <a:r>
              <a:rPr lang="en-US" altLang="zh-TW" sz="1400" dirty="0">
                <a:solidFill>
                  <a:srgbClr val="378389"/>
                </a:solidFill>
                <a:latin typeface="微軟正黑體" pitchFamily="34" charset="-120"/>
                <a:ea typeface="微軟正黑體" pitchFamily="34" charset="-120"/>
              </a:rPr>
              <a:t>8026</a:t>
            </a:r>
            <a:r>
              <a:rPr lang="zh-TW" altLang="en-US" sz="1400" dirty="0">
                <a:solidFill>
                  <a:srgbClr val="378389"/>
                </a:solidFill>
                <a:latin typeface="微軟正黑體" pitchFamily="34" charset="-120"/>
                <a:ea typeface="微軟正黑體" pitchFamily="34" charset="-120"/>
              </a:rPr>
              <a:t>號</a:t>
            </a:r>
            <a:endParaRPr lang="en-US" altLang="zh-TW" sz="1400" dirty="0">
              <a:solidFill>
                <a:srgbClr val="378389"/>
              </a:solidFill>
              <a:latin typeface="微軟正黑體" pitchFamily="34" charset="-120"/>
              <a:ea typeface="微軟正黑體" pitchFamily="34" charset="-120"/>
            </a:endParaRPr>
          </a:p>
          <a:p>
            <a:pPr>
              <a:spcBef>
                <a:spcPts val="95"/>
              </a:spcBef>
              <a:spcAft>
                <a:spcPts val="95"/>
              </a:spcAft>
            </a:pPr>
            <a:r>
              <a:rPr lang="zh-TW" altLang="en-US" sz="1400" dirty="0">
                <a:solidFill>
                  <a:srgbClr val="378389"/>
                </a:solidFill>
                <a:latin typeface="微軟正黑體" pitchFamily="34" charset="-120"/>
                <a:ea typeface="微軟正黑體" pitchFamily="34" charset="-120"/>
              </a:rPr>
              <a:t>焊接檢驗師</a:t>
            </a:r>
            <a:endParaRPr lang="en-US" altLang="zh-TW" sz="1400" dirty="0">
              <a:solidFill>
                <a:srgbClr val="378389"/>
              </a:solidFill>
              <a:latin typeface="微軟正黑體" pitchFamily="34" charset="-120"/>
              <a:ea typeface="微軟正黑體" pitchFamily="34" charset="-120"/>
            </a:endParaRPr>
          </a:p>
          <a:p>
            <a:pPr>
              <a:spcBef>
                <a:spcPts val="95"/>
              </a:spcBef>
              <a:spcAft>
                <a:spcPts val="95"/>
              </a:spcAft>
            </a:pPr>
            <a:endParaRPr lang="en-US" altLang="zh-TW" sz="1400" dirty="0">
              <a:solidFill>
                <a:srgbClr val="378389"/>
              </a:solidFill>
              <a:latin typeface="微軟正黑體" pitchFamily="34" charset="-120"/>
              <a:ea typeface="微軟正黑體" pitchFamily="34" charset="-120"/>
            </a:endParaRPr>
          </a:p>
        </p:txBody>
      </p:sp>
      <p:sp>
        <p:nvSpPr>
          <p:cNvPr id="84" name="矩形 83">
            <a:extLst>
              <a:ext uri="{FF2B5EF4-FFF2-40B4-BE49-F238E27FC236}">
                <a16:creationId xmlns:a16="http://schemas.microsoft.com/office/drawing/2014/main" id="{F2CC0A37-2ABB-3BDD-47B8-B7EDE487E0FB}"/>
              </a:ext>
            </a:extLst>
          </p:cNvPr>
          <p:cNvSpPr/>
          <p:nvPr/>
        </p:nvSpPr>
        <p:spPr>
          <a:xfrm>
            <a:off x="9372188" y="2486680"/>
            <a:ext cx="2199441" cy="338554"/>
          </a:xfrm>
          <a:prstGeom prst="rect">
            <a:avLst/>
          </a:prstGeom>
        </p:spPr>
        <p:txBody>
          <a:bodyPr wrap="square">
            <a:spAutoFit/>
          </a:bodyPr>
          <a:lstStyle/>
          <a:p>
            <a:r>
              <a:rPr lang="zh-TW" altLang="en-US" sz="1600" dirty="0">
                <a:latin typeface="微軟正黑體" pitchFamily="34" charset="-120"/>
                <a:ea typeface="微軟正黑體" pitchFamily="34" charset="-120"/>
              </a:rPr>
              <a:t>勝岳營造有限公司</a:t>
            </a:r>
          </a:p>
        </p:txBody>
      </p:sp>
      <p:sp>
        <p:nvSpPr>
          <p:cNvPr id="85" name="矩形 84">
            <a:extLst>
              <a:ext uri="{FF2B5EF4-FFF2-40B4-BE49-F238E27FC236}">
                <a16:creationId xmlns:a16="http://schemas.microsoft.com/office/drawing/2014/main" id="{B5ED9B9E-077F-5452-55A2-7137A4C33383}"/>
              </a:ext>
            </a:extLst>
          </p:cNvPr>
          <p:cNvSpPr/>
          <p:nvPr/>
        </p:nvSpPr>
        <p:spPr>
          <a:xfrm>
            <a:off x="9380065" y="1611898"/>
            <a:ext cx="1800791" cy="523220"/>
          </a:xfrm>
          <a:prstGeom prst="rect">
            <a:avLst/>
          </a:prstGeom>
        </p:spPr>
        <p:txBody>
          <a:bodyPr wrap="square">
            <a:spAutoFit/>
          </a:bodyPr>
          <a:lstStyle/>
          <a:p>
            <a:r>
              <a:rPr lang="en-US" altLang="zh-TW" sz="1400" dirty="0">
                <a:latin typeface="微軟正黑體" pitchFamily="34" charset="-120"/>
                <a:ea typeface="微軟正黑體" pitchFamily="34" charset="-120"/>
                <a:cs typeface="Arial" pitchFamily="34" charset="0"/>
              </a:rPr>
              <a:t>Principal Investigator</a:t>
            </a:r>
            <a:endParaRPr lang="zh-TW" altLang="en-US" sz="1400" dirty="0">
              <a:latin typeface="微軟正黑體" pitchFamily="34" charset="-120"/>
              <a:ea typeface="微軟正黑體" pitchFamily="34" charset="-120"/>
              <a:cs typeface="Arial" pitchFamily="34" charset="0"/>
            </a:endParaRPr>
          </a:p>
        </p:txBody>
      </p:sp>
      <p:sp>
        <p:nvSpPr>
          <p:cNvPr id="86" name="矩形 85">
            <a:extLst>
              <a:ext uri="{FF2B5EF4-FFF2-40B4-BE49-F238E27FC236}">
                <a16:creationId xmlns:a16="http://schemas.microsoft.com/office/drawing/2014/main" id="{44476D7A-E141-BCAC-06D3-CED1B59C1A2F}"/>
              </a:ext>
            </a:extLst>
          </p:cNvPr>
          <p:cNvSpPr/>
          <p:nvPr/>
        </p:nvSpPr>
        <p:spPr>
          <a:xfrm>
            <a:off x="12561308" y="2251750"/>
            <a:ext cx="3993393" cy="264431"/>
          </a:xfrm>
          <a:prstGeom prst="rect">
            <a:avLst/>
          </a:prstGeom>
          <a:solidFill>
            <a:srgbClr val="8EAAB8"/>
          </a:solidFill>
        </p:spPr>
        <p:txBody>
          <a:bodyPr wrap="square">
            <a:spAutoFit/>
          </a:bodyPr>
          <a:lstStyle/>
          <a:p>
            <a:pPr>
              <a:lnSpc>
                <a:spcPts val="1320"/>
              </a:lnSpc>
            </a:pPr>
            <a:r>
              <a:rPr lang="zh-TW" altLang="en-US" sz="1600" b="1" dirty="0">
                <a:latin typeface="微軟正黑體" pitchFamily="34" charset="-120"/>
                <a:ea typeface="微軟正黑體" pitchFamily="34" charset="-120"/>
              </a:rPr>
              <a:t>經歷</a:t>
            </a:r>
          </a:p>
        </p:txBody>
      </p:sp>
      <p:sp>
        <p:nvSpPr>
          <p:cNvPr id="87" name="矩形 86">
            <a:extLst>
              <a:ext uri="{FF2B5EF4-FFF2-40B4-BE49-F238E27FC236}">
                <a16:creationId xmlns:a16="http://schemas.microsoft.com/office/drawing/2014/main" id="{C3622DF4-C940-1EEE-ADAA-216B23BBF65D}"/>
              </a:ext>
            </a:extLst>
          </p:cNvPr>
          <p:cNvSpPr/>
          <p:nvPr/>
        </p:nvSpPr>
        <p:spPr>
          <a:xfrm>
            <a:off x="9426966" y="3437390"/>
            <a:ext cx="1582431" cy="338554"/>
          </a:xfrm>
          <a:prstGeom prst="rect">
            <a:avLst/>
          </a:prstGeom>
        </p:spPr>
        <p:txBody>
          <a:bodyPr wrap="square">
            <a:spAutoFit/>
          </a:bodyPr>
          <a:lstStyle/>
          <a:p>
            <a:r>
              <a:rPr lang="zh-TW" altLang="en-US" sz="1600" dirty="0">
                <a:solidFill>
                  <a:schemeClr val="tx1">
                    <a:lumMod val="75000"/>
                    <a:lumOff val="25000"/>
                  </a:schemeClr>
                </a:solidFill>
                <a:latin typeface="微軟正黑體" pitchFamily="34" charset="-120"/>
                <a:ea typeface="微軟正黑體" pitchFamily="34" charset="-120"/>
              </a:rPr>
              <a:t>專案負責人</a:t>
            </a:r>
            <a:endParaRPr lang="en-US" altLang="zh-TW" sz="1600" dirty="0">
              <a:solidFill>
                <a:schemeClr val="tx1">
                  <a:lumMod val="75000"/>
                  <a:lumOff val="25000"/>
                </a:schemeClr>
              </a:solidFill>
              <a:latin typeface="微軟正黑體" pitchFamily="34" charset="-120"/>
              <a:ea typeface="微軟正黑體" pitchFamily="34" charset="-120"/>
            </a:endParaRPr>
          </a:p>
        </p:txBody>
      </p:sp>
      <p:cxnSp>
        <p:nvCxnSpPr>
          <p:cNvPr id="88" name="直線接點 87">
            <a:extLst>
              <a:ext uri="{FF2B5EF4-FFF2-40B4-BE49-F238E27FC236}">
                <a16:creationId xmlns:a16="http://schemas.microsoft.com/office/drawing/2014/main" id="{E5B1BC75-74B9-5608-31E0-B83FAF2B0F5B}"/>
              </a:ext>
            </a:extLst>
          </p:cNvPr>
          <p:cNvCxnSpPr/>
          <p:nvPr/>
        </p:nvCxnSpPr>
        <p:spPr>
          <a:xfrm>
            <a:off x="9360433" y="2947499"/>
            <a:ext cx="1995739" cy="0"/>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89" name="直線接點 88">
            <a:extLst>
              <a:ext uri="{FF2B5EF4-FFF2-40B4-BE49-F238E27FC236}">
                <a16:creationId xmlns:a16="http://schemas.microsoft.com/office/drawing/2014/main" id="{C092FB8F-C124-3CA5-1BBC-ED457766500D}"/>
              </a:ext>
            </a:extLst>
          </p:cNvPr>
          <p:cNvCxnSpPr/>
          <p:nvPr/>
        </p:nvCxnSpPr>
        <p:spPr>
          <a:xfrm>
            <a:off x="9350543" y="2272428"/>
            <a:ext cx="1995739" cy="0"/>
          </a:xfrm>
          <a:prstGeom prst="line">
            <a:avLst/>
          </a:prstGeom>
          <a:ln>
            <a:solidFill>
              <a:srgbClr val="44A3AA"/>
            </a:solidFill>
          </a:ln>
        </p:spPr>
        <p:style>
          <a:lnRef idx="1">
            <a:schemeClr val="dk1"/>
          </a:lnRef>
          <a:fillRef idx="0">
            <a:schemeClr val="dk1"/>
          </a:fillRef>
          <a:effectRef idx="0">
            <a:schemeClr val="dk1"/>
          </a:effectRef>
          <a:fontRef idx="minor">
            <a:schemeClr val="tx1"/>
          </a:fontRef>
        </p:style>
      </p:cxnSp>
      <p:cxnSp>
        <p:nvCxnSpPr>
          <p:cNvPr id="90" name="直線接點 89">
            <a:extLst>
              <a:ext uri="{FF2B5EF4-FFF2-40B4-BE49-F238E27FC236}">
                <a16:creationId xmlns:a16="http://schemas.microsoft.com/office/drawing/2014/main" id="{5C5ACD54-E5ED-2664-B906-21FE8B328E5A}"/>
              </a:ext>
            </a:extLst>
          </p:cNvPr>
          <p:cNvCxnSpPr/>
          <p:nvPr/>
        </p:nvCxnSpPr>
        <p:spPr>
          <a:xfrm>
            <a:off x="9360432" y="3863092"/>
            <a:ext cx="1995739" cy="0"/>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91" name="矩形 90">
            <a:extLst>
              <a:ext uri="{FF2B5EF4-FFF2-40B4-BE49-F238E27FC236}">
                <a16:creationId xmlns:a16="http://schemas.microsoft.com/office/drawing/2014/main" id="{A17EB2BE-29D9-8F4B-A276-55F8D34E842D}"/>
              </a:ext>
            </a:extLst>
          </p:cNvPr>
          <p:cNvSpPr/>
          <p:nvPr/>
        </p:nvSpPr>
        <p:spPr>
          <a:xfrm>
            <a:off x="9402474" y="3970167"/>
            <a:ext cx="2128734" cy="307777"/>
          </a:xfrm>
          <a:prstGeom prst="rect">
            <a:avLst/>
          </a:prstGeom>
        </p:spPr>
        <p:txBody>
          <a:bodyPr wrap="square">
            <a:spAutoFit/>
          </a:bodyPr>
          <a:lstStyle/>
          <a:p>
            <a:r>
              <a:rPr lang="zh-TW" altLang="en-US" sz="1400" b="1" dirty="0">
                <a:solidFill>
                  <a:srgbClr val="5F5F5F"/>
                </a:solidFill>
                <a:latin typeface="微軟正黑體" panose="020B0604030504040204" pitchFamily="34" charset="-120"/>
                <a:ea typeface="微軟正黑體" panose="020B0604030504040204" pitchFamily="34" charset="-120"/>
                <a:cs typeface="華康中黑體" pitchFamily="49" charset="-120"/>
              </a:rPr>
              <a:t>台北科技大學土木系</a:t>
            </a:r>
            <a:endParaRPr lang="zh-TW" altLang="en-US" sz="1400" b="1" dirty="0">
              <a:solidFill>
                <a:schemeClr val="tx1">
                  <a:lumMod val="75000"/>
                  <a:lumOff val="25000"/>
                </a:schemeClr>
              </a:solidFill>
              <a:latin typeface="微軟正黑體" pitchFamily="34" charset="-120"/>
              <a:ea typeface="微軟正黑體" pitchFamily="34" charset="-120"/>
            </a:endParaRPr>
          </a:p>
        </p:txBody>
      </p:sp>
      <p:sp>
        <p:nvSpPr>
          <p:cNvPr id="92" name="矩形 91">
            <a:extLst>
              <a:ext uri="{FF2B5EF4-FFF2-40B4-BE49-F238E27FC236}">
                <a16:creationId xmlns:a16="http://schemas.microsoft.com/office/drawing/2014/main" id="{662D753F-A306-7E56-64CD-D31F6645778C}"/>
              </a:ext>
            </a:extLst>
          </p:cNvPr>
          <p:cNvSpPr/>
          <p:nvPr/>
        </p:nvSpPr>
        <p:spPr>
          <a:xfrm>
            <a:off x="9402473" y="4424958"/>
            <a:ext cx="1582431" cy="307777"/>
          </a:xfrm>
          <a:prstGeom prst="rect">
            <a:avLst/>
          </a:prstGeom>
        </p:spPr>
        <p:txBody>
          <a:bodyPr wrap="square">
            <a:spAutoFit/>
          </a:bodyPr>
          <a:lstStyle/>
          <a:p>
            <a:r>
              <a:rPr lang="zh-TW" altLang="en-US" sz="1400" dirty="0">
                <a:solidFill>
                  <a:schemeClr val="tx1">
                    <a:lumMod val="75000"/>
                    <a:lumOff val="25000"/>
                  </a:schemeClr>
                </a:solidFill>
                <a:latin typeface="微軟正黑體" pitchFamily="34" charset="-120"/>
                <a:ea typeface="微軟正黑體" pitchFamily="34" charset="-120"/>
              </a:rPr>
              <a:t>華夏工專建築科</a:t>
            </a:r>
          </a:p>
        </p:txBody>
      </p:sp>
      <p:cxnSp>
        <p:nvCxnSpPr>
          <p:cNvPr id="93" name="直線接點 92">
            <a:extLst>
              <a:ext uri="{FF2B5EF4-FFF2-40B4-BE49-F238E27FC236}">
                <a16:creationId xmlns:a16="http://schemas.microsoft.com/office/drawing/2014/main" id="{423EC6F0-5390-1DC5-2A25-2874A7AFB7CE}"/>
              </a:ext>
            </a:extLst>
          </p:cNvPr>
          <p:cNvCxnSpPr>
            <a:cxnSpLocks/>
          </p:cNvCxnSpPr>
          <p:nvPr/>
        </p:nvCxnSpPr>
        <p:spPr>
          <a:xfrm>
            <a:off x="9367975" y="2383965"/>
            <a:ext cx="12090" cy="441269"/>
          </a:xfrm>
          <a:prstGeom prst="line">
            <a:avLst/>
          </a:prstGeom>
          <a:ln>
            <a:solidFill>
              <a:schemeClr val="tx1">
                <a:lumMod val="65000"/>
                <a:lumOff val="35000"/>
              </a:schemeClr>
            </a:solidFill>
          </a:ln>
          <a:effectLst>
            <a:outerShdw sx="1000" sy="1000" rotWithShape="0">
              <a:srgbClr val="000000"/>
            </a:outerShdw>
          </a:effectLst>
        </p:spPr>
        <p:style>
          <a:lnRef idx="2">
            <a:schemeClr val="dk1"/>
          </a:lnRef>
          <a:fillRef idx="0">
            <a:schemeClr val="dk1"/>
          </a:fillRef>
          <a:effectRef idx="1">
            <a:schemeClr val="dk1"/>
          </a:effectRef>
          <a:fontRef idx="minor">
            <a:schemeClr val="tx1"/>
          </a:fontRef>
        </p:style>
      </p:cxnSp>
      <p:sp>
        <p:nvSpPr>
          <p:cNvPr id="94" name="手繪多邊形 74">
            <a:extLst>
              <a:ext uri="{FF2B5EF4-FFF2-40B4-BE49-F238E27FC236}">
                <a16:creationId xmlns:a16="http://schemas.microsoft.com/office/drawing/2014/main" id="{D32605E7-9833-3004-F439-85531267A8EC}"/>
              </a:ext>
            </a:extLst>
          </p:cNvPr>
          <p:cNvSpPr/>
          <p:nvPr/>
        </p:nvSpPr>
        <p:spPr>
          <a:xfrm>
            <a:off x="9257076" y="1102793"/>
            <a:ext cx="182611" cy="165273"/>
          </a:xfrm>
          <a:custGeom>
            <a:avLst/>
            <a:gdLst>
              <a:gd name="connsiteX0" fmla="*/ 0 w 204717"/>
              <a:gd name="connsiteY0" fmla="*/ 0 h 197892"/>
              <a:gd name="connsiteX1" fmla="*/ 204717 w 204717"/>
              <a:gd name="connsiteY1" fmla="*/ 0 h 197892"/>
              <a:gd name="connsiteX2" fmla="*/ 6825 w 204717"/>
              <a:gd name="connsiteY2" fmla="*/ 197892 h 197892"/>
              <a:gd name="connsiteX3" fmla="*/ 0 w 204717"/>
              <a:gd name="connsiteY3" fmla="*/ 0 h 197892"/>
              <a:gd name="connsiteX0" fmla="*/ 2700 w 197892"/>
              <a:gd name="connsiteY0" fmla="*/ 0 h 197892"/>
              <a:gd name="connsiteX1" fmla="*/ 197892 w 197892"/>
              <a:gd name="connsiteY1" fmla="*/ 0 h 197892"/>
              <a:gd name="connsiteX2" fmla="*/ 0 w 197892"/>
              <a:gd name="connsiteY2" fmla="*/ 197892 h 197892"/>
              <a:gd name="connsiteX3" fmla="*/ 2700 w 197892"/>
              <a:gd name="connsiteY3" fmla="*/ 0 h 197892"/>
              <a:gd name="connsiteX0" fmla="*/ 0 w 195192"/>
              <a:gd name="connsiteY0" fmla="*/ 0 h 197892"/>
              <a:gd name="connsiteX1" fmla="*/ 195192 w 195192"/>
              <a:gd name="connsiteY1" fmla="*/ 0 h 197892"/>
              <a:gd name="connsiteX2" fmla="*/ 475 w 195192"/>
              <a:gd name="connsiteY2" fmla="*/ 197892 h 197892"/>
              <a:gd name="connsiteX3" fmla="*/ 0 w 195192"/>
              <a:gd name="connsiteY3" fmla="*/ 0 h 197892"/>
            </a:gdLst>
            <a:ahLst/>
            <a:cxnLst>
              <a:cxn ang="0">
                <a:pos x="connsiteX0" y="connsiteY0"/>
              </a:cxn>
              <a:cxn ang="0">
                <a:pos x="connsiteX1" y="connsiteY1"/>
              </a:cxn>
              <a:cxn ang="0">
                <a:pos x="connsiteX2" y="connsiteY2"/>
              </a:cxn>
              <a:cxn ang="0">
                <a:pos x="connsiteX3" y="connsiteY3"/>
              </a:cxn>
            </a:cxnLst>
            <a:rect l="l" t="t" r="r" b="b"/>
            <a:pathLst>
              <a:path w="195192" h="197892">
                <a:moveTo>
                  <a:pt x="0" y="0"/>
                </a:moveTo>
                <a:lnTo>
                  <a:pt x="195192" y="0"/>
                </a:lnTo>
                <a:lnTo>
                  <a:pt x="475" y="197892"/>
                </a:lnTo>
                <a:cubicBezTo>
                  <a:pt x="317" y="131928"/>
                  <a:pt x="158" y="65964"/>
                  <a:pt x="0" y="0"/>
                </a:cubicBezTo>
                <a:close/>
              </a:path>
            </a:pathLst>
          </a:custGeom>
          <a:solidFill>
            <a:srgbClr val="5DB6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latin typeface="微軟正黑體" pitchFamily="34" charset="-120"/>
              <a:ea typeface="微軟正黑體" pitchFamily="34" charset="-120"/>
            </a:endParaRPr>
          </a:p>
        </p:txBody>
      </p:sp>
      <p:sp>
        <p:nvSpPr>
          <p:cNvPr id="95" name="矩形 94">
            <a:extLst>
              <a:ext uri="{FF2B5EF4-FFF2-40B4-BE49-F238E27FC236}">
                <a16:creationId xmlns:a16="http://schemas.microsoft.com/office/drawing/2014/main" id="{8FDE5B8C-61A9-2387-296A-8BFCB3D95DDD}"/>
              </a:ext>
            </a:extLst>
          </p:cNvPr>
          <p:cNvSpPr/>
          <p:nvPr/>
        </p:nvSpPr>
        <p:spPr>
          <a:xfrm>
            <a:off x="9348381" y="6953130"/>
            <a:ext cx="2247941" cy="2477601"/>
          </a:xfrm>
          <a:prstGeom prst="rect">
            <a:avLst/>
          </a:prstGeom>
        </p:spPr>
        <p:txBody>
          <a:bodyPr wrap="square">
            <a:spAutoFit/>
          </a:bodyPr>
          <a:lstStyle/>
          <a:p>
            <a:pPr>
              <a:spcBef>
                <a:spcPts val="95"/>
              </a:spcBef>
              <a:spcAft>
                <a:spcPts val="95"/>
              </a:spcAft>
            </a:pPr>
            <a:r>
              <a:rPr lang="zh-TW" altLang="en-US" sz="1400" b="1" dirty="0">
                <a:solidFill>
                  <a:srgbClr val="378389"/>
                </a:solidFill>
                <a:latin typeface="微軟正黑體" pitchFamily="34" charset="-120"/>
                <a:ea typeface="微軟正黑體" pitchFamily="34" charset="-120"/>
              </a:rPr>
              <a:t>經歷</a:t>
            </a:r>
            <a:endParaRPr lang="en-US" altLang="zh-TW" sz="1400" b="1" dirty="0">
              <a:solidFill>
                <a:srgbClr val="378389"/>
              </a:solidFill>
              <a:latin typeface="微軟正黑體" pitchFamily="34" charset="-120"/>
              <a:ea typeface="微軟正黑體" pitchFamily="34" charset="-120"/>
            </a:endParaRPr>
          </a:p>
          <a:p>
            <a:pPr>
              <a:spcBef>
                <a:spcPts val="95"/>
              </a:spcBef>
              <a:spcAft>
                <a:spcPts val="95"/>
              </a:spcAft>
            </a:pPr>
            <a:r>
              <a:rPr lang="en-US" altLang="zh-TW" sz="1400" dirty="0">
                <a:solidFill>
                  <a:srgbClr val="378389"/>
                </a:solidFill>
                <a:latin typeface="微軟正黑體" pitchFamily="34" charset="-120"/>
                <a:ea typeface="微軟正黑體" pitchFamily="34" charset="-120"/>
              </a:rPr>
              <a:t>1990-2000      </a:t>
            </a:r>
          </a:p>
          <a:p>
            <a:pPr>
              <a:spcBef>
                <a:spcPts val="95"/>
              </a:spcBef>
              <a:spcAft>
                <a:spcPts val="95"/>
              </a:spcAft>
            </a:pPr>
            <a:r>
              <a:rPr lang="zh-TW" altLang="en-US" sz="1400" dirty="0">
                <a:solidFill>
                  <a:srgbClr val="378389"/>
                </a:solidFill>
                <a:latin typeface="微軟正黑體" pitchFamily="34" charset="-120"/>
                <a:ea typeface="微軟正黑體" pitchFamily="34" charset="-120"/>
              </a:rPr>
              <a:t>嘉泰營造股份有限公司</a:t>
            </a:r>
          </a:p>
          <a:p>
            <a:pPr>
              <a:spcBef>
                <a:spcPts val="95"/>
              </a:spcBef>
              <a:spcAft>
                <a:spcPts val="95"/>
              </a:spcAft>
            </a:pPr>
            <a:endParaRPr lang="en-US" altLang="zh-TW" sz="1400" dirty="0">
              <a:solidFill>
                <a:srgbClr val="378389"/>
              </a:solidFill>
              <a:latin typeface="微軟正黑體" pitchFamily="34" charset="-120"/>
              <a:ea typeface="微軟正黑體" pitchFamily="34" charset="-120"/>
            </a:endParaRPr>
          </a:p>
          <a:p>
            <a:pPr>
              <a:spcBef>
                <a:spcPts val="95"/>
              </a:spcBef>
              <a:spcAft>
                <a:spcPts val="95"/>
              </a:spcAft>
            </a:pPr>
            <a:r>
              <a:rPr lang="en-US" altLang="zh-TW" sz="1400" dirty="0">
                <a:solidFill>
                  <a:srgbClr val="378389"/>
                </a:solidFill>
                <a:latin typeface="微軟正黑體" pitchFamily="34" charset="-120"/>
                <a:ea typeface="微軟正黑體" pitchFamily="34" charset="-120"/>
              </a:rPr>
              <a:t>2001-2011     </a:t>
            </a:r>
          </a:p>
          <a:p>
            <a:pPr>
              <a:spcBef>
                <a:spcPts val="95"/>
              </a:spcBef>
              <a:spcAft>
                <a:spcPts val="95"/>
              </a:spcAft>
            </a:pPr>
            <a:r>
              <a:rPr lang="zh-TW" altLang="en-US" sz="1400" dirty="0">
                <a:solidFill>
                  <a:srgbClr val="378389"/>
                </a:solidFill>
                <a:latin typeface="微軟正黑體" pitchFamily="34" charset="-120"/>
                <a:ea typeface="微軟正黑體" pitchFamily="34" charset="-120"/>
              </a:rPr>
              <a:t>坤福營造股份有限公司</a:t>
            </a:r>
          </a:p>
          <a:p>
            <a:pPr>
              <a:spcBef>
                <a:spcPts val="95"/>
              </a:spcBef>
              <a:spcAft>
                <a:spcPts val="95"/>
              </a:spcAft>
            </a:pPr>
            <a:r>
              <a:rPr lang="zh-TW" altLang="en-US" sz="1400" dirty="0">
                <a:solidFill>
                  <a:srgbClr val="378389"/>
                </a:solidFill>
                <a:latin typeface="微軟正黑體" pitchFamily="34" charset="-120"/>
                <a:ea typeface="微軟正黑體" pitchFamily="34" charset="-120"/>
              </a:rPr>
              <a:t>穩吉營造股份有限公司</a:t>
            </a:r>
            <a:endParaRPr lang="en-US" altLang="zh-TW" sz="1400" dirty="0">
              <a:solidFill>
                <a:srgbClr val="378389"/>
              </a:solidFill>
              <a:latin typeface="微軟正黑體" pitchFamily="34" charset="-120"/>
              <a:ea typeface="微軟正黑體" pitchFamily="34" charset="-120"/>
            </a:endParaRPr>
          </a:p>
          <a:p>
            <a:pPr>
              <a:spcBef>
                <a:spcPts val="95"/>
              </a:spcBef>
              <a:spcAft>
                <a:spcPts val="95"/>
              </a:spcAft>
            </a:pPr>
            <a:endParaRPr lang="en-US" altLang="zh-TW" sz="1400" dirty="0">
              <a:solidFill>
                <a:srgbClr val="378389"/>
              </a:solidFill>
              <a:latin typeface="微軟正黑體" pitchFamily="34" charset="-120"/>
              <a:ea typeface="微軟正黑體" pitchFamily="34" charset="-120"/>
            </a:endParaRPr>
          </a:p>
          <a:p>
            <a:pPr>
              <a:spcBef>
                <a:spcPts val="95"/>
              </a:spcBef>
              <a:spcAft>
                <a:spcPts val="95"/>
              </a:spcAft>
            </a:pPr>
            <a:r>
              <a:rPr lang="en-US" altLang="zh-TW" sz="1400" dirty="0">
                <a:solidFill>
                  <a:srgbClr val="378389"/>
                </a:solidFill>
                <a:latin typeface="微軟正黑體" pitchFamily="34" charset="-120"/>
                <a:ea typeface="微軟正黑體" pitchFamily="34" charset="-120"/>
              </a:rPr>
              <a:t>2022</a:t>
            </a:r>
            <a:r>
              <a:rPr lang="zh-TW" altLang="en-US" sz="1400" dirty="0">
                <a:solidFill>
                  <a:srgbClr val="378389"/>
                </a:solidFill>
                <a:latin typeface="微軟正黑體" pitchFamily="34" charset="-120"/>
                <a:ea typeface="微軟正黑體" pitchFamily="34" charset="-120"/>
              </a:rPr>
              <a:t>迄今        </a:t>
            </a:r>
            <a:endParaRPr lang="en-US" altLang="zh-TW" sz="1400" dirty="0">
              <a:solidFill>
                <a:srgbClr val="378389"/>
              </a:solidFill>
              <a:latin typeface="微軟正黑體" pitchFamily="34" charset="-120"/>
              <a:ea typeface="微軟正黑體" pitchFamily="34" charset="-120"/>
            </a:endParaRPr>
          </a:p>
          <a:p>
            <a:pPr>
              <a:spcBef>
                <a:spcPts val="95"/>
              </a:spcBef>
              <a:spcAft>
                <a:spcPts val="95"/>
              </a:spcAft>
            </a:pPr>
            <a:r>
              <a:rPr lang="zh-TW" altLang="en-US" sz="1400" dirty="0">
                <a:solidFill>
                  <a:srgbClr val="378389"/>
                </a:solidFill>
                <a:latin typeface="微軟正黑體" pitchFamily="34" charset="-120"/>
                <a:ea typeface="微軟正黑體" pitchFamily="34" charset="-120"/>
              </a:rPr>
              <a:t>勝岳營造有限公司 </a:t>
            </a:r>
          </a:p>
        </p:txBody>
      </p:sp>
      <p:sp>
        <p:nvSpPr>
          <p:cNvPr id="96" name="矩形 95">
            <a:extLst>
              <a:ext uri="{FF2B5EF4-FFF2-40B4-BE49-F238E27FC236}">
                <a16:creationId xmlns:a16="http://schemas.microsoft.com/office/drawing/2014/main" id="{A31C7CA2-2BB9-D018-BAA0-506AB4C0806D}"/>
              </a:ext>
            </a:extLst>
          </p:cNvPr>
          <p:cNvSpPr/>
          <p:nvPr/>
        </p:nvSpPr>
        <p:spPr>
          <a:xfrm>
            <a:off x="12568716" y="3859882"/>
            <a:ext cx="2798835" cy="1323439"/>
          </a:xfrm>
          <a:prstGeom prst="rect">
            <a:avLst/>
          </a:prstGeom>
        </p:spPr>
        <p:txBody>
          <a:bodyPr wrap="square">
            <a:spAutoFit/>
          </a:bodyPr>
          <a:lstStyle/>
          <a:p>
            <a:pPr marL="161658" indent="-161658">
              <a:lnSpc>
                <a:spcPts val="1602"/>
              </a:lnSpc>
              <a:buFont typeface="Arial" panose="020B0604020202020204" pitchFamily="34" charset="0"/>
              <a:buChar char="•"/>
            </a:pPr>
            <a:r>
              <a:rPr lang="zh-TW" altLang="en-US" sz="1600" dirty="0">
                <a:latin typeface="微軟正黑體" pitchFamily="34" charset="-120"/>
                <a:ea typeface="微軟正黑體" pitchFamily="34" charset="-120"/>
              </a:rPr>
              <a:t>專案管理</a:t>
            </a:r>
          </a:p>
          <a:p>
            <a:pPr marL="161658" indent="-161658">
              <a:lnSpc>
                <a:spcPts val="1602"/>
              </a:lnSpc>
              <a:buFont typeface="Arial" panose="020B0604020202020204" pitchFamily="34" charset="0"/>
              <a:buChar char="•"/>
            </a:pPr>
            <a:r>
              <a:rPr lang="zh-TW" altLang="en-US" sz="1600" dirty="0">
                <a:latin typeface="微軟正黑體" pitchFamily="34" charset="-120"/>
                <a:ea typeface="微軟正黑體" pitchFamily="34" charset="-120"/>
              </a:rPr>
              <a:t>重建整修施工</a:t>
            </a:r>
          </a:p>
          <a:p>
            <a:pPr marL="161658" indent="-161658">
              <a:lnSpc>
                <a:spcPts val="1602"/>
              </a:lnSpc>
              <a:buFont typeface="Arial" panose="020B0604020202020204" pitchFamily="34" charset="0"/>
              <a:buChar char="•"/>
            </a:pPr>
            <a:r>
              <a:rPr lang="zh-TW" altLang="en-US" sz="1600" dirty="0">
                <a:latin typeface="微軟正黑體" pitchFamily="34" charset="-120"/>
                <a:ea typeface="微軟正黑體" pitchFamily="34" charset="-120"/>
              </a:rPr>
              <a:t>建築施工</a:t>
            </a:r>
            <a:endParaRPr lang="en-US" altLang="zh-TW" sz="1600" dirty="0">
              <a:latin typeface="微軟正黑體" pitchFamily="34" charset="-120"/>
              <a:ea typeface="微軟正黑體" pitchFamily="34" charset="-120"/>
            </a:endParaRPr>
          </a:p>
          <a:p>
            <a:pPr marL="161658" indent="-161658">
              <a:lnSpc>
                <a:spcPts val="1602"/>
              </a:lnSpc>
              <a:buFont typeface="Arial" panose="020B0604020202020204" pitchFamily="34" charset="0"/>
              <a:buChar char="•"/>
            </a:pPr>
            <a:r>
              <a:rPr lang="zh-TW" altLang="en-US" sz="1600" dirty="0">
                <a:latin typeface="微軟正黑體" pitchFamily="34" charset="-120"/>
                <a:ea typeface="微軟正黑體" pitchFamily="34" charset="-120"/>
              </a:rPr>
              <a:t>價值工程</a:t>
            </a:r>
          </a:p>
          <a:p>
            <a:pPr marL="161658" indent="-161658">
              <a:lnSpc>
                <a:spcPts val="1602"/>
              </a:lnSpc>
              <a:buFont typeface="Arial" panose="020B0604020202020204" pitchFamily="34" charset="0"/>
              <a:buChar char="•"/>
            </a:pPr>
            <a:r>
              <a:rPr lang="zh-TW" altLang="en-US" sz="1600" dirty="0">
                <a:latin typeface="微軟正黑體" pitchFamily="34" charset="-120"/>
                <a:ea typeface="微軟正黑體" pitchFamily="34" charset="-120"/>
              </a:rPr>
              <a:t>技術協調與整合</a:t>
            </a:r>
          </a:p>
          <a:p>
            <a:pPr marL="161658" indent="-161658">
              <a:lnSpc>
                <a:spcPts val="1602"/>
              </a:lnSpc>
              <a:buFont typeface="Arial" panose="020B0604020202020204" pitchFamily="34" charset="0"/>
              <a:buChar char="•"/>
            </a:pPr>
            <a:endParaRPr lang="zh-TW" altLang="en-US" sz="1600" dirty="0">
              <a:latin typeface="微軟正黑體" pitchFamily="34" charset="-120"/>
              <a:ea typeface="微軟正黑體" pitchFamily="34" charset="-120"/>
            </a:endParaRPr>
          </a:p>
        </p:txBody>
      </p:sp>
      <p:sp>
        <p:nvSpPr>
          <p:cNvPr id="97" name="矩形 96">
            <a:extLst>
              <a:ext uri="{FF2B5EF4-FFF2-40B4-BE49-F238E27FC236}">
                <a16:creationId xmlns:a16="http://schemas.microsoft.com/office/drawing/2014/main" id="{C5A4A705-8978-727C-A93F-E86AEC77B2EA}"/>
              </a:ext>
            </a:extLst>
          </p:cNvPr>
          <p:cNvSpPr/>
          <p:nvPr/>
        </p:nvSpPr>
        <p:spPr>
          <a:xfrm>
            <a:off x="12568716" y="3534939"/>
            <a:ext cx="3985985" cy="264431"/>
          </a:xfrm>
          <a:prstGeom prst="rect">
            <a:avLst/>
          </a:prstGeom>
          <a:solidFill>
            <a:srgbClr val="8EAAB8"/>
          </a:solidFill>
        </p:spPr>
        <p:txBody>
          <a:bodyPr wrap="square">
            <a:spAutoFit/>
          </a:bodyPr>
          <a:lstStyle/>
          <a:p>
            <a:pPr>
              <a:lnSpc>
                <a:spcPts val="1320"/>
              </a:lnSpc>
            </a:pPr>
            <a:r>
              <a:rPr lang="zh-TW" altLang="en-US" sz="1600" b="1" dirty="0">
                <a:latin typeface="微軟正黑體" pitchFamily="34" charset="-120"/>
                <a:ea typeface="微軟正黑體" pitchFamily="34" charset="-120"/>
              </a:rPr>
              <a:t>專長</a:t>
            </a:r>
          </a:p>
        </p:txBody>
      </p:sp>
      <p:sp>
        <p:nvSpPr>
          <p:cNvPr id="98" name="矩形 97">
            <a:extLst>
              <a:ext uri="{FF2B5EF4-FFF2-40B4-BE49-F238E27FC236}">
                <a16:creationId xmlns:a16="http://schemas.microsoft.com/office/drawing/2014/main" id="{60399AE1-CC9E-7978-0842-32FC48E50981}"/>
              </a:ext>
            </a:extLst>
          </p:cNvPr>
          <p:cNvSpPr/>
          <p:nvPr/>
        </p:nvSpPr>
        <p:spPr>
          <a:xfrm>
            <a:off x="12607733" y="5027863"/>
            <a:ext cx="3951733" cy="264431"/>
          </a:xfrm>
          <a:prstGeom prst="rect">
            <a:avLst/>
          </a:prstGeom>
          <a:solidFill>
            <a:srgbClr val="8EAAB8"/>
          </a:solidFill>
        </p:spPr>
        <p:txBody>
          <a:bodyPr wrap="square">
            <a:spAutoFit/>
          </a:bodyPr>
          <a:lstStyle/>
          <a:p>
            <a:pPr>
              <a:lnSpc>
                <a:spcPts val="1320"/>
              </a:lnSpc>
            </a:pPr>
            <a:r>
              <a:rPr lang="zh-TW" altLang="en-US" sz="1600" b="1" dirty="0">
                <a:latin typeface="微軟正黑體" pitchFamily="34" charset="-120"/>
                <a:ea typeface="微軟正黑體" pitchFamily="34" charset="-120"/>
              </a:rPr>
              <a:t>經歷</a:t>
            </a:r>
          </a:p>
        </p:txBody>
      </p:sp>
      <p:sp>
        <p:nvSpPr>
          <p:cNvPr id="99" name="矩形 98">
            <a:extLst>
              <a:ext uri="{FF2B5EF4-FFF2-40B4-BE49-F238E27FC236}">
                <a16:creationId xmlns:a16="http://schemas.microsoft.com/office/drawing/2014/main" id="{74A0D2C2-C54E-5011-2CF9-6C34F06AE3EA}"/>
              </a:ext>
            </a:extLst>
          </p:cNvPr>
          <p:cNvSpPr/>
          <p:nvPr/>
        </p:nvSpPr>
        <p:spPr>
          <a:xfrm>
            <a:off x="12476806" y="2548672"/>
            <a:ext cx="5113293" cy="797654"/>
          </a:xfrm>
          <a:prstGeom prst="rect">
            <a:avLst/>
          </a:prstGeom>
        </p:spPr>
        <p:txBody>
          <a:bodyPr wrap="square">
            <a:spAutoFit/>
          </a:bodyPr>
          <a:lstStyle/>
          <a:p>
            <a:pPr>
              <a:lnSpc>
                <a:spcPts val="1697"/>
              </a:lnSpc>
              <a:spcBef>
                <a:spcPts val="95"/>
              </a:spcBef>
              <a:spcAft>
                <a:spcPts val="95"/>
              </a:spcAft>
            </a:pPr>
            <a:r>
              <a:rPr lang="en-US" altLang="zh-TW" sz="1600" dirty="0">
                <a:latin typeface="微軟正黑體" pitchFamily="34" charset="-120"/>
                <a:ea typeface="微軟正黑體" pitchFamily="34" charset="-120"/>
              </a:rPr>
              <a:t>1990</a:t>
            </a:r>
            <a:r>
              <a:rPr lang="zh-TW" altLang="en-US" sz="1600" dirty="0">
                <a:latin typeface="微軟正黑體" pitchFamily="34" charset="-120"/>
                <a:ea typeface="微軟正黑體" pitchFamily="34" charset="-120"/>
              </a:rPr>
              <a:t>              嘉泰營造股份有限公司    專案主任</a:t>
            </a:r>
            <a:endParaRPr lang="en-US" altLang="zh-TW" sz="1600" dirty="0">
              <a:latin typeface="微軟正黑體" pitchFamily="34" charset="-120"/>
              <a:ea typeface="微軟正黑體" pitchFamily="34" charset="-120"/>
            </a:endParaRPr>
          </a:p>
          <a:p>
            <a:pPr>
              <a:lnSpc>
                <a:spcPts val="1697"/>
              </a:lnSpc>
              <a:spcBef>
                <a:spcPts val="95"/>
              </a:spcBef>
              <a:spcAft>
                <a:spcPts val="95"/>
              </a:spcAft>
            </a:pPr>
            <a:r>
              <a:rPr lang="en-US" altLang="zh-TW" sz="1600" dirty="0">
                <a:latin typeface="微軟正黑體" pitchFamily="34" charset="-120"/>
                <a:ea typeface="微軟正黑體" pitchFamily="34" charset="-120"/>
              </a:rPr>
              <a:t>2001</a:t>
            </a:r>
            <a:r>
              <a:rPr lang="zh-TW" altLang="en-US" sz="1600" dirty="0">
                <a:latin typeface="微軟正黑體" pitchFamily="34" charset="-120"/>
                <a:ea typeface="微軟正黑體" pitchFamily="34" charset="-120"/>
              </a:rPr>
              <a:t>              坤福營造股份有限公司    專案經理</a:t>
            </a:r>
            <a:endParaRPr lang="en-US" altLang="zh-TW" sz="1600" dirty="0">
              <a:latin typeface="微軟正黑體" pitchFamily="34" charset="-120"/>
              <a:ea typeface="微軟正黑體" pitchFamily="34" charset="-120"/>
            </a:endParaRPr>
          </a:p>
          <a:p>
            <a:pPr>
              <a:lnSpc>
                <a:spcPts val="1697"/>
              </a:lnSpc>
              <a:spcBef>
                <a:spcPts val="95"/>
              </a:spcBef>
              <a:spcAft>
                <a:spcPts val="95"/>
              </a:spcAft>
            </a:pPr>
            <a:r>
              <a:rPr lang="en-US" altLang="zh-TW" sz="1600" dirty="0">
                <a:latin typeface="微軟正黑體" pitchFamily="34" charset="-120"/>
                <a:ea typeface="微軟正黑體" pitchFamily="34" charset="-120"/>
              </a:rPr>
              <a:t>2021</a:t>
            </a:r>
            <a:r>
              <a:rPr lang="zh-TW" altLang="en-US" sz="1600" dirty="0">
                <a:latin typeface="微軟正黑體" pitchFamily="34" charset="-120"/>
                <a:ea typeface="微軟正黑體" pitchFamily="34" charset="-120"/>
              </a:rPr>
              <a:t>迄今      勝岳營造有限公司            總經理</a:t>
            </a:r>
            <a:endParaRPr lang="en-US" altLang="zh-TW" sz="1600" dirty="0">
              <a:latin typeface="微軟正黑體" pitchFamily="34" charset="-120"/>
              <a:ea typeface="微軟正黑體" pitchFamily="34" charset="-120"/>
            </a:endParaRPr>
          </a:p>
        </p:txBody>
      </p:sp>
      <p:pic>
        <p:nvPicPr>
          <p:cNvPr id="100" name="圖片 99" descr="C:\電子領標儲存區\新北市政府消防局TPFA107012_01\服務建議書-中和\基隆業主照片\IMG_1675.JPG">
            <a:extLst>
              <a:ext uri="{FF2B5EF4-FFF2-40B4-BE49-F238E27FC236}">
                <a16:creationId xmlns:a16="http://schemas.microsoft.com/office/drawing/2014/main" id="{5A172B1A-33AA-805D-B3D6-AC7CDABE37CF}"/>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13159512" y="293841"/>
            <a:ext cx="2796984" cy="1848936"/>
          </a:xfrm>
          <a:prstGeom prst="rect">
            <a:avLst/>
          </a:prstGeom>
          <a:noFill/>
          <a:ln>
            <a:noFill/>
          </a:ln>
          <a:extLst>
            <a:ext uri="{53640926-AAD7-44D8-BBD7-CCE9431645EC}">
              <a14:shadowObscured xmlns:a14="http://schemas.microsoft.com/office/drawing/2010/main"/>
            </a:ext>
          </a:extLst>
        </p:spPr>
      </p:pic>
      <p:sp>
        <p:nvSpPr>
          <p:cNvPr id="101" name="Text Box 2">
            <a:extLst>
              <a:ext uri="{FF2B5EF4-FFF2-40B4-BE49-F238E27FC236}">
                <a16:creationId xmlns:a16="http://schemas.microsoft.com/office/drawing/2014/main" id="{E771C624-783E-4C62-ADE8-C7E94BB429E9}"/>
              </a:ext>
            </a:extLst>
          </p:cNvPr>
          <p:cNvSpPr txBox="1">
            <a:spLocks noChangeArrowheads="1"/>
          </p:cNvSpPr>
          <p:nvPr/>
        </p:nvSpPr>
        <p:spPr bwMode="auto">
          <a:xfrm>
            <a:off x="8862348" y="354676"/>
            <a:ext cx="2585964" cy="360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1474788">
              <a:defRPr kumimoji="1" b="1">
                <a:solidFill>
                  <a:schemeClr val="tx1"/>
                </a:solidFill>
                <a:latin typeface="Arial" panose="020B0604020202020204" pitchFamily="34" charset="0"/>
                <a:ea typeface="微軟正黑體" panose="020B0604030504040204" pitchFamily="34" charset="-120"/>
              </a:defRPr>
            </a:lvl1pPr>
            <a:lvl2pPr marL="742950" indent="-285750" defTabSz="1474788">
              <a:defRPr kumimoji="1" b="1">
                <a:solidFill>
                  <a:schemeClr val="tx1"/>
                </a:solidFill>
                <a:latin typeface="Arial" panose="020B0604020202020204" pitchFamily="34" charset="0"/>
                <a:ea typeface="微軟正黑體" panose="020B0604030504040204" pitchFamily="34" charset="-120"/>
              </a:defRPr>
            </a:lvl2pPr>
            <a:lvl3pPr marL="1143000" indent="-228600" defTabSz="1474788">
              <a:defRPr kumimoji="1" b="1">
                <a:solidFill>
                  <a:schemeClr val="tx1"/>
                </a:solidFill>
                <a:latin typeface="Arial" panose="020B0604020202020204" pitchFamily="34" charset="0"/>
                <a:ea typeface="微軟正黑體" panose="020B0604030504040204" pitchFamily="34" charset="-120"/>
              </a:defRPr>
            </a:lvl3pPr>
            <a:lvl4pPr marL="1600200" indent="-228600" defTabSz="1474788">
              <a:defRPr kumimoji="1" b="1">
                <a:solidFill>
                  <a:schemeClr val="tx1"/>
                </a:solidFill>
                <a:latin typeface="Arial" panose="020B0604020202020204" pitchFamily="34" charset="0"/>
                <a:ea typeface="微軟正黑體" panose="020B0604030504040204" pitchFamily="34" charset="-120"/>
              </a:defRPr>
            </a:lvl4pPr>
            <a:lvl5pPr marL="2057400" indent="-228600" defTabSz="1474788">
              <a:defRPr kumimoji="1" b="1">
                <a:solidFill>
                  <a:schemeClr val="tx1"/>
                </a:solidFill>
                <a:latin typeface="Arial" panose="020B0604020202020204" pitchFamily="34" charset="0"/>
                <a:ea typeface="微軟正黑體" panose="020B0604030504040204" pitchFamily="34" charset="-120"/>
              </a:defRPr>
            </a:lvl5pPr>
            <a:lvl6pPr marL="2514600" indent="-228600" defTabSz="1474788" eaLnBrk="0" fontAlgn="base" hangingPunct="0">
              <a:spcBef>
                <a:spcPct val="0"/>
              </a:spcBef>
              <a:spcAft>
                <a:spcPct val="0"/>
              </a:spcAft>
              <a:defRPr kumimoji="1" b="1">
                <a:solidFill>
                  <a:schemeClr val="tx1"/>
                </a:solidFill>
                <a:latin typeface="Arial" panose="020B0604020202020204" pitchFamily="34" charset="0"/>
                <a:ea typeface="微軟正黑體" panose="020B0604030504040204" pitchFamily="34" charset="-120"/>
              </a:defRPr>
            </a:lvl6pPr>
            <a:lvl7pPr marL="2971800" indent="-228600" defTabSz="1474788" eaLnBrk="0" fontAlgn="base" hangingPunct="0">
              <a:spcBef>
                <a:spcPct val="0"/>
              </a:spcBef>
              <a:spcAft>
                <a:spcPct val="0"/>
              </a:spcAft>
              <a:defRPr kumimoji="1" b="1">
                <a:solidFill>
                  <a:schemeClr val="tx1"/>
                </a:solidFill>
                <a:latin typeface="Arial" panose="020B0604020202020204" pitchFamily="34" charset="0"/>
                <a:ea typeface="微軟正黑體" panose="020B0604030504040204" pitchFamily="34" charset="-120"/>
              </a:defRPr>
            </a:lvl7pPr>
            <a:lvl8pPr marL="3429000" indent="-228600" defTabSz="1474788" eaLnBrk="0" fontAlgn="base" hangingPunct="0">
              <a:spcBef>
                <a:spcPct val="0"/>
              </a:spcBef>
              <a:spcAft>
                <a:spcPct val="0"/>
              </a:spcAft>
              <a:defRPr kumimoji="1" b="1">
                <a:solidFill>
                  <a:schemeClr val="tx1"/>
                </a:solidFill>
                <a:latin typeface="Arial" panose="020B0604020202020204" pitchFamily="34" charset="0"/>
                <a:ea typeface="微軟正黑體" panose="020B0604030504040204" pitchFamily="34" charset="-120"/>
              </a:defRPr>
            </a:lvl8pPr>
            <a:lvl9pPr marL="3886200" indent="-228600" defTabSz="1474788" eaLnBrk="0" fontAlgn="base" hangingPunct="0">
              <a:spcBef>
                <a:spcPct val="0"/>
              </a:spcBef>
              <a:spcAft>
                <a:spcPct val="0"/>
              </a:spcAft>
              <a:defRPr kumimoji="1" b="1">
                <a:solidFill>
                  <a:schemeClr val="tx1"/>
                </a:solidFill>
                <a:latin typeface="Arial" panose="020B0604020202020204" pitchFamily="34" charset="0"/>
                <a:ea typeface="微軟正黑體" panose="020B0604030504040204" pitchFamily="34" charset="-120"/>
              </a:defRPr>
            </a:lvl9pPr>
          </a:lstStyle>
          <a:p>
            <a:pPr>
              <a:lnSpc>
                <a:spcPct val="120000"/>
              </a:lnSpc>
              <a:spcBef>
                <a:spcPct val="80000"/>
              </a:spcBef>
            </a:pPr>
            <a:r>
              <a:rPr lang="zh-TW" altLang="zh-TW" sz="1600" dirty="0">
                <a:latin typeface="微軟正黑體" panose="020B0604030504040204" pitchFamily="34" charset="-120"/>
                <a:cs typeface="Times New Roman" panose="02020603050405020304" pitchFamily="18" charset="0"/>
              </a:rPr>
              <a:t>▋</a:t>
            </a:r>
            <a:r>
              <a:rPr lang="zh-TW" altLang="en-US" sz="1600" dirty="0">
                <a:latin typeface="微軟正黑體" panose="020B0604030504040204" pitchFamily="34" charset="-120"/>
                <a:cs typeface="Times New Roman" panose="02020603050405020304" pitchFamily="18" charset="0"/>
              </a:rPr>
              <a:t>勝岳營造團隊人員簡介 </a:t>
            </a:r>
            <a:r>
              <a:rPr lang="zh-TW" altLang="zh-TW" sz="1600" dirty="0">
                <a:latin typeface="微軟正黑體" panose="020B0604030504040204" pitchFamily="34" charset="-120"/>
                <a:cs typeface="Times New Roman" panose="02020603050405020304" pitchFamily="18" charset="0"/>
              </a:rPr>
              <a:t>▋</a:t>
            </a:r>
            <a:r>
              <a:rPr lang="zh-TW" altLang="en-US" sz="1600" dirty="0">
                <a:latin typeface="微軟正黑體" panose="020B0604030504040204" pitchFamily="34" charset="-120"/>
                <a:cs typeface="Times New Roman" panose="02020603050405020304" pitchFamily="18" charset="0"/>
              </a:rPr>
              <a:t> </a:t>
            </a:r>
          </a:p>
        </p:txBody>
      </p:sp>
      <p:sp>
        <p:nvSpPr>
          <p:cNvPr id="102" name="矩形 101">
            <a:extLst>
              <a:ext uri="{FF2B5EF4-FFF2-40B4-BE49-F238E27FC236}">
                <a16:creationId xmlns:a16="http://schemas.microsoft.com/office/drawing/2014/main" id="{9E834156-CBF0-13E1-29B5-4F5310C270F1}"/>
              </a:ext>
            </a:extLst>
          </p:cNvPr>
          <p:cNvSpPr/>
          <p:nvPr/>
        </p:nvSpPr>
        <p:spPr>
          <a:xfrm>
            <a:off x="12561308" y="5414429"/>
            <a:ext cx="4638162" cy="4401205"/>
          </a:xfrm>
          <a:prstGeom prst="rect">
            <a:avLst/>
          </a:prstGeom>
        </p:spPr>
        <p:txBody>
          <a:bodyPr wrap="square">
            <a:spAutoFit/>
          </a:bodyPr>
          <a:lstStyle/>
          <a:p>
            <a:pPr marL="161658" indent="-161658">
              <a:lnSpc>
                <a:spcPts val="1602"/>
              </a:lnSpc>
              <a:buFont typeface="Arial" panose="020B0604020202020204" pitchFamily="34" charset="0"/>
              <a:buChar char="•"/>
            </a:pPr>
            <a:r>
              <a:rPr lang="zh-TW" altLang="en-US" sz="1600" dirty="0">
                <a:latin typeface="微軟正黑體" pitchFamily="34" charset="-120"/>
                <a:ea typeface="微軟正黑體" pitchFamily="34" charset="-120"/>
              </a:rPr>
              <a:t>新北市淡水區崁頂活動中心新建工程</a:t>
            </a:r>
            <a:endParaRPr lang="en-US" altLang="zh-TW" sz="1600" dirty="0">
              <a:latin typeface="微軟正黑體" pitchFamily="34" charset="-120"/>
              <a:ea typeface="微軟正黑體" pitchFamily="34" charset="-120"/>
            </a:endParaRPr>
          </a:p>
          <a:p>
            <a:pPr marL="161658" indent="-161658">
              <a:lnSpc>
                <a:spcPts val="1602"/>
              </a:lnSpc>
              <a:buFont typeface="Arial" panose="020B0604020202020204" pitchFamily="34" charset="0"/>
              <a:buChar char="•"/>
            </a:pPr>
            <a:r>
              <a:rPr lang="zh-TW" altLang="en-US" sz="1600" dirty="0">
                <a:latin typeface="微軟正黑體" pitchFamily="34" charset="-120"/>
                <a:ea typeface="微軟正黑體" pitchFamily="34" charset="-120"/>
              </a:rPr>
              <a:t>基隆市成功國小活動中心新建工程</a:t>
            </a:r>
            <a:endParaRPr lang="en-US" altLang="zh-TW" sz="1600" dirty="0">
              <a:latin typeface="微軟正黑體" pitchFamily="34" charset="-120"/>
              <a:ea typeface="微軟正黑體" pitchFamily="34" charset="-120"/>
            </a:endParaRPr>
          </a:p>
          <a:p>
            <a:pPr marL="161658" indent="-161658">
              <a:lnSpc>
                <a:spcPts val="1602"/>
              </a:lnSpc>
              <a:buFont typeface="Arial" panose="020B0604020202020204" pitchFamily="34" charset="0"/>
              <a:buChar char="•"/>
            </a:pPr>
            <a:r>
              <a:rPr lang="zh-TW" altLang="en-US" sz="1600" dirty="0">
                <a:latin typeface="微軟正黑體" pitchFamily="34" charset="-120"/>
                <a:ea typeface="微軟正黑體" pitchFamily="34" charset="-120"/>
              </a:rPr>
              <a:t>臺灣船業</a:t>
            </a:r>
            <a:r>
              <a:rPr lang="en-US" altLang="zh-TW" sz="1600" dirty="0">
                <a:latin typeface="微軟正黑體" pitchFamily="34" charset="-120"/>
                <a:ea typeface="微軟正黑體" pitchFamily="34" charset="-120"/>
              </a:rPr>
              <a:t>K</a:t>
            </a:r>
            <a:r>
              <a:rPr lang="zh-TW" altLang="en-US" sz="1600" dirty="0">
                <a:latin typeface="微軟正黑體" pitchFamily="34" charset="-120"/>
                <a:ea typeface="微軟正黑體" pitchFamily="34" charset="-120"/>
              </a:rPr>
              <a:t>棟新建工程</a:t>
            </a:r>
            <a:endParaRPr lang="en-US" altLang="zh-TW" sz="1600" dirty="0">
              <a:latin typeface="微軟正黑體" pitchFamily="34" charset="-120"/>
              <a:ea typeface="微軟正黑體" pitchFamily="34" charset="-120"/>
            </a:endParaRPr>
          </a:p>
          <a:p>
            <a:pPr marL="161658" indent="-161658">
              <a:lnSpc>
                <a:spcPts val="1602"/>
              </a:lnSpc>
              <a:buFont typeface="Arial" panose="020B0604020202020204" pitchFamily="34" charset="0"/>
              <a:buChar char="•"/>
            </a:pPr>
            <a:r>
              <a:rPr lang="zh-TW" altLang="en-US" sz="1600" dirty="0">
                <a:latin typeface="微軟正黑體" pitchFamily="34" charset="-120"/>
                <a:ea typeface="微軟正黑體" pitchFamily="34" charset="-120"/>
              </a:rPr>
              <a:t>新北市中和區佳和公園新建幼兒園與公托中心暨共構地下停車場統包工程</a:t>
            </a:r>
            <a:endParaRPr lang="en-US" altLang="zh-TW" sz="1600" dirty="0">
              <a:latin typeface="微軟正黑體" pitchFamily="34" charset="-120"/>
              <a:ea typeface="微軟正黑體" pitchFamily="34" charset="-120"/>
            </a:endParaRPr>
          </a:p>
          <a:p>
            <a:pPr marL="161658" indent="-161658">
              <a:lnSpc>
                <a:spcPts val="1602"/>
              </a:lnSpc>
              <a:buFont typeface="Arial" panose="020B0604020202020204" pitchFamily="34" charset="0"/>
              <a:buChar char="•"/>
            </a:pPr>
            <a:r>
              <a:rPr lang="zh-TW" altLang="en-US" sz="1600" dirty="0">
                <a:latin typeface="微軟正黑體" pitchFamily="34" charset="-120"/>
                <a:ea typeface="微軟正黑體" pitchFamily="34" charset="-120"/>
              </a:rPr>
              <a:t>第七大隊、中和中隊暨分隊新建工程</a:t>
            </a:r>
            <a:endParaRPr lang="en-US" altLang="zh-TW" sz="1600" dirty="0">
              <a:latin typeface="微軟正黑體" pitchFamily="34" charset="-120"/>
              <a:ea typeface="微軟正黑體" pitchFamily="34" charset="-120"/>
            </a:endParaRPr>
          </a:p>
          <a:p>
            <a:pPr marL="161658" indent="-161658">
              <a:lnSpc>
                <a:spcPts val="1602"/>
              </a:lnSpc>
              <a:buFont typeface="Arial" panose="020B0604020202020204" pitchFamily="34" charset="0"/>
              <a:buChar char="•"/>
            </a:pPr>
            <a:r>
              <a:rPr lang="zh-TW" altLang="en-US" sz="1600" dirty="0">
                <a:latin typeface="微軟正黑體" pitchFamily="34" charset="-120"/>
                <a:ea typeface="微軟正黑體" pitchFamily="34" charset="-120"/>
              </a:rPr>
              <a:t>國光分隊暨警察局國光派出所共構新建工程</a:t>
            </a:r>
            <a:endParaRPr lang="en-US" altLang="zh-TW" sz="1600" dirty="0">
              <a:latin typeface="微軟正黑體" pitchFamily="34" charset="-120"/>
              <a:ea typeface="微軟正黑體" pitchFamily="34" charset="-120"/>
            </a:endParaRPr>
          </a:p>
          <a:p>
            <a:pPr marL="161658" indent="-161658">
              <a:lnSpc>
                <a:spcPts val="1602"/>
              </a:lnSpc>
              <a:buFont typeface="Arial" panose="020B0604020202020204" pitchFamily="34" charset="0"/>
              <a:buChar char="•"/>
            </a:pPr>
            <a:r>
              <a:rPr lang="zh-TW" altLang="en-US" sz="1600" dirty="0">
                <a:latin typeface="微軟正黑體" pitchFamily="34" charset="-120"/>
                <a:ea typeface="微軟正黑體" pitchFamily="34" charset="-120"/>
              </a:rPr>
              <a:t>世界健身中心基隆旗艦館新建工程</a:t>
            </a:r>
            <a:endParaRPr lang="en-US" altLang="zh-TW" sz="1600" dirty="0">
              <a:latin typeface="微軟正黑體" pitchFamily="34" charset="-120"/>
              <a:ea typeface="微軟正黑體" pitchFamily="34" charset="-120"/>
            </a:endParaRPr>
          </a:p>
          <a:p>
            <a:pPr marL="161658" indent="-161658">
              <a:lnSpc>
                <a:spcPts val="1602"/>
              </a:lnSpc>
              <a:buFont typeface="Arial" panose="020B0604020202020204" pitchFamily="34" charset="0"/>
              <a:buChar char="•"/>
            </a:pPr>
            <a:r>
              <a:rPr lang="zh-TW" altLang="en-US" sz="1600" dirty="0">
                <a:latin typeface="微軟正黑體" pitchFamily="34" charset="-120"/>
                <a:ea typeface="微軟正黑體" pitchFamily="34" charset="-120"/>
              </a:rPr>
              <a:t>大溪分局辦公廳舍新建工程</a:t>
            </a:r>
            <a:endParaRPr lang="en-US" altLang="zh-TW" sz="1600" dirty="0">
              <a:latin typeface="微軟正黑體" pitchFamily="34" charset="-120"/>
              <a:ea typeface="微軟正黑體" pitchFamily="34" charset="-120"/>
            </a:endParaRPr>
          </a:p>
          <a:p>
            <a:pPr marL="161658" indent="-161658">
              <a:lnSpc>
                <a:spcPts val="1602"/>
              </a:lnSpc>
              <a:buFont typeface="Arial" panose="020B0604020202020204" pitchFamily="34" charset="0"/>
              <a:buChar char="•"/>
            </a:pPr>
            <a:r>
              <a:rPr lang="zh-TW" altLang="en-US" sz="1600" dirty="0">
                <a:latin typeface="微軟正黑體" pitchFamily="34" charset="-120"/>
                <a:ea typeface="微軟正黑體" pitchFamily="34" charset="-120"/>
              </a:rPr>
              <a:t>第九大隊、中隊及竹圍分隊新建工程</a:t>
            </a:r>
            <a:endParaRPr lang="en-US" altLang="zh-TW" sz="1600" dirty="0">
              <a:latin typeface="微軟正黑體" pitchFamily="34" charset="-120"/>
              <a:ea typeface="微軟正黑體" pitchFamily="34" charset="-120"/>
            </a:endParaRPr>
          </a:p>
          <a:p>
            <a:pPr marL="161658" indent="-161658">
              <a:lnSpc>
                <a:spcPts val="1602"/>
              </a:lnSpc>
              <a:buFont typeface="Arial" panose="020B0604020202020204" pitchFamily="34" charset="0"/>
              <a:buChar char="•"/>
            </a:pPr>
            <a:r>
              <a:rPr lang="zh-TW" altLang="en-US" sz="1600" dirty="0">
                <a:latin typeface="微軟正黑體" pitchFamily="34" charset="-120"/>
                <a:ea typeface="微軟正黑體" pitchFamily="34" charset="-120"/>
              </a:rPr>
              <a:t>平溪分隊新建工程</a:t>
            </a:r>
            <a:endParaRPr lang="en-US" altLang="zh-TW" sz="1600" dirty="0">
              <a:latin typeface="微軟正黑體" pitchFamily="34" charset="-120"/>
              <a:ea typeface="微軟正黑體" pitchFamily="34" charset="-120"/>
            </a:endParaRPr>
          </a:p>
          <a:p>
            <a:pPr marL="161658" indent="-161658">
              <a:lnSpc>
                <a:spcPts val="1602"/>
              </a:lnSpc>
              <a:buFont typeface="Arial" panose="020B0604020202020204" pitchFamily="34" charset="0"/>
              <a:buChar char="•"/>
            </a:pPr>
            <a:r>
              <a:rPr lang="zh-TW" altLang="en-US" sz="1600" dirty="0">
                <a:latin typeface="微軟正黑體" pitchFamily="34" charset="-120"/>
                <a:ea typeface="微軟正黑體" pitchFamily="34" charset="-120"/>
              </a:rPr>
              <a:t>樹林分隊新建工程</a:t>
            </a:r>
            <a:endParaRPr lang="en-US" altLang="zh-TW" sz="1600" dirty="0">
              <a:latin typeface="微軟正黑體" pitchFamily="34" charset="-120"/>
              <a:ea typeface="微軟正黑體" pitchFamily="34" charset="-120"/>
            </a:endParaRPr>
          </a:p>
          <a:p>
            <a:pPr marL="161658" indent="-161658">
              <a:lnSpc>
                <a:spcPts val="1602"/>
              </a:lnSpc>
              <a:buFont typeface="Arial" panose="020B0604020202020204" pitchFamily="34" charset="0"/>
              <a:buChar char="•"/>
            </a:pPr>
            <a:r>
              <a:rPr lang="zh-TW" altLang="en-US" sz="1600" dirty="0">
                <a:latin typeface="微軟正黑體" pitchFamily="34" charset="-120"/>
                <a:ea typeface="微軟正黑體" pitchFamily="34" charset="-120"/>
              </a:rPr>
              <a:t>瑞亭分隊整建工程</a:t>
            </a:r>
            <a:endParaRPr lang="en-US" altLang="zh-TW" sz="1600" dirty="0">
              <a:latin typeface="微軟正黑體" pitchFamily="34" charset="-120"/>
              <a:ea typeface="微軟正黑體" pitchFamily="34" charset="-120"/>
            </a:endParaRPr>
          </a:p>
          <a:p>
            <a:pPr marL="161658" indent="-161658">
              <a:lnSpc>
                <a:spcPts val="1602"/>
              </a:lnSpc>
              <a:buFont typeface="Arial" panose="020B0604020202020204" pitchFamily="34" charset="0"/>
              <a:buChar char="•"/>
            </a:pPr>
            <a:r>
              <a:rPr lang="zh-TW" altLang="en-US" sz="1600" dirty="0">
                <a:latin typeface="微軟正黑體" pitchFamily="34" charset="-120"/>
                <a:ea typeface="微軟正黑體" pitchFamily="34" charset="-120"/>
              </a:rPr>
              <a:t>捷運新店總站共構宅新建工程</a:t>
            </a:r>
            <a:endParaRPr lang="en-US" altLang="zh-TW" sz="1600" dirty="0">
              <a:latin typeface="微軟正黑體" pitchFamily="34" charset="-120"/>
              <a:ea typeface="微軟正黑體" pitchFamily="34" charset="-120"/>
            </a:endParaRPr>
          </a:p>
          <a:p>
            <a:pPr marL="161658" indent="-161658">
              <a:lnSpc>
                <a:spcPts val="1602"/>
              </a:lnSpc>
              <a:buFont typeface="Arial" panose="020B0604020202020204" pitchFamily="34" charset="0"/>
              <a:buChar char="•"/>
            </a:pPr>
            <a:r>
              <a:rPr lang="zh-TW" altLang="en-US" sz="1600" dirty="0">
                <a:latin typeface="微軟正黑體" pitchFamily="34" charset="-120"/>
                <a:ea typeface="微軟正黑體" pitchFamily="34" charset="-120"/>
              </a:rPr>
              <a:t>捷運七張站共構宅新建工程</a:t>
            </a:r>
            <a:endParaRPr lang="en-US" altLang="zh-TW" sz="1600" dirty="0">
              <a:latin typeface="微軟正黑體" pitchFamily="34" charset="-120"/>
              <a:ea typeface="微軟正黑體" pitchFamily="34" charset="-120"/>
            </a:endParaRPr>
          </a:p>
          <a:p>
            <a:pPr marL="161658" indent="-161658">
              <a:lnSpc>
                <a:spcPts val="1602"/>
              </a:lnSpc>
              <a:buFont typeface="Arial" panose="020B0604020202020204" pitchFamily="34" charset="0"/>
              <a:buChar char="•"/>
            </a:pPr>
            <a:r>
              <a:rPr lang="zh-TW" altLang="en-US" sz="1600" dirty="0">
                <a:latin typeface="微軟正黑體" pitchFamily="34" charset="-120"/>
                <a:ea typeface="微軟正黑體" pitchFamily="34" charset="-120"/>
              </a:rPr>
              <a:t>交通部辦公大樓新建工程</a:t>
            </a:r>
            <a:endParaRPr lang="en-US" altLang="zh-TW" sz="1600" dirty="0">
              <a:latin typeface="微軟正黑體" pitchFamily="34" charset="-120"/>
              <a:ea typeface="微軟正黑體" pitchFamily="34" charset="-120"/>
            </a:endParaRPr>
          </a:p>
          <a:p>
            <a:pPr marL="161658" indent="-161658">
              <a:lnSpc>
                <a:spcPts val="1602"/>
              </a:lnSpc>
              <a:buFont typeface="Arial" panose="020B0604020202020204" pitchFamily="34" charset="0"/>
              <a:buChar char="•"/>
            </a:pPr>
            <a:r>
              <a:rPr lang="zh-TW" altLang="en-US" sz="1600" dirty="0">
                <a:latin typeface="微軟正黑體" pitchFamily="34" charset="-120"/>
                <a:ea typeface="微軟正黑體" pitchFamily="34" charset="-120"/>
              </a:rPr>
              <a:t>中油辦公大樓新建工程</a:t>
            </a:r>
            <a:endParaRPr lang="en-US" altLang="zh-TW" sz="1600" dirty="0">
              <a:latin typeface="微軟正黑體" pitchFamily="34" charset="-120"/>
              <a:ea typeface="微軟正黑體" pitchFamily="34" charset="-120"/>
            </a:endParaRPr>
          </a:p>
          <a:p>
            <a:pPr marL="161658" indent="-161658">
              <a:lnSpc>
                <a:spcPts val="1602"/>
              </a:lnSpc>
              <a:buFont typeface="Arial" panose="020B0604020202020204" pitchFamily="34" charset="0"/>
              <a:buChar char="•"/>
            </a:pPr>
            <a:r>
              <a:rPr lang="zh-TW" altLang="en-US" sz="1600" dirty="0">
                <a:latin typeface="微軟正黑體" pitchFamily="34" charset="-120"/>
                <a:ea typeface="微軟正黑體" pitchFamily="34" charset="-120"/>
              </a:rPr>
              <a:t>紐約紐約大樓新建工程</a:t>
            </a:r>
            <a:endParaRPr lang="en-US" altLang="zh-TW" sz="1600" dirty="0">
              <a:latin typeface="微軟正黑體" pitchFamily="34" charset="-120"/>
              <a:ea typeface="微軟正黑體" pitchFamily="34" charset="-120"/>
            </a:endParaRPr>
          </a:p>
          <a:p>
            <a:pPr marL="161658" indent="-161658">
              <a:lnSpc>
                <a:spcPts val="1602"/>
              </a:lnSpc>
              <a:buFont typeface="Arial" panose="020B0604020202020204" pitchFamily="34" charset="0"/>
              <a:buChar char="•"/>
            </a:pPr>
            <a:endParaRPr lang="en-US" altLang="zh-TW" sz="1600" dirty="0">
              <a:latin typeface="微軟正黑體" pitchFamily="34" charset="-120"/>
              <a:ea typeface="微軟正黑體" pitchFamily="34" charset="-120"/>
            </a:endParaRPr>
          </a:p>
          <a:p>
            <a:pPr marL="161658" indent="-161658">
              <a:lnSpc>
                <a:spcPts val="1602"/>
              </a:lnSpc>
              <a:buFont typeface="Arial" panose="020B0604020202020204" pitchFamily="34" charset="0"/>
              <a:buChar char="•"/>
            </a:pPr>
            <a:endParaRPr lang="zh-TW" altLang="en-US" sz="1600" dirty="0">
              <a:latin typeface="微軟正黑體" pitchFamily="34" charset="-120"/>
              <a:ea typeface="微軟正黑體" pitchFamily="34" charset="-120"/>
            </a:endParaRPr>
          </a:p>
          <a:p>
            <a:pPr marL="161658" indent="-161658">
              <a:lnSpc>
                <a:spcPts val="1602"/>
              </a:lnSpc>
              <a:buFont typeface="Arial" panose="020B0604020202020204" pitchFamily="34" charset="0"/>
              <a:buChar char="•"/>
            </a:pPr>
            <a:endParaRPr lang="zh-TW" altLang="en-US" sz="1600" dirty="0">
              <a:latin typeface="微軟正黑體" pitchFamily="34" charset="-120"/>
              <a:ea typeface="微軟正黑體" pitchFamily="34" charset="-120"/>
            </a:endParaRPr>
          </a:p>
        </p:txBody>
      </p:sp>
      <p:sp>
        <p:nvSpPr>
          <p:cNvPr id="103" name="矩形 102">
            <a:extLst>
              <a:ext uri="{FF2B5EF4-FFF2-40B4-BE49-F238E27FC236}">
                <a16:creationId xmlns:a16="http://schemas.microsoft.com/office/drawing/2014/main" id="{CA63D28A-C672-5BD5-E2BE-160B9B800A47}"/>
              </a:ext>
            </a:extLst>
          </p:cNvPr>
          <p:cNvSpPr/>
          <p:nvPr/>
        </p:nvSpPr>
        <p:spPr>
          <a:xfrm>
            <a:off x="484790" y="701355"/>
            <a:ext cx="7878018" cy="2127121"/>
          </a:xfrm>
          <a:prstGeom prst="rect">
            <a:avLst/>
          </a:prstGeom>
        </p:spPr>
        <p:txBody>
          <a:bodyPr wrap="square">
            <a:spAutoFit/>
          </a:bodyPr>
          <a:lstStyle/>
          <a:p>
            <a:pPr algn="just">
              <a:lnSpc>
                <a:spcPts val="2000"/>
              </a:lnSpc>
              <a:spcAft>
                <a:spcPts val="0"/>
              </a:spcAft>
            </a:pPr>
            <a:r>
              <a:rPr lang="zh-TW" altLang="en-US" sz="1600" kern="100" dirty="0">
                <a:latin typeface="微軟正黑體" panose="020B0604030504040204" pitchFamily="34" charset="-120"/>
                <a:ea typeface="微軟正黑體" panose="020B0604030504040204" pitchFamily="34" charset="-120"/>
                <a:cs typeface="新細明體" panose="02020500000000000000" pitchFamily="18" charset="-120"/>
              </a:rPr>
              <a:t>        勝岳營造有限公司由劉珈瑜董事長統籌下，核准設立至今經歷各界考驗，逐漸升至</a:t>
            </a:r>
            <a:r>
              <a:rPr lang="zh-TW" altLang="en-US" sz="1600" kern="100" dirty="0">
                <a:solidFill>
                  <a:srgbClr val="FF0000"/>
                </a:solidFill>
                <a:latin typeface="微軟正黑體" panose="020B0604030504040204" pitchFamily="34" charset="-120"/>
                <a:ea typeface="微軟正黑體" panose="020B0604030504040204" pitchFamily="34" charset="-120"/>
                <a:cs typeface="新細明體" panose="02020500000000000000" pitchFamily="18" charset="-120"/>
              </a:rPr>
              <a:t>綜合營造業甲級及甲水甲電</a:t>
            </a:r>
            <a:r>
              <a:rPr lang="zh-TW" altLang="en-US" sz="1600" kern="100" dirty="0">
                <a:latin typeface="微軟正黑體" panose="020B0604030504040204" pitchFamily="34" charset="-120"/>
                <a:ea typeface="微軟正黑體" panose="020B0604030504040204" pitchFamily="34" charset="-120"/>
                <a:cs typeface="新細明體" panose="02020500000000000000" pitchFamily="18" charset="-120"/>
              </a:rPr>
              <a:t>等資質，落實嚴格的營運管理以及強化員工專業素質，讓公司得以永續經營， </a:t>
            </a:r>
            <a:r>
              <a:rPr lang="en-US" altLang="zh-TW" sz="1600" kern="100" dirty="0">
                <a:latin typeface="微軟正黑體" panose="020B0604030504040204" pitchFamily="34" charset="-120"/>
                <a:ea typeface="微軟正黑體" panose="020B0604030504040204" pitchFamily="34" charset="-120"/>
                <a:cs typeface="新細明體" panose="02020500000000000000" pitchFamily="18" charset="-120"/>
              </a:rPr>
              <a:t>109 </a:t>
            </a:r>
            <a:r>
              <a:rPr lang="zh-TW" altLang="en-US" sz="1600" kern="100" dirty="0">
                <a:latin typeface="微軟正黑體" panose="020B0604030504040204" pitchFamily="34" charset="-120"/>
                <a:ea typeface="微軟正黑體" panose="020B0604030504040204" pitchFamily="34" charset="-120"/>
                <a:cs typeface="新細明體" panose="02020500000000000000" pitchFamily="18" charset="-120"/>
              </a:rPr>
              <a:t>年度與共同承攬營造商參與並且取得佳作殊榮及特別貢獻獎，展現品質優良與眾不同之競爭力。</a:t>
            </a:r>
          </a:p>
          <a:p>
            <a:pPr algn="just">
              <a:lnSpc>
                <a:spcPts val="2000"/>
              </a:lnSpc>
              <a:spcAft>
                <a:spcPts val="0"/>
              </a:spcAft>
            </a:pPr>
            <a:r>
              <a:rPr lang="zh-TW" altLang="en-US" sz="1600" kern="100" dirty="0">
                <a:latin typeface="微軟正黑體" panose="020B0604030504040204" pitchFamily="34" charset="-120"/>
                <a:ea typeface="微軟正黑體" panose="020B0604030504040204" pitchFamily="34" charset="-120"/>
                <a:cs typeface="新細明體" panose="02020500000000000000" pitchFamily="18" charset="-120"/>
              </a:rPr>
              <a:t>        團隊組織：專業、負責、積極、誠信精神，組織專業團隊；招募具多年現場實務經驗之專業人士所組成。</a:t>
            </a:r>
          </a:p>
          <a:p>
            <a:pPr algn="just">
              <a:lnSpc>
                <a:spcPts val="2000"/>
              </a:lnSpc>
              <a:spcAft>
                <a:spcPts val="0"/>
              </a:spcAft>
            </a:pPr>
            <a:r>
              <a:rPr lang="zh-TW" altLang="en-US" sz="1600" kern="100" dirty="0">
                <a:latin typeface="微軟正黑體" panose="020B0604030504040204" pitchFamily="34" charset="-120"/>
                <a:ea typeface="微軟正黑體" panose="020B0604030504040204" pitchFamily="34" charset="-120"/>
                <a:cs typeface="新細明體" panose="02020500000000000000" pitchFamily="18" charset="-120"/>
              </a:rPr>
              <a:t>        專業經驗：具規劃、專案管理、施工等執行經驗，能提供完整的作業流程，充分掌控進度，提供全方位服務。</a:t>
            </a:r>
            <a:endParaRPr lang="en-US" altLang="zh-TW" sz="1600" kern="100" dirty="0">
              <a:latin typeface="微軟正黑體" panose="020B0604030504040204" pitchFamily="34" charset="-120"/>
              <a:ea typeface="微軟正黑體" panose="020B0604030504040204" pitchFamily="34" charset="-120"/>
              <a:cs typeface="新細明體" panose="02020500000000000000" pitchFamily="18" charset="-120"/>
            </a:endParaRPr>
          </a:p>
        </p:txBody>
      </p:sp>
      <p:sp>
        <p:nvSpPr>
          <p:cNvPr id="104" name="Text Box 2">
            <a:extLst>
              <a:ext uri="{FF2B5EF4-FFF2-40B4-BE49-F238E27FC236}">
                <a16:creationId xmlns:a16="http://schemas.microsoft.com/office/drawing/2014/main" id="{F2E83CE8-AB88-7A85-6150-F7061394BFCE}"/>
              </a:ext>
            </a:extLst>
          </p:cNvPr>
          <p:cNvSpPr txBox="1">
            <a:spLocks noChangeArrowheads="1"/>
          </p:cNvSpPr>
          <p:nvPr/>
        </p:nvSpPr>
        <p:spPr bwMode="auto">
          <a:xfrm>
            <a:off x="375165" y="3059229"/>
            <a:ext cx="1354858" cy="360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1474788">
              <a:defRPr kumimoji="1" b="1">
                <a:solidFill>
                  <a:schemeClr val="tx1"/>
                </a:solidFill>
                <a:latin typeface="Arial" panose="020B0604020202020204" pitchFamily="34" charset="0"/>
                <a:ea typeface="微軟正黑體" panose="020B0604030504040204" pitchFamily="34" charset="-120"/>
              </a:defRPr>
            </a:lvl1pPr>
            <a:lvl2pPr marL="742950" indent="-285750" defTabSz="1474788">
              <a:defRPr kumimoji="1" b="1">
                <a:solidFill>
                  <a:schemeClr val="tx1"/>
                </a:solidFill>
                <a:latin typeface="Arial" panose="020B0604020202020204" pitchFamily="34" charset="0"/>
                <a:ea typeface="微軟正黑體" panose="020B0604030504040204" pitchFamily="34" charset="-120"/>
              </a:defRPr>
            </a:lvl2pPr>
            <a:lvl3pPr marL="1143000" indent="-228600" defTabSz="1474788">
              <a:defRPr kumimoji="1" b="1">
                <a:solidFill>
                  <a:schemeClr val="tx1"/>
                </a:solidFill>
                <a:latin typeface="Arial" panose="020B0604020202020204" pitchFamily="34" charset="0"/>
                <a:ea typeface="微軟正黑體" panose="020B0604030504040204" pitchFamily="34" charset="-120"/>
              </a:defRPr>
            </a:lvl3pPr>
            <a:lvl4pPr marL="1600200" indent="-228600" defTabSz="1474788">
              <a:defRPr kumimoji="1" b="1">
                <a:solidFill>
                  <a:schemeClr val="tx1"/>
                </a:solidFill>
                <a:latin typeface="Arial" panose="020B0604020202020204" pitchFamily="34" charset="0"/>
                <a:ea typeface="微軟正黑體" panose="020B0604030504040204" pitchFamily="34" charset="-120"/>
              </a:defRPr>
            </a:lvl4pPr>
            <a:lvl5pPr marL="2057400" indent="-228600" defTabSz="1474788">
              <a:defRPr kumimoji="1" b="1">
                <a:solidFill>
                  <a:schemeClr val="tx1"/>
                </a:solidFill>
                <a:latin typeface="Arial" panose="020B0604020202020204" pitchFamily="34" charset="0"/>
                <a:ea typeface="微軟正黑體" panose="020B0604030504040204" pitchFamily="34" charset="-120"/>
              </a:defRPr>
            </a:lvl5pPr>
            <a:lvl6pPr marL="2514600" indent="-228600" defTabSz="1474788" eaLnBrk="0" fontAlgn="base" hangingPunct="0">
              <a:spcBef>
                <a:spcPct val="0"/>
              </a:spcBef>
              <a:spcAft>
                <a:spcPct val="0"/>
              </a:spcAft>
              <a:defRPr kumimoji="1" b="1">
                <a:solidFill>
                  <a:schemeClr val="tx1"/>
                </a:solidFill>
                <a:latin typeface="Arial" panose="020B0604020202020204" pitchFamily="34" charset="0"/>
                <a:ea typeface="微軟正黑體" panose="020B0604030504040204" pitchFamily="34" charset="-120"/>
              </a:defRPr>
            </a:lvl6pPr>
            <a:lvl7pPr marL="2971800" indent="-228600" defTabSz="1474788" eaLnBrk="0" fontAlgn="base" hangingPunct="0">
              <a:spcBef>
                <a:spcPct val="0"/>
              </a:spcBef>
              <a:spcAft>
                <a:spcPct val="0"/>
              </a:spcAft>
              <a:defRPr kumimoji="1" b="1">
                <a:solidFill>
                  <a:schemeClr val="tx1"/>
                </a:solidFill>
                <a:latin typeface="Arial" panose="020B0604020202020204" pitchFamily="34" charset="0"/>
                <a:ea typeface="微軟正黑體" panose="020B0604030504040204" pitchFamily="34" charset="-120"/>
              </a:defRPr>
            </a:lvl7pPr>
            <a:lvl8pPr marL="3429000" indent="-228600" defTabSz="1474788" eaLnBrk="0" fontAlgn="base" hangingPunct="0">
              <a:spcBef>
                <a:spcPct val="0"/>
              </a:spcBef>
              <a:spcAft>
                <a:spcPct val="0"/>
              </a:spcAft>
              <a:defRPr kumimoji="1" b="1">
                <a:solidFill>
                  <a:schemeClr val="tx1"/>
                </a:solidFill>
                <a:latin typeface="Arial" panose="020B0604020202020204" pitchFamily="34" charset="0"/>
                <a:ea typeface="微軟正黑體" panose="020B0604030504040204" pitchFamily="34" charset="-120"/>
              </a:defRPr>
            </a:lvl8pPr>
            <a:lvl9pPr marL="3886200" indent="-228600" defTabSz="1474788" eaLnBrk="0" fontAlgn="base" hangingPunct="0">
              <a:spcBef>
                <a:spcPct val="0"/>
              </a:spcBef>
              <a:spcAft>
                <a:spcPct val="0"/>
              </a:spcAft>
              <a:defRPr kumimoji="1" b="1">
                <a:solidFill>
                  <a:schemeClr val="tx1"/>
                </a:solidFill>
                <a:latin typeface="Arial" panose="020B0604020202020204" pitchFamily="34" charset="0"/>
                <a:ea typeface="微軟正黑體" panose="020B0604030504040204" pitchFamily="34" charset="-120"/>
              </a:defRPr>
            </a:lvl9pPr>
          </a:lstStyle>
          <a:p>
            <a:pPr>
              <a:lnSpc>
                <a:spcPct val="120000"/>
              </a:lnSpc>
              <a:spcBef>
                <a:spcPct val="80000"/>
              </a:spcBef>
            </a:pPr>
            <a:r>
              <a:rPr lang="zh-TW" altLang="zh-TW" sz="1600" dirty="0">
                <a:latin typeface="微軟正黑體" panose="020B0604030504040204" pitchFamily="34" charset="-120"/>
                <a:cs typeface="Times New Roman" panose="02020603050405020304" pitchFamily="18" charset="0"/>
              </a:rPr>
              <a:t>▋</a:t>
            </a:r>
            <a:r>
              <a:rPr lang="zh-TW" altLang="en-US" sz="1600" dirty="0">
                <a:latin typeface="微軟正黑體" panose="020B0604030504040204" pitchFamily="34" charset="-120"/>
                <a:cs typeface="Times New Roman" panose="02020603050405020304" pitchFamily="18" charset="0"/>
              </a:rPr>
              <a:t>團隊理念 </a:t>
            </a:r>
            <a:r>
              <a:rPr lang="zh-TW" altLang="zh-TW" sz="1600" dirty="0">
                <a:latin typeface="微軟正黑體" panose="020B0604030504040204" pitchFamily="34" charset="-120"/>
                <a:cs typeface="Times New Roman" panose="02020603050405020304" pitchFamily="18" charset="0"/>
              </a:rPr>
              <a:t>▋</a:t>
            </a:r>
            <a:r>
              <a:rPr lang="zh-TW" altLang="en-US" sz="1600" dirty="0">
                <a:latin typeface="微軟正黑體" panose="020B0604030504040204" pitchFamily="34" charset="-120"/>
                <a:cs typeface="Times New Roman" panose="02020603050405020304" pitchFamily="18" charset="0"/>
              </a:rPr>
              <a:t> </a:t>
            </a:r>
          </a:p>
        </p:txBody>
      </p:sp>
      <p:pic>
        <p:nvPicPr>
          <p:cNvPr id="105" name="圖片 104">
            <a:extLst>
              <a:ext uri="{FF2B5EF4-FFF2-40B4-BE49-F238E27FC236}">
                <a16:creationId xmlns:a16="http://schemas.microsoft.com/office/drawing/2014/main" id="{1BB6CD3D-FB85-3F95-9CD0-F887A3C7E467}"/>
              </a:ext>
            </a:extLst>
          </p:cNvPr>
          <p:cNvPicPr>
            <a:picLocks noChangeAspect="1"/>
          </p:cNvPicPr>
          <p:nvPr/>
        </p:nvPicPr>
        <p:blipFill>
          <a:blip r:embed="rId4"/>
          <a:stretch>
            <a:fillRect/>
          </a:stretch>
        </p:blipFill>
        <p:spPr>
          <a:xfrm>
            <a:off x="375165" y="3489020"/>
            <a:ext cx="3595101" cy="5894539"/>
          </a:xfrm>
          <a:prstGeom prst="rect">
            <a:avLst/>
          </a:prstGeom>
        </p:spPr>
      </p:pic>
      <p:sp>
        <p:nvSpPr>
          <p:cNvPr id="106" name="文字方塊 105">
            <a:extLst>
              <a:ext uri="{FF2B5EF4-FFF2-40B4-BE49-F238E27FC236}">
                <a16:creationId xmlns:a16="http://schemas.microsoft.com/office/drawing/2014/main" id="{76FCA9D9-367E-D0C6-F663-131AFC96C1B6}"/>
              </a:ext>
            </a:extLst>
          </p:cNvPr>
          <p:cNvSpPr txBox="1"/>
          <p:nvPr/>
        </p:nvSpPr>
        <p:spPr>
          <a:xfrm>
            <a:off x="4099326" y="3606667"/>
            <a:ext cx="4425166" cy="5217710"/>
          </a:xfrm>
          <a:prstGeom prst="rect">
            <a:avLst/>
          </a:prstGeom>
          <a:noFill/>
          <a:ln>
            <a:solidFill>
              <a:schemeClr val="bg1">
                <a:lumMod val="75000"/>
              </a:schemeClr>
            </a:solidFill>
          </a:ln>
        </p:spPr>
        <p:txBody>
          <a:bodyPr wrap="square" rtlCol="0">
            <a:spAutoFit/>
          </a:bodyPr>
          <a:lstStyle/>
          <a:p>
            <a:pPr marL="169142" indent="-169142">
              <a:lnSpc>
                <a:spcPct val="150000"/>
              </a:lnSpc>
              <a:defRPr/>
            </a:pPr>
            <a:r>
              <a:rPr lang="zh-TW" altLang="en-US" sz="1600" b="1" dirty="0">
                <a:solidFill>
                  <a:srgbClr val="17266F"/>
                </a:solidFill>
                <a:latin typeface="微軟正黑體" panose="020B0604030504040204" pitchFamily="34" charset="-120"/>
                <a:ea typeface="微軟正黑體" panose="020B0604030504040204" pitchFamily="34" charset="-120"/>
              </a:rPr>
              <a:t>公司在業界中所主打專業強項有</a:t>
            </a:r>
            <a:r>
              <a:rPr lang="en-US" altLang="zh-TW" sz="1600" b="1" dirty="0">
                <a:solidFill>
                  <a:srgbClr val="17266F"/>
                </a:solidFill>
                <a:latin typeface="微軟正黑體" panose="020B0604030504040204" pitchFamily="34" charset="-120"/>
                <a:ea typeface="微軟正黑體" panose="020B0604030504040204" pitchFamily="34" charset="-120"/>
              </a:rPr>
              <a:t>:</a:t>
            </a:r>
          </a:p>
          <a:p>
            <a:pPr marL="215544" indent="-215544">
              <a:lnSpc>
                <a:spcPct val="150000"/>
              </a:lnSpc>
              <a:buFont typeface="+mj-lt"/>
              <a:buAutoNum type="arabicParenR"/>
              <a:defRPr/>
            </a:pPr>
            <a:r>
              <a:rPr lang="zh-TW" altLang="en-US" sz="1600" dirty="0">
                <a:solidFill>
                  <a:schemeClr val="accent1">
                    <a:lumMod val="50000"/>
                  </a:schemeClr>
                </a:solidFill>
                <a:latin typeface="微軟正黑體" panose="020B0604030504040204" pitchFamily="34" charset="-120"/>
                <a:ea typeface="微軟正黑體" panose="020B0604030504040204" pitchFamily="34" charset="-120"/>
              </a:rPr>
              <a:t>工期縮減，如實針對</a:t>
            </a:r>
            <a:r>
              <a:rPr lang="en-US" altLang="zh-TW" sz="1600" dirty="0">
                <a:solidFill>
                  <a:schemeClr val="accent1">
                    <a:lumMod val="50000"/>
                  </a:schemeClr>
                </a:solidFill>
                <a:latin typeface="微軟正黑體" panose="020B0604030504040204" pitchFamily="34" charset="-120"/>
                <a:ea typeface="微軟正黑體" panose="020B0604030504040204" pitchFamily="34" charset="-120"/>
              </a:rPr>
              <a:t>S</a:t>
            </a:r>
            <a:r>
              <a:rPr lang="zh-TW" altLang="en-US" sz="1600" dirty="0">
                <a:solidFill>
                  <a:schemeClr val="accent1">
                    <a:lumMod val="50000"/>
                  </a:schemeClr>
                </a:solidFill>
                <a:latin typeface="微軟正黑體" panose="020B0604030504040204" pitchFamily="34" charset="-120"/>
                <a:ea typeface="微軟正黑體" panose="020B0604030504040204" pitchFamily="34" charset="-120"/>
              </a:rPr>
              <a:t>曲線檢討。</a:t>
            </a:r>
          </a:p>
          <a:p>
            <a:pPr marL="215544" indent="-215544">
              <a:lnSpc>
                <a:spcPct val="150000"/>
              </a:lnSpc>
              <a:buFont typeface="+mj-lt"/>
              <a:buAutoNum type="arabicParenR"/>
              <a:defRPr/>
            </a:pPr>
            <a:r>
              <a:rPr lang="zh-TW" altLang="en-US" sz="1600" dirty="0">
                <a:solidFill>
                  <a:schemeClr val="accent1">
                    <a:lumMod val="50000"/>
                  </a:schemeClr>
                </a:solidFill>
                <a:latin typeface="微軟正黑體" panose="020B0604030504040204" pitchFamily="34" charset="-120"/>
                <a:ea typeface="微軟正黑體" panose="020B0604030504040204" pitchFamily="34" charset="-120"/>
              </a:rPr>
              <a:t>大小案件品質皆符合比照金質獎方向邁進。</a:t>
            </a:r>
          </a:p>
          <a:p>
            <a:pPr marL="215544" indent="-215544">
              <a:lnSpc>
                <a:spcPct val="150000"/>
              </a:lnSpc>
              <a:buFont typeface="+mj-lt"/>
              <a:buAutoNum type="arabicParenR"/>
              <a:defRPr/>
            </a:pPr>
            <a:r>
              <a:rPr lang="zh-TW" altLang="en-US" sz="1600" dirty="0">
                <a:solidFill>
                  <a:schemeClr val="accent1">
                    <a:lumMod val="50000"/>
                  </a:schemeClr>
                </a:solidFill>
                <a:latin typeface="微軟正黑體" panose="020B0604030504040204" pitchFamily="34" charset="-120"/>
                <a:ea typeface="微軟正黑體" panose="020B0604030504040204" pitchFamily="34" charset="-120"/>
              </a:rPr>
              <a:t>拆除及更新工程多重介面提供專業整合能力。</a:t>
            </a:r>
          </a:p>
          <a:p>
            <a:pPr marL="215544" indent="-215544">
              <a:lnSpc>
                <a:spcPct val="150000"/>
              </a:lnSpc>
              <a:buFont typeface="+mj-lt"/>
              <a:buAutoNum type="arabicParenR"/>
              <a:defRPr/>
            </a:pPr>
            <a:r>
              <a:rPr lang="zh-TW" altLang="en-US" sz="1600" dirty="0">
                <a:solidFill>
                  <a:schemeClr val="accent1">
                    <a:lumMod val="50000"/>
                  </a:schemeClr>
                </a:solidFill>
                <a:latin typeface="微軟正黑體" panose="020B0604030504040204" pitchFamily="34" charset="-120"/>
                <a:ea typeface="微軟正黑體" panose="020B0604030504040204" pitchFamily="34" charset="-120"/>
              </a:rPr>
              <a:t>將專業小包整併及培養長期合作精神。</a:t>
            </a:r>
          </a:p>
          <a:p>
            <a:pPr marL="215544" indent="-215544">
              <a:lnSpc>
                <a:spcPct val="150000"/>
              </a:lnSpc>
              <a:buFont typeface="+mj-lt"/>
              <a:buAutoNum type="arabicParenR"/>
              <a:defRPr/>
            </a:pPr>
            <a:r>
              <a:rPr lang="zh-TW" altLang="en-US" sz="1600" dirty="0">
                <a:solidFill>
                  <a:schemeClr val="accent1">
                    <a:lumMod val="50000"/>
                  </a:schemeClr>
                </a:solidFill>
                <a:latin typeface="微軟正黑體" panose="020B0604030504040204" pitchFamily="34" charset="-120"/>
                <a:ea typeface="微軟正黑體" panose="020B0604030504040204" pitchFamily="34" charset="-120"/>
              </a:rPr>
              <a:t>聘用經歷豐富主任，主管級親自參與案件。</a:t>
            </a:r>
          </a:p>
          <a:p>
            <a:pPr marL="215544" indent="-215544">
              <a:lnSpc>
                <a:spcPct val="150000"/>
              </a:lnSpc>
              <a:buFont typeface="+mj-lt"/>
              <a:buAutoNum type="arabicParenR"/>
              <a:defRPr/>
            </a:pPr>
            <a:r>
              <a:rPr lang="zh-TW" altLang="en-US" sz="1600" dirty="0">
                <a:solidFill>
                  <a:schemeClr val="accent1">
                    <a:lumMod val="50000"/>
                  </a:schemeClr>
                </a:solidFill>
                <a:latin typeface="微軟正黑體" panose="020B0604030504040204" pitchFamily="34" charset="-120"/>
                <a:ea typeface="微軟正黑體" panose="020B0604030504040204" pitchFamily="34" charset="-120"/>
              </a:rPr>
              <a:t>整合業主、設計及監造等需求，縮減工程爭議，提供可行性方案供業主參考。</a:t>
            </a:r>
          </a:p>
          <a:p>
            <a:pPr marL="215544" indent="-215544">
              <a:lnSpc>
                <a:spcPct val="150000"/>
              </a:lnSpc>
              <a:buFont typeface="+mj-lt"/>
              <a:buAutoNum type="arabicParenR"/>
              <a:defRPr/>
            </a:pPr>
            <a:r>
              <a:rPr lang="zh-TW" altLang="en-US" sz="1600" dirty="0">
                <a:solidFill>
                  <a:schemeClr val="accent1">
                    <a:lumMod val="50000"/>
                  </a:schemeClr>
                </a:solidFill>
                <a:latin typeface="微軟正黑體" panose="020B0604030504040204" pitchFamily="34" charset="-120"/>
                <a:ea typeface="微軟正黑體" panose="020B0604030504040204" pitchFamily="34" charset="-120"/>
              </a:rPr>
              <a:t>分析、品質及工期皆能提供實質量化數據，讓業主能快速理解工程資訊。</a:t>
            </a:r>
          </a:p>
          <a:p>
            <a:pPr marL="215544" indent="-215544">
              <a:lnSpc>
                <a:spcPct val="150000"/>
              </a:lnSpc>
              <a:buFont typeface="+mj-lt"/>
              <a:buAutoNum type="arabicParenR"/>
              <a:defRPr/>
            </a:pPr>
            <a:r>
              <a:rPr lang="zh-TW" altLang="en-US" sz="1600" dirty="0">
                <a:solidFill>
                  <a:schemeClr val="accent1">
                    <a:lumMod val="50000"/>
                  </a:schemeClr>
                </a:solidFill>
                <a:latin typeface="微軟正黑體" panose="020B0604030504040204" pitchFamily="34" charset="-120"/>
                <a:ea typeface="微軟正黑體" panose="020B0604030504040204" pitchFamily="34" charset="-120"/>
              </a:rPr>
              <a:t>投標前已經與專業小包組成實質團隊落實本工程之可行性分析。</a:t>
            </a:r>
          </a:p>
          <a:p>
            <a:pPr marL="215544" indent="-215544">
              <a:lnSpc>
                <a:spcPct val="150000"/>
              </a:lnSpc>
              <a:buFont typeface="+mj-lt"/>
              <a:buAutoNum type="arabicParenR"/>
              <a:defRPr/>
            </a:pPr>
            <a:r>
              <a:rPr lang="zh-TW" altLang="en-US" sz="1600" dirty="0">
                <a:solidFill>
                  <a:schemeClr val="accent1">
                    <a:lumMod val="50000"/>
                  </a:schemeClr>
                </a:solidFill>
                <a:latin typeface="微軟正黑體" panose="020B0604030504040204" pitchFamily="34" charset="-120"/>
                <a:ea typeface="微軟正黑體" panose="020B0604030504040204" pitchFamily="34" charset="-120"/>
              </a:rPr>
              <a:t>決標後立即與業主端完成關鍵課題檢討，一併提出送審文件，縮短前置作業。</a:t>
            </a:r>
          </a:p>
        </p:txBody>
      </p:sp>
      <p:sp>
        <p:nvSpPr>
          <p:cNvPr id="107" name="object 21">
            <a:extLst>
              <a:ext uri="{FF2B5EF4-FFF2-40B4-BE49-F238E27FC236}">
                <a16:creationId xmlns:a16="http://schemas.microsoft.com/office/drawing/2014/main" id="{28241672-1E5C-DA2E-1B3C-92B5173E4E82}"/>
              </a:ext>
            </a:extLst>
          </p:cNvPr>
          <p:cNvSpPr txBox="1"/>
          <p:nvPr/>
        </p:nvSpPr>
        <p:spPr>
          <a:xfrm>
            <a:off x="329615" y="243769"/>
            <a:ext cx="4254500" cy="278672"/>
          </a:xfrm>
          <a:prstGeom prst="rect">
            <a:avLst/>
          </a:prstGeom>
        </p:spPr>
        <p:txBody>
          <a:bodyPr vert="horz" wrap="square" lIns="0" tIns="18000" rIns="0" bIns="0" rtlCol="0">
            <a:noAutofit/>
          </a:bodyPr>
          <a:lstStyle/>
          <a:p>
            <a:r>
              <a:rPr lang="zh-TW" altLang="en-US" b="1" kern="100" dirty="0">
                <a:latin typeface="Arial" panose="020B0604020202020204" pitchFamily="34" charset="0"/>
                <a:cs typeface="Arial" panose="020B0604020202020204" pitchFamily="34" charset="0"/>
              </a:rPr>
              <a:t> </a:t>
            </a:r>
            <a:r>
              <a:rPr lang="zh-TW" altLang="en-US" b="1" kern="100" dirty="0">
                <a:solidFill>
                  <a:schemeClr val="accent1">
                    <a:lumMod val="75000"/>
                  </a:schemeClr>
                </a:solidFill>
                <a:latin typeface="新細明體" panose="02020500000000000000" pitchFamily="18" charset="-120"/>
                <a:ea typeface="新細明體" panose="02020500000000000000" pitchFamily="18" charset="-120"/>
                <a:cs typeface="Arial" panose="020B0604020202020204" pitchFamily="34" charset="0"/>
              </a:rPr>
              <a:t>▓   </a:t>
            </a:r>
            <a:r>
              <a:rPr lang="zh-TW" altLang="en-US" b="1" kern="100" dirty="0">
                <a:latin typeface="Arial" panose="020B0604020202020204" pitchFamily="34" charset="0"/>
                <a:cs typeface="Arial" panose="020B0604020202020204" pitchFamily="34" charset="0"/>
              </a:rPr>
              <a:t>勝岳營造有限公司</a:t>
            </a:r>
          </a:p>
        </p:txBody>
      </p:sp>
      <p:sp>
        <p:nvSpPr>
          <p:cNvPr id="3" name="文字方塊 2">
            <a:extLst>
              <a:ext uri="{FF2B5EF4-FFF2-40B4-BE49-F238E27FC236}">
                <a16:creationId xmlns:a16="http://schemas.microsoft.com/office/drawing/2014/main" id="{3445FB10-3747-E4C9-9906-8FA8A20AAB33}"/>
              </a:ext>
            </a:extLst>
          </p:cNvPr>
          <p:cNvSpPr txBox="1"/>
          <p:nvPr/>
        </p:nvSpPr>
        <p:spPr>
          <a:xfrm>
            <a:off x="16640199" y="9514746"/>
            <a:ext cx="465192" cy="307777"/>
          </a:xfrm>
          <a:prstGeom prst="rect">
            <a:avLst/>
          </a:prstGeom>
          <a:noFill/>
        </p:spPr>
        <p:txBody>
          <a:bodyPr wrap="none" rtlCol="0">
            <a:spAutoFit/>
          </a:bodyPr>
          <a:lstStyle/>
          <a:p>
            <a:r>
              <a:rPr lang="en-US" altLang="zh-TW" sz="1400" b="1" dirty="0"/>
              <a:t>-</a:t>
            </a:r>
            <a:r>
              <a:rPr lang="zh-TW" altLang="en-US" sz="1400" b="1" dirty="0"/>
              <a:t> </a:t>
            </a:r>
            <a:r>
              <a:rPr lang="en-US" altLang="zh-TW" sz="1400" b="1" dirty="0"/>
              <a:t>2</a:t>
            </a:r>
            <a:r>
              <a:rPr lang="zh-TW" altLang="en-US" sz="1400" b="1" dirty="0"/>
              <a:t> </a:t>
            </a:r>
            <a:r>
              <a:rPr lang="en-US" altLang="zh-TW" sz="1400" b="1" dirty="0"/>
              <a:t>-</a:t>
            </a:r>
            <a:endParaRPr lang="zh-TW" altLang="en-US" sz="1400" b="1" dirty="0"/>
          </a:p>
        </p:txBody>
      </p:sp>
    </p:spTree>
    <p:extLst>
      <p:ext uri="{BB962C8B-B14F-4D97-AF65-F5344CB8AC3E}">
        <p14:creationId xmlns:p14="http://schemas.microsoft.com/office/powerpoint/2010/main" val="1666514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3037B44-B66B-7B18-06AC-039770C3CB9D}"/>
              </a:ext>
            </a:extLst>
          </p:cNvPr>
          <p:cNvSpPr/>
          <p:nvPr/>
        </p:nvSpPr>
        <p:spPr>
          <a:xfrm>
            <a:off x="14261910" y="-201787"/>
            <a:ext cx="3051672" cy="821122"/>
          </a:xfrm>
          <a:prstGeom prst="rect">
            <a:avLst/>
          </a:prstGeom>
        </p:spPr>
        <p:txBody>
          <a:bodyPr wrap="square">
            <a:spAutoFit/>
          </a:bodyPr>
          <a:lstStyle/>
          <a:p>
            <a:pPr>
              <a:lnSpc>
                <a:spcPct val="200000"/>
              </a:lnSpc>
              <a:defRPr/>
            </a:pPr>
            <a:r>
              <a:rPr lang="zh-TW" altLang="en-US" sz="2800" b="1" dirty="0">
                <a:solidFill>
                  <a:srgbClr val="002060"/>
                </a:solidFill>
                <a:latin typeface="微軟正黑體" panose="020B0604030504040204" pitchFamily="34" charset="-120"/>
                <a:ea typeface="微軟正黑體" panose="020B0604030504040204" pitchFamily="34" charset="-120"/>
              </a:rPr>
              <a:t>履約實際案例介紹</a:t>
            </a:r>
          </a:p>
        </p:txBody>
      </p:sp>
      <p:sp>
        <p:nvSpPr>
          <p:cNvPr id="3" name="文字方塊 2">
            <a:extLst>
              <a:ext uri="{FF2B5EF4-FFF2-40B4-BE49-F238E27FC236}">
                <a16:creationId xmlns:a16="http://schemas.microsoft.com/office/drawing/2014/main" id="{B93B2E1B-B608-1C80-3C10-0B08F707A6A9}"/>
              </a:ext>
            </a:extLst>
          </p:cNvPr>
          <p:cNvSpPr txBox="1"/>
          <p:nvPr/>
        </p:nvSpPr>
        <p:spPr>
          <a:xfrm>
            <a:off x="340104" y="1275009"/>
            <a:ext cx="2833215" cy="3166380"/>
          </a:xfrm>
          <a:prstGeom prst="rect">
            <a:avLst/>
          </a:prstGeom>
          <a:noFill/>
        </p:spPr>
        <p:txBody>
          <a:bodyPr wrap="square" rtlCol="0">
            <a:spAutoFit/>
          </a:bodyPr>
          <a:lstStyle/>
          <a:p>
            <a:pPr>
              <a:lnSpc>
                <a:spcPts val="2200"/>
              </a:lnSpc>
            </a:pPr>
            <a:r>
              <a:rPr lang="en-US" altLang="zh-TW" sz="1400" dirty="0">
                <a:latin typeface="微軟正黑體" pitchFamily="34" charset="-120"/>
                <a:ea typeface="微軟正黑體" pitchFamily="34" charset="-120"/>
              </a:rPr>
              <a:t>1.</a:t>
            </a:r>
            <a:r>
              <a:rPr lang="zh-TW" altLang="en-US" sz="1400" dirty="0">
                <a:latin typeface="微軟正黑體" pitchFamily="34" charset="-120"/>
                <a:ea typeface="微軟正黑體" pitchFamily="34" charset="-120"/>
              </a:rPr>
              <a:t>位置：新北市萬里區</a:t>
            </a:r>
          </a:p>
          <a:p>
            <a:pPr>
              <a:lnSpc>
                <a:spcPts val="2200"/>
              </a:lnSpc>
            </a:pPr>
            <a:r>
              <a:rPr lang="en-US" altLang="zh-TW" sz="1400" dirty="0">
                <a:latin typeface="微軟正黑體" pitchFamily="34" charset="-120"/>
                <a:ea typeface="微軟正黑體" pitchFamily="34" charset="-120"/>
              </a:rPr>
              <a:t>2.</a:t>
            </a:r>
            <a:r>
              <a:rPr lang="zh-TW" altLang="en-US" sz="1400" dirty="0">
                <a:latin typeface="微軟正黑體" pitchFamily="34" charset="-120"/>
                <a:ea typeface="微軟正黑體" pitchFamily="34" charset="-120"/>
              </a:rPr>
              <a:t>預算總金額：新台幣</a:t>
            </a:r>
            <a:r>
              <a:rPr lang="en-US" altLang="zh-TW" sz="1400" dirty="0">
                <a:latin typeface="微軟正黑體" pitchFamily="34" charset="-120"/>
                <a:ea typeface="微軟正黑體" pitchFamily="34" charset="-120"/>
              </a:rPr>
              <a:t>4,900</a:t>
            </a:r>
            <a:r>
              <a:rPr lang="zh-TW" altLang="en-US" sz="1400" dirty="0">
                <a:latin typeface="微軟正黑體" pitchFamily="34" charset="-120"/>
                <a:ea typeface="微軟正黑體" pitchFamily="34" charset="-120"/>
              </a:rPr>
              <a:t>萬元。</a:t>
            </a:r>
          </a:p>
          <a:p>
            <a:pPr>
              <a:lnSpc>
                <a:spcPts val="2200"/>
              </a:lnSpc>
            </a:pPr>
            <a:r>
              <a:rPr lang="en-US" altLang="zh-TW" sz="1400" dirty="0">
                <a:latin typeface="微軟正黑體" pitchFamily="34" charset="-120"/>
                <a:ea typeface="微軟正黑體" pitchFamily="34" charset="-120"/>
              </a:rPr>
              <a:t>3.</a:t>
            </a:r>
            <a:r>
              <a:rPr lang="zh-TW" altLang="en-US" sz="1400" dirty="0">
                <a:latin typeface="微軟正黑體" pitchFamily="34" charset="-120"/>
                <a:ea typeface="微軟正黑體" pitchFamily="34" charset="-120"/>
              </a:rPr>
              <a:t>空間預估：總樓地板面積</a:t>
            </a:r>
            <a:r>
              <a:rPr lang="en-US" altLang="zh-TW" sz="1400" dirty="0">
                <a:latin typeface="微軟正黑體" pitchFamily="34" charset="-120"/>
                <a:ea typeface="微軟正黑體" pitchFamily="34" charset="-120"/>
              </a:rPr>
              <a:t>1432m²</a:t>
            </a:r>
          </a:p>
          <a:p>
            <a:pPr>
              <a:lnSpc>
                <a:spcPts val="2200"/>
              </a:lnSpc>
            </a:pPr>
            <a:r>
              <a:rPr lang="en-US" altLang="zh-TW" sz="1400" dirty="0">
                <a:latin typeface="微軟正黑體" pitchFamily="34" charset="-120"/>
                <a:ea typeface="微軟正黑體" pitchFamily="34" charset="-120"/>
              </a:rPr>
              <a:t>4.</a:t>
            </a:r>
            <a:r>
              <a:rPr lang="zh-TW" altLang="en-US" sz="1400" dirty="0">
                <a:latin typeface="微軟正黑體" pitchFamily="34" charset="-120"/>
                <a:ea typeface="微軟正黑體" pitchFamily="34" charset="-120"/>
              </a:rPr>
              <a:t>用途：宿舍及消防局。</a:t>
            </a:r>
          </a:p>
          <a:p>
            <a:pPr>
              <a:lnSpc>
                <a:spcPts val="2200"/>
              </a:lnSpc>
            </a:pPr>
            <a:r>
              <a:rPr lang="en-US" altLang="zh-TW" sz="1400" dirty="0">
                <a:latin typeface="微軟正黑體" pitchFamily="34" charset="-120"/>
                <a:ea typeface="微軟正黑體" pitchFamily="34" charset="-120"/>
              </a:rPr>
              <a:t>5.</a:t>
            </a:r>
            <a:r>
              <a:rPr lang="zh-TW" altLang="en-US" sz="1400" dirty="0">
                <a:latin typeface="微軟正黑體" pitchFamily="34" charset="-120"/>
                <a:ea typeface="微軟正黑體" pitchFamily="34" charset="-120"/>
              </a:rPr>
              <a:t>使用狀況：營運中。</a:t>
            </a:r>
            <a:endParaRPr lang="en-US" altLang="zh-TW" sz="1400" dirty="0">
              <a:latin typeface="微軟正黑體" pitchFamily="34" charset="-120"/>
              <a:ea typeface="微軟正黑體" pitchFamily="34" charset="-120"/>
            </a:endParaRPr>
          </a:p>
          <a:p>
            <a:pPr>
              <a:lnSpc>
                <a:spcPts val="2200"/>
              </a:lnSpc>
            </a:pPr>
            <a:r>
              <a:rPr lang="en-US" altLang="zh-TW" sz="1400" dirty="0">
                <a:latin typeface="微軟正黑體" pitchFamily="34" charset="-120"/>
                <a:ea typeface="微軟正黑體" pitchFamily="34" charset="-120"/>
              </a:rPr>
              <a:t>6.</a:t>
            </a:r>
            <a:r>
              <a:rPr lang="zh-TW" altLang="en-US" sz="1400" dirty="0">
                <a:latin typeface="微軟正黑體" pitchFamily="34" charset="-120"/>
                <a:ea typeface="微軟正黑體" pitchFamily="34" charset="-120"/>
              </a:rPr>
              <a:t>工作內容：假設工程（含工地圍籬及工作架）、結構工程、電氣工程（含網路、電信、保全、監視）、裝修工程、消防工程、空調工程。</a:t>
            </a:r>
          </a:p>
        </p:txBody>
      </p:sp>
      <p:sp>
        <p:nvSpPr>
          <p:cNvPr id="4" name="文字方塊 3">
            <a:extLst>
              <a:ext uri="{FF2B5EF4-FFF2-40B4-BE49-F238E27FC236}">
                <a16:creationId xmlns:a16="http://schemas.microsoft.com/office/drawing/2014/main" id="{90762BB6-32E3-4DE9-6461-A79ED0018DD8}"/>
              </a:ext>
            </a:extLst>
          </p:cNvPr>
          <p:cNvSpPr txBox="1"/>
          <p:nvPr/>
        </p:nvSpPr>
        <p:spPr>
          <a:xfrm>
            <a:off x="392675" y="771014"/>
            <a:ext cx="5360464" cy="338554"/>
          </a:xfrm>
          <a:prstGeom prst="rect">
            <a:avLst/>
          </a:prstGeom>
          <a:solidFill>
            <a:srgbClr val="92D050"/>
          </a:solidFill>
        </p:spPr>
        <p:txBody>
          <a:bodyPr wrap="square" rtlCol="0">
            <a:spAutoFit/>
          </a:bodyPr>
          <a:lstStyle>
            <a:defPPr>
              <a:defRPr lang="zh-TW"/>
            </a:defPPr>
            <a:lvl1pPr>
              <a:defRPr sz="1400" b="1">
                <a:solidFill>
                  <a:schemeClr val="bg1"/>
                </a:solidFill>
                <a:latin typeface="微軟正黑體" pitchFamily="34" charset="-120"/>
                <a:ea typeface="微軟正黑體" pitchFamily="34" charset="-120"/>
              </a:defRPr>
            </a:lvl1pPr>
          </a:lstStyle>
          <a:p>
            <a:r>
              <a:rPr lang="zh-TW" altLang="en-US" sz="1600" dirty="0"/>
              <a:t>新北市萬里消防隊新建工程 </a:t>
            </a:r>
            <a:r>
              <a:rPr lang="en-US" altLang="zh-TW" sz="1600" dirty="0"/>
              <a:t>–</a:t>
            </a:r>
            <a:r>
              <a:rPr lang="zh-TW" altLang="en-US" sz="1600" dirty="0"/>
              <a:t> </a:t>
            </a:r>
            <a:r>
              <a:rPr lang="en-US" altLang="zh-TW" sz="1600" dirty="0"/>
              <a:t>(</a:t>
            </a:r>
            <a:r>
              <a:rPr lang="zh-TW" altLang="en-US" sz="1600" dirty="0"/>
              <a:t>已竣工</a:t>
            </a:r>
            <a:r>
              <a:rPr lang="en-US" altLang="zh-TW" sz="1600" dirty="0"/>
              <a:t>)</a:t>
            </a:r>
            <a:endParaRPr lang="zh-TW" altLang="en-US" sz="1600" dirty="0"/>
          </a:p>
        </p:txBody>
      </p:sp>
      <p:sp>
        <p:nvSpPr>
          <p:cNvPr id="5" name="文字方塊 4">
            <a:extLst>
              <a:ext uri="{FF2B5EF4-FFF2-40B4-BE49-F238E27FC236}">
                <a16:creationId xmlns:a16="http://schemas.microsoft.com/office/drawing/2014/main" id="{CB8C3016-E381-3D6F-3A96-E04EBC53A1E5}"/>
              </a:ext>
            </a:extLst>
          </p:cNvPr>
          <p:cNvSpPr txBox="1"/>
          <p:nvPr/>
        </p:nvSpPr>
        <p:spPr>
          <a:xfrm>
            <a:off x="5971241" y="1407285"/>
            <a:ext cx="2690859" cy="3448508"/>
          </a:xfrm>
          <a:prstGeom prst="rect">
            <a:avLst/>
          </a:prstGeom>
          <a:noFill/>
        </p:spPr>
        <p:txBody>
          <a:bodyPr wrap="square" rtlCol="0">
            <a:spAutoFit/>
          </a:bodyPr>
          <a:lstStyle/>
          <a:p>
            <a:pPr>
              <a:lnSpc>
                <a:spcPts val="2200"/>
              </a:lnSpc>
            </a:pPr>
            <a:r>
              <a:rPr lang="en-US" altLang="zh-TW" sz="1400" dirty="0">
                <a:latin typeface="微軟正黑體" pitchFamily="34" charset="-120"/>
                <a:ea typeface="微軟正黑體" pitchFamily="34" charset="-120"/>
              </a:rPr>
              <a:t>1.</a:t>
            </a:r>
            <a:r>
              <a:rPr lang="zh-TW" altLang="en-US" sz="1400" dirty="0">
                <a:latin typeface="微軟正黑體" pitchFamily="34" charset="-120"/>
                <a:ea typeface="微軟正黑體" pitchFamily="34" charset="-120"/>
              </a:rPr>
              <a:t>位置：新北市中和區中山路二段</a:t>
            </a:r>
            <a:r>
              <a:rPr lang="en-US" altLang="zh-TW" sz="1400" dirty="0">
                <a:latin typeface="微軟正黑體" pitchFamily="34" charset="-120"/>
                <a:ea typeface="微軟正黑體" pitchFamily="34" charset="-120"/>
              </a:rPr>
              <a:t>64</a:t>
            </a:r>
            <a:r>
              <a:rPr lang="zh-TW" altLang="en-US" sz="1400" dirty="0">
                <a:latin typeface="微軟正黑體" pitchFamily="34" charset="-120"/>
                <a:ea typeface="微軟正黑體" pitchFamily="34" charset="-120"/>
              </a:rPr>
              <a:t>巷。</a:t>
            </a:r>
          </a:p>
          <a:p>
            <a:pPr>
              <a:lnSpc>
                <a:spcPts val="2200"/>
              </a:lnSpc>
            </a:pPr>
            <a:r>
              <a:rPr lang="en-US" altLang="zh-TW" sz="1400" dirty="0">
                <a:latin typeface="微軟正黑體" pitchFamily="34" charset="-120"/>
                <a:ea typeface="微軟正黑體" pitchFamily="34" charset="-120"/>
              </a:rPr>
              <a:t>2.</a:t>
            </a:r>
            <a:r>
              <a:rPr lang="zh-TW" altLang="en-US" sz="1400" dirty="0">
                <a:latin typeface="微軟正黑體" pitchFamily="34" charset="-120"/>
                <a:ea typeface="微軟正黑體" pitchFamily="34" charset="-120"/>
              </a:rPr>
              <a:t>預算總金額：新台幣</a:t>
            </a:r>
            <a:r>
              <a:rPr lang="en-US" altLang="zh-TW" sz="1400" dirty="0">
                <a:latin typeface="微軟正黑體" pitchFamily="34" charset="-120"/>
                <a:ea typeface="微軟正黑體" pitchFamily="34" charset="-120"/>
              </a:rPr>
              <a:t>51,200</a:t>
            </a:r>
            <a:r>
              <a:rPr lang="zh-TW" altLang="en-US" sz="1400" dirty="0">
                <a:latin typeface="微軟正黑體" pitchFamily="34" charset="-120"/>
                <a:ea typeface="微軟正黑體" pitchFamily="34" charset="-120"/>
              </a:rPr>
              <a:t>萬元。</a:t>
            </a:r>
          </a:p>
          <a:p>
            <a:pPr>
              <a:lnSpc>
                <a:spcPts val="2200"/>
              </a:lnSpc>
            </a:pPr>
            <a:r>
              <a:rPr lang="en-US" altLang="zh-TW" sz="1400" dirty="0">
                <a:latin typeface="微軟正黑體" pitchFamily="34" charset="-120"/>
                <a:ea typeface="微軟正黑體" pitchFamily="34" charset="-120"/>
              </a:rPr>
              <a:t>3.</a:t>
            </a:r>
            <a:r>
              <a:rPr lang="zh-TW" altLang="en-US" sz="1400" dirty="0">
                <a:latin typeface="微軟正黑體" pitchFamily="34" charset="-120"/>
                <a:ea typeface="微軟正黑體" pitchFamily="34" charset="-120"/>
              </a:rPr>
              <a:t>空間預估：總樓地板面積</a:t>
            </a:r>
            <a:r>
              <a:rPr lang="en-US" altLang="zh-TW" sz="1400" dirty="0">
                <a:latin typeface="微軟正黑體" pitchFamily="34" charset="-120"/>
                <a:ea typeface="微軟正黑體" pitchFamily="34" charset="-120"/>
              </a:rPr>
              <a:t>13829m²</a:t>
            </a:r>
          </a:p>
          <a:p>
            <a:pPr>
              <a:lnSpc>
                <a:spcPts val="2200"/>
              </a:lnSpc>
            </a:pPr>
            <a:r>
              <a:rPr lang="en-US" altLang="zh-TW" sz="1400" dirty="0">
                <a:latin typeface="微軟正黑體" pitchFamily="34" charset="-120"/>
                <a:ea typeface="微軟正黑體" pitchFamily="34" charset="-120"/>
              </a:rPr>
              <a:t>4.</a:t>
            </a:r>
            <a:r>
              <a:rPr lang="zh-TW" altLang="en-US" sz="1400" dirty="0">
                <a:latin typeface="微軟正黑體" pitchFamily="34" charset="-120"/>
                <a:ea typeface="微軟正黑體" pitchFamily="34" charset="-120"/>
              </a:rPr>
              <a:t>用途：公托中心、托育中心、體育中心及停車場。</a:t>
            </a:r>
          </a:p>
          <a:p>
            <a:pPr>
              <a:lnSpc>
                <a:spcPts val="2200"/>
              </a:lnSpc>
            </a:pPr>
            <a:r>
              <a:rPr lang="en-US" altLang="zh-TW" sz="1400" dirty="0">
                <a:latin typeface="微軟正黑體" pitchFamily="34" charset="-120"/>
                <a:ea typeface="微軟正黑體" pitchFamily="34" charset="-120"/>
              </a:rPr>
              <a:t>5.</a:t>
            </a:r>
            <a:r>
              <a:rPr lang="zh-TW" altLang="en-US" sz="1400" dirty="0">
                <a:latin typeface="微軟正黑體" pitchFamily="34" charset="-120"/>
                <a:ea typeface="微軟正黑體" pitchFamily="34" charset="-120"/>
              </a:rPr>
              <a:t>使用狀況：施工中。</a:t>
            </a:r>
            <a:endParaRPr lang="en-US" altLang="zh-TW" sz="1400" dirty="0">
              <a:latin typeface="微軟正黑體" pitchFamily="34" charset="-120"/>
              <a:ea typeface="微軟正黑體" pitchFamily="34" charset="-120"/>
            </a:endParaRPr>
          </a:p>
          <a:p>
            <a:pPr>
              <a:lnSpc>
                <a:spcPts val="2200"/>
              </a:lnSpc>
            </a:pPr>
            <a:r>
              <a:rPr lang="en-US" altLang="zh-TW" sz="1400" dirty="0">
                <a:latin typeface="微軟正黑體" pitchFamily="34" charset="-120"/>
                <a:ea typeface="微軟正黑體" pitchFamily="34" charset="-120"/>
              </a:rPr>
              <a:t>6.</a:t>
            </a:r>
            <a:r>
              <a:rPr lang="zh-TW" altLang="en-US" sz="1400" dirty="0">
                <a:latin typeface="微軟正黑體" pitchFamily="34" charset="-120"/>
                <a:ea typeface="微軟正黑體" pitchFamily="34" charset="-120"/>
              </a:rPr>
              <a:t>工作內容：假設工程、結構工程、電氣工程、</a:t>
            </a:r>
            <a:r>
              <a:rPr lang="en-US" altLang="zh-TW" sz="1400" dirty="0">
                <a:latin typeface="微軟正黑體" pitchFamily="34" charset="-120"/>
                <a:ea typeface="微軟正黑體" pitchFamily="34" charset="-120"/>
              </a:rPr>
              <a:t> </a:t>
            </a:r>
            <a:r>
              <a:rPr lang="zh-TW" altLang="en-US" sz="1400" dirty="0">
                <a:latin typeface="微軟正黑體" pitchFamily="34" charset="-120"/>
                <a:ea typeface="微軟正黑體" pitchFamily="34" charset="-120"/>
              </a:rPr>
              <a:t>消防工程、空調工程、電梯新增等。</a:t>
            </a:r>
          </a:p>
        </p:txBody>
      </p:sp>
      <p:sp>
        <p:nvSpPr>
          <p:cNvPr id="6" name="文字方塊 5">
            <a:extLst>
              <a:ext uri="{FF2B5EF4-FFF2-40B4-BE49-F238E27FC236}">
                <a16:creationId xmlns:a16="http://schemas.microsoft.com/office/drawing/2014/main" id="{77B709BE-6230-E9A2-E898-25475B85435A}"/>
              </a:ext>
            </a:extLst>
          </p:cNvPr>
          <p:cNvSpPr txBox="1"/>
          <p:nvPr/>
        </p:nvSpPr>
        <p:spPr>
          <a:xfrm>
            <a:off x="6099560" y="700309"/>
            <a:ext cx="5360464" cy="584775"/>
          </a:xfrm>
          <a:prstGeom prst="rect">
            <a:avLst/>
          </a:prstGeom>
          <a:solidFill>
            <a:srgbClr val="92D050"/>
          </a:solidFill>
        </p:spPr>
        <p:txBody>
          <a:bodyPr wrap="square" rtlCol="0">
            <a:spAutoFit/>
          </a:bodyPr>
          <a:lstStyle>
            <a:defPPr>
              <a:defRPr lang="zh-TW"/>
            </a:defPPr>
            <a:lvl1pPr>
              <a:defRPr sz="1400" b="1">
                <a:solidFill>
                  <a:schemeClr val="bg1"/>
                </a:solidFill>
                <a:latin typeface="微軟正黑體" pitchFamily="34" charset="-120"/>
                <a:ea typeface="微軟正黑體" pitchFamily="34" charset="-120"/>
              </a:defRPr>
            </a:lvl1pPr>
          </a:lstStyle>
          <a:p>
            <a:r>
              <a:rPr lang="zh-TW" altLang="en-US" sz="1600" dirty="0"/>
              <a:t>新北市中和區佳和公園新建幼兒園與公托中心暨共構地下停車場統包工程</a:t>
            </a:r>
            <a:r>
              <a:rPr lang="en-US" altLang="zh-TW" sz="1600" dirty="0"/>
              <a:t>-(</a:t>
            </a:r>
            <a:r>
              <a:rPr lang="zh-TW" altLang="en-US" sz="1600" dirty="0"/>
              <a:t>已竣工</a:t>
            </a:r>
            <a:r>
              <a:rPr lang="en-US" altLang="zh-TW" sz="1600" dirty="0"/>
              <a:t>)</a:t>
            </a:r>
            <a:endParaRPr lang="zh-TW" altLang="en-US" sz="1600" dirty="0"/>
          </a:p>
        </p:txBody>
      </p:sp>
      <p:grpSp>
        <p:nvGrpSpPr>
          <p:cNvPr id="7" name="群組 6">
            <a:extLst>
              <a:ext uri="{FF2B5EF4-FFF2-40B4-BE49-F238E27FC236}">
                <a16:creationId xmlns:a16="http://schemas.microsoft.com/office/drawing/2014/main" id="{7753EFE8-E7CC-1E8D-EF50-9CBE2CD2B18E}"/>
              </a:ext>
            </a:extLst>
          </p:cNvPr>
          <p:cNvGrpSpPr/>
          <p:nvPr/>
        </p:nvGrpSpPr>
        <p:grpSpPr>
          <a:xfrm>
            <a:off x="8633113" y="1285083"/>
            <a:ext cx="2826909" cy="3438431"/>
            <a:chOff x="4552607" y="5274693"/>
            <a:chExt cx="2470066" cy="3206578"/>
          </a:xfrm>
        </p:grpSpPr>
        <p:pic>
          <p:nvPicPr>
            <p:cNvPr id="8" name="Picture 3" descr="\\公用電腦\e\新北市中和區佳和公園新建幼兒園與公托中心暨共構地下停車場統包工程\3D\1090702\3.jpg">
              <a:extLst>
                <a:ext uri="{FF2B5EF4-FFF2-40B4-BE49-F238E27FC236}">
                  <a16:creationId xmlns:a16="http://schemas.microsoft.com/office/drawing/2014/main" id="{0190B549-92CB-507F-6E6B-2DAC0358B6E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4889"/>
            <a:stretch/>
          </p:blipFill>
          <p:spPr bwMode="auto">
            <a:xfrm>
              <a:off x="4552607" y="5274693"/>
              <a:ext cx="2462400" cy="1656183"/>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9" name="Picture 2" descr="C:\Users\USER\Desktop\莊敬停車場簡報\都審核定版\都審核定版1_頁面_4.jpg">
              <a:extLst>
                <a:ext uri="{FF2B5EF4-FFF2-40B4-BE49-F238E27FC236}">
                  <a16:creationId xmlns:a16="http://schemas.microsoft.com/office/drawing/2014/main" id="{4E352C29-F9EC-1700-273F-EE2F4730F3EE}"/>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1979" t="49752" r="2145" b="10927"/>
            <a:stretch/>
          </p:blipFill>
          <p:spPr bwMode="auto">
            <a:xfrm>
              <a:off x="4560273" y="6925892"/>
              <a:ext cx="2462400" cy="1555379"/>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grpSp>
      <p:sp>
        <p:nvSpPr>
          <p:cNvPr id="10" name="文字方塊 9">
            <a:extLst>
              <a:ext uri="{FF2B5EF4-FFF2-40B4-BE49-F238E27FC236}">
                <a16:creationId xmlns:a16="http://schemas.microsoft.com/office/drawing/2014/main" id="{8BBF584F-9D3B-CDBD-D9ED-96D304082B15}"/>
              </a:ext>
            </a:extLst>
          </p:cNvPr>
          <p:cNvSpPr txBox="1"/>
          <p:nvPr/>
        </p:nvSpPr>
        <p:spPr>
          <a:xfrm>
            <a:off x="11779637" y="1306827"/>
            <a:ext cx="2501010" cy="3448508"/>
          </a:xfrm>
          <a:prstGeom prst="rect">
            <a:avLst/>
          </a:prstGeom>
          <a:noFill/>
        </p:spPr>
        <p:txBody>
          <a:bodyPr wrap="square" rtlCol="0">
            <a:spAutoFit/>
          </a:bodyPr>
          <a:lstStyle/>
          <a:p>
            <a:pPr>
              <a:lnSpc>
                <a:spcPts val="2200"/>
              </a:lnSpc>
            </a:pPr>
            <a:r>
              <a:rPr lang="en-US" altLang="zh-TW" sz="1400" dirty="0">
                <a:latin typeface="微軟正黑體" pitchFamily="34" charset="-120"/>
                <a:ea typeface="微軟正黑體" pitchFamily="34" charset="-120"/>
              </a:rPr>
              <a:t>1.</a:t>
            </a:r>
            <a:r>
              <a:rPr lang="zh-TW" altLang="en-US" sz="1400" dirty="0">
                <a:latin typeface="微軟正黑體" pitchFamily="34" charset="-120"/>
                <a:ea typeface="微軟正黑體" pitchFamily="34" charset="-120"/>
              </a:rPr>
              <a:t>位置：基隆市成功國民小學</a:t>
            </a:r>
          </a:p>
          <a:p>
            <a:pPr>
              <a:lnSpc>
                <a:spcPts val="2200"/>
              </a:lnSpc>
            </a:pPr>
            <a:r>
              <a:rPr lang="en-US" altLang="zh-TW" sz="1400" dirty="0">
                <a:latin typeface="微軟正黑體" pitchFamily="34" charset="-120"/>
                <a:ea typeface="微軟正黑體" pitchFamily="34" charset="-120"/>
              </a:rPr>
              <a:t>2.</a:t>
            </a:r>
            <a:r>
              <a:rPr lang="zh-TW" altLang="en-US" sz="1400" dirty="0">
                <a:latin typeface="微軟正黑體" pitchFamily="34" charset="-120"/>
                <a:ea typeface="微軟正黑體" pitchFamily="34" charset="-120"/>
              </a:rPr>
              <a:t>預算總金額：新台幣</a:t>
            </a:r>
            <a:r>
              <a:rPr lang="en-US" altLang="zh-TW" sz="1400" dirty="0">
                <a:latin typeface="微軟正黑體" pitchFamily="34" charset="-120"/>
                <a:ea typeface="微軟正黑體" pitchFamily="34" charset="-120"/>
              </a:rPr>
              <a:t>51,200</a:t>
            </a:r>
            <a:r>
              <a:rPr lang="zh-TW" altLang="en-US" sz="1400" dirty="0">
                <a:latin typeface="微軟正黑體" pitchFamily="34" charset="-120"/>
                <a:ea typeface="微軟正黑體" pitchFamily="34" charset="-120"/>
              </a:rPr>
              <a:t>萬元。</a:t>
            </a:r>
          </a:p>
          <a:p>
            <a:pPr>
              <a:lnSpc>
                <a:spcPts val="2200"/>
              </a:lnSpc>
            </a:pPr>
            <a:r>
              <a:rPr lang="en-US" altLang="zh-TW" sz="1400" dirty="0">
                <a:latin typeface="微軟正黑體" pitchFamily="34" charset="-120"/>
                <a:ea typeface="微軟正黑體" pitchFamily="34" charset="-120"/>
              </a:rPr>
              <a:t>3.</a:t>
            </a:r>
            <a:r>
              <a:rPr lang="zh-TW" altLang="en-US" sz="1400" dirty="0">
                <a:latin typeface="微軟正黑體" pitchFamily="34" charset="-120"/>
                <a:ea typeface="微軟正黑體" pitchFamily="34" charset="-120"/>
              </a:rPr>
              <a:t>空間預估：總樓地板面積</a:t>
            </a:r>
            <a:r>
              <a:rPr lang="en-US" altLang="zh-TW" sz="1400" dirty="0">
                <a:latin typeface="微軟正黑體" pitchFamily="34" charset="-120"/>
                <a:ea typeface="微軟正黑體" pitchFamily="34" charset="-120"/>
              </a:rPr>
              <a:t>5167m²</a:t>
            </a:r>
          </a:p>
          <a:p>
            <a:pPr>
              <a:lnSpc>
                <a:spcPts val="2200"/>
              </a:lnSpc>
            </a:pPr>
            <a:r>
              <a:rPr lang="en-US" altLang="zh-TW" sz="1400" dirty="0">
                <a:latin typeface="微軟正黑體" pitchFamily="34" charset="-120"/>
                <a:ea typeface="微軟正黑體" pitchFamily="34" charset="-120"/>
              </a:rPr>
              <a:t>4.</a:t>
            </a:r>
            <a:r>
              <a:rPr lang="zh-TW" altLang="en-US" sz="1400" dirty="0">
                <a:latin typeface="微軟正黑體" pitchFamily="34" charset="-120"/>
                <a:ea typeface="微軟正黑體" pitchFamily="34" charset="-120"/>
              </a:rPr>
              <a:t>用途：學校音樂中心。</a:t>
            </a:r>
          </a:p>
          <a:p>
            <a:pPr>
              <a:lnSpc>
                <a:spcPts val="2200"/>
              </a:lnSpc>
            </a:pPr>
            <a:r>
              <a:rPr lang="en-US" altLang="zh-TW" sz="1400" dirty="0">
                <a:latin typeface="微軟正黑體" pitchFamily="34" charset="-120"/>
                <a:ea typeface="微軟正黑體" pitchFamily="34" charset="-120"/>
              </a:rPr>
              <a:t>5.</a:t>
            </a:r>
            <a:r>
              <a:rPr lang="zh-TW" altLang="en-US" sz="1400" dirty="0">
                <a:latin typeface="微軟正黑體" pitchFamily="34" charset="-120"/>
                <a:ea typeface="微軟正黑體" pitchFamily="34" charset="-120"/>
              </a:rPr>
              <a:t>使用狀況：施工中。</a:t>
            </a:r>
            <a:endParaRPr lang="en-US" altLang="zh-TW" sz="1400" dirty="0">
              <a:latin typeface="微軟正黑體" pitchFamily="34" charset="-120"/>
              <a:ea typeface="微軟正黑體" pitchFamily="34" charset="-120"/>
            </a:endParaRPr>
          </a:p>
          <a:p>
            <a:pPr marL="899933" indent="-899933">
              <a:lnSpc>
                <a:spcPts val="2200"/>
              </a:lnSpc>
            </a:pPr>
            <a:r>
              <a:rPr lang="en-US" altLang="zh-TW" sz="1400" dirty="0">
                <a:latin typeface="微軟正黑體" pitchFamily="34" charset="-120"/>
                <a:ea typeface="微軟正黑體" pitchFamily="34" charset="-120"/>
              </a:rPr>
              <a:t>6.</a:t>
            </a:r>
            <a:r>
              <a:rPr lang="zh-TW" altLang="en-US" sz="1400" dirty="0">
                <a:latin typeface="微軟正黑體" pitchFamily="34" charset="-120"/>
                <a:ea typeface="微軟正黑體" pitchFamily="34" charset="-120"/>
              </a:rPr>
              <a:t>工作內容：假設工程、結構工程、電氣工程、 消防工程、空調工程、電梯新增等</a:t>
            </a:r>
          </a:p>
        </p:txBody>
      </p:sp>
      <p:sp>
        <p:nvSpPr>
          <p:cNvPr id="11" name="文字方塊 10">
            <a:extLst>
              <a:ext uri="{FF2B5EF4-FFF2-40B4-BE49-F238E27FC236}">
                <a16:creationId xmlns:a16="http://schemas.microsoft.com/office/drawing/2014/main" id="{10F43A43-01D9-5852-3B3B-B990E24AC652}"/>
              </a:ext>
            </a:extLst>
          </p:cNvPr>
          <p:cNvSpPr txBox="1"/>
          <p:nvPr/>
        </p:nvSpPr>
        <p:spPr>
          <a:xfrm>
            <a:off x="11786398" y="804632"/>
            <a:ext cx="5360464" cy="338554"/>
          </a:xfrm>
          <a:prstGeom prst="rect">
            <a:avLst/>
          </a:prstGeom>
          <a:solidFill>
            <a:srgbClr val="92D050"/>
          </a:solidFill>
        </p:spPr>
        <p:txBody>
          <a:bodyPr wrap="square" rtlCol="0">
            <a:spAutoFit/>
          </a:bodyPr>
          <a:lstStyle>
            <a:defPPr>
              <a:defRPr lang="zh-TW"/>
            </a:defPPr>
            <a:lvl1pPr>
              <a:defRPr sz="1400" b="1">
                <a:solidFill>
                  <a:schemeClr val="bg1"/>
                </a:solidFill>
                <a:latin typeface="微軟正黑體" pitchFamily="34" charset="-120"/>
                <a:ea typeface="微軟正黑體" pitchFamily="34" charset="-120"/>
              </a:defRPr>
            </a:lvl1pPr>
          </a:lstStyle>
          <a:p>
            <a:r>
              <a:rPr lang="zh-TW" altLang="en-US" sz="1600" dirty="0"/>
              <a:t>基隆市成功國小活動中心新建工程</a:t>
            </a:r>
            <a:r>
              <a:rPr lang="en-US" altLang="zh-TW" sz="1600" dirty="0"/>
              <a:t>-</a:t>
            </a:r>
            <a:r>
              <a:rPr lang="zh-TW" altLang="en-US" sz="1600" dirty="0"/>
              <a:t>施工中</a:t>
            </a:r>
          </a:p>
        </p:txBody>
      </p:sp>
      <p:pic>
        <p:nvPicPr>
          <p:cNvPr id="12" name="圖片 11">
            <a:extLst>
              <a:ext uri="{FF2B5EF4-FFF2-40B4-BE49-F238E27FC236}">
                <a16:creationId xmlns:a16="http://schemas.microsoft.com/office/drawing/2014/main" id="{B9D869AD-B24F-E5FB-9877-CA071C58D25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734" t="3183" r="22549"/>
          <a:stretch/>
        </p:blipFill>
        <p:spPr>
          <a:xfrm>
            <a:off x="14493923" y="1143186"/>
            <a:ext cx="2652940" cy="1714178"/>
          </a:xfrm>
          <a:prstGeom prst="rect">
            <a:avLst/>
          </a:prstGeom>
        </p:spPr>
      </p:pic>
      <p:pic>
        <p:nvPicPr>
          <p:cNvPr id="13" name="圖片 12">
            <a:extLst>
              <a:ext uri="{FF2B5EF4-FFF2-40B4-BE49-F238E27FC236}">
                <a16:creationId xmlns:a16="http://schemas.microsoft.com/office/drawing/2014/main" id="{70FABA17-04F0-6FC7-8974-6BAD773CCA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44255" y="1109568"/>
            <a:ext cx="2495739" cy="1899770"/>
          </a:xfrm>
          <a:prstGeom prst="rect">
            <a:avLst/>
          </a:prstGeom>
        </p:spPr>
      </p:pic>
      <p:pic>
        <p:nvPicPr>
          <p:cNvPr id="14" name="圖片 13">
            <a:extLst>
              <a:ext uri="{FF2B5EF4-FFF2-40B4-BE49-F238E27FC236}">
                <a16:creationId xmlns:a16="http://schemas.microsoft.com/office/drawing/2014/main" id="{3C85590C-6103-24A7-5ED8-C818823343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38294" y="3009338"/>
            <a:ext cx="2495739" cy="1714179"/>
          </a:xfrm>
          <a:prstGeom prst="rect">
            <a:avLst/>
          </a:prstGeom>
        </p:spPr>
      </p:pic>
      <p:pic>
        <p:nvPicPr>
          <p:cNvPr id="16" name="圖片 15">
            <a:extLst>
              <a:ext uri="{FF2B5EF4-FFF2-40B4-BE49-F238E27FC236}">
                <a16:creationId xmlns:a16="http://schemas.microsoft.com/office/drawing/2014/main" id="{8CE77C22-349C-15D0-6B9F-6840A568E064}"/>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4493924" y="2857363"/>
            <a:ext cx="2644850" cy="1866153"/>
          </a:xfrm>
          <a:prstGeom prst="rect">
            <a:avLst/>
          </a:prstGeom>
        </p:spPr>
      </p:pic>
      <p:sp>
        <p:nvSpPr>
          <p:cNvPr id="17" name="文字方塊 16">
            <a:extLst>
              <a:ext uri="{FF2B5EF4-FFF2-40B4-BE49-F238E27FC236}">
                <a16:creationId xmlns:a16="http://schemas.microsoft.com/office/drawing/2014/main" id="{8FC6F489-7F0D-3972-416A-BF0B01A18DBC}"/>
              </a:ext>
            </a:extLst>
          </p:cNvPr>
          <p:cNvSpPr txBox="1"/>
          <p:nvPr/>
        </p:nvSpPr>
        <p:spPr>
          <a:xfrm>
            <a:off x="392675" y="6060165"/>
            <a:ext cx="2638288" cy="3448508"/>
          </a:xfrm>
          <a:prstGeom prst="rect">
            <a:avLst/>
          </a:prstGeom>
          <a:noFill/>
        </p:spPr>
        <p:txBody>
          <a:bodyPr wrap="square" rtlCol="0">
            <a:spAutoFit/>
          </a:bodyPr>
          <a:lstStyle/>
          <a:p>
            <a:pPr>
              <a:lnSpc>
                <a:spcPts val="2200"/>
              </a:lnSpc>
            </a:pPr>
            <a:r>
              <a:rPr lang="en-US" altLang="zh-TW" sz="1400" dirty="0">
                <a:latin typeface="微軟正黑體" pitchFamily="34" charset="-120"/>
                <a:ea typeface="微軟正黑體" pitchFamily="34" charset="-120"/>
              </a:rPr>
              <a:t>1.</a:t>
            </a:r>
            <a:r>
              <a:rPr lang="zh-TW" altLang="en-US" sz="1400" dirty="0">
                <a:latin typeface="微軟正黑體" pitchFamily="34" charset="-120"/>
                <a:ea typeface="微軟正黑體" pitchFamily="34" charset="-120"/>
              </a:rPr>
              <a:t>位置：新北市淡水區</a:t>
            </a:r>
          </a:p>
          <a:p>
            <a:pPr>
              <a:lnSpc>
                <a:spcPts val="2200"/>
              </a:lnSpc>
            </a:pPr>
            <a:r>
              <a:rPr lang="en-US" altLang="zh-TW" sz="1400" dirty="0">
                <a:latin typeface="微軟正黑體" pitchFamily="34" charset="-120"/>
                <a:ea typeface="微軟正黑體" pitchFamily="34" charset="-120"/>
              </a:rPr>
              <a:t>2.</a:t>
            </a:r>
            <a:r>
              <a:rPr lang="zh-TW" altLang="en-US" sz="1400" dirty="0">
                <a:latin typeface="微軟正黑體" pitchFamily="34" charset="-120"/>
                <a:ea typeface="微軟正黑體" pitchFamily="34" charset="-120"/>
              </a:rPr>
              <a:t>預算總金額：新台幣</a:t>
            </a:r>
            <a:r>
              <a:rPr lang="en-US" altLang="zh-TW" sz="1400" dirty="0">
                <a:latin typeface="微軟正黑體" pitchFamily="34" charset="-120"/>
                <a:ea typeface="微軟正黑體" pitchFamily="34" charset="-120"/>
              </a:rPr>
              <a:t>40,400</a:t>
            </a:r>
            <a:r>
              <a:rPr lang="zh-TW" altLang="en-US" sz="1400" dirty="0">
                <a:latin typeface="微軟正黑體" pitchFamily="34" charset="-120"/>
                <a:ea typeface="微軟正黑體" pitchFamily="34" charset="-120"/>
              </a:rPr>
              <a:t>萬元。</a:t>
            </a:r>
          </a:p>
          <a:p>
            <a:pPr>
              <a:lnSpc>
                <a:spcPts val="2200"/>
              </a:lnSpc>
            </a:pPr>
            <a:r>
              <a:rPr lang="en-US" altLang="zh-TW" sz="1400" dirty="0">
                <a:latin typeface="微軟正黑體" pitchFamily="34" charset="-120"/>
                <a:ea typeface="微軟正黑體" pitchFamily="34" charset="-120"/>
              </a:rPr>
              <a:t>3.</a:t>
            </a:r>
            <a:r>
              <a:rPr lang="zh-TW" altLang="en-US" sz="1400" dirty="0">
                <a:latin typeface="微軟正黑體" pitchFamily="34" charset="-120"/>
                <a:ea typeface="微軟正黑體" pitchFamily="34" charset="-120"/>
              </a:rPr>
              <a:t>空間預估：總樓地板面積</a:t>
            </a:r>
            <a:r>
              <a:rPr lang="en-US" altLang="zh-TW" sz="1400" dirty="0">
                <a:latin typeface="微軟正黑體" pitchFamily="34" charset="-120"/>
                <a:ea typeface="微軟正黑體" pitchFamily="34" charset="-120"/>
              </a:rPr>
              <a:t>11752.9m²</a:t>
            </a:r>
          </a:p>
          <a:p>
            <a:pPr>
              <a:lnSpc>
                <a:spcPts val="2200"/>
              </a:lnSpc>
            </a:pPr>
            <a:r>
              <a:rPr lang="en-US" altLang="zh-TW" sz="1400" dirty="0">
                <a:latin typeface="微軟正黑體" pitchFamily="34" charset="-120"/>
                <a:ea typeface="微軟正黑體" pitchFamily="34" charset="-120"/>
              </a:rPr>
              <a:t>4.</a:t>
            </a:r>
            <a:r>
              <a:rPr lang="zh-TW" altLang="en-US" sz="1400" dirty="0">
                <a:latin typeface="微軟正黑體" pitchFamily="34" charset="-120"/>
                <a:ea typeface="微軟正黑體" pitchFamily="34" charset="-120"/>
              </a:rPr>
              <a:t>用途：住宅。</a:t>
            </a:r>
          </a:p>
          <a:p>
            <a:pPr>
              <a:lnSpc>
                <a:spcPts val="2200"/>
              </a:lnSpc>
            </a:pPr>
            <a:r>
              <a:rPr lang="en-US" altLang="zh-TW" sz="1400" dirty="0">
                <a:latin typeface="微軟正黑體" pitchFamily="34" charset="-120"/>
                <a:ea typeface="微軟正黑體" pitchFamily="34" charset="-120"/>
              </a:rPr>
              <a:t>5.</a:t>
            </a:r>
            <a:r>
              <a:rPr lang="zh-TW" altLang="en-US" sz="1400" dirty="0">
                <a:latin typeface="微軟正黑體" pitchFamily="34" charset="-120"/>
                <a:ea typeface="微軟正黑體" pitchFamily="34" charset="-120"/>
              </a:rPr>
              <a:t>使用狀況：施工中。</a:t>
            </a:r>
            <a:endParaRPr lang="en-US" altLang="zh-TW" sz="1400" dirty="0">
              <a:latin typeface="微軟正黑體" pitchFamily="34" charset="-120"/>
              <a:ea typeface="微軟正黑體" pitchFamily="34" charset="-120"/>
            </a:endParaRPr>
          </a:p>
          <a:p>
            <a:pPr>
              <a:lnSpc>
                <a:spcPts val="2200"/>
              </a:lnSpc>
            </a:pPr>
            <a:r>
              <a:rPr lang="en-US" altLang="zh-TW" sz="1400" dirty="0">
                <a:latin typeface="微軟正黑體" pitchFamily="34" charset="-120"/>
                <a:ea typeface="微軟正黑體" pitchFamily="34" charset="-120"/>
              </a:rPr>
              <a:t>6.</a:t>
            </a:r>
            <a:r>
              <a:rPr lang="zh-TW" altLang="en-US" sz="1400" dirty="0">
                <a:latin typeface="微軟正黑體" pitchFamily="34" charset="-120"/>
                <a:ea typeface="微軟正黑體" pitchFamily="34" charset="-120"/>
              </a:rPr>
              <a:t>工作內容：假設工程（含工地圍籬及工作架）、假設工程、地工工程、結構體工程、 機電工程、景觀工程、電梯新增等工程、 智慧建築系統及標章。</a:t>
            </a:r>
          </a:p>
        </p:txBody>
      </p:sp>
      <p:sp>
        <p:nvSpPr>
          <p:cNvPr id="18" name="文字方塊 17">
            <a:extLst>
              <a:ext uri="{FF2B5EF4-FFF2-40B4-BE49-F238E27FC236}">
                <a16:creationId xmlns:a16="http://schemas.microsoft.com/office/drawing/2014/main" id="{5C223C31-76CA-FBF3-B3F8-EE8E1F92C8A9}"/>
              </a:ext>
            </a:extLst>
          </p:cNvPr>
          <p:cNvSpPr txBox="1"/>
          <p:nvPr/>
        </p:nvSpPr>
        <p:spPr>
          <a:xfrm>
            <a:off x="392675" y="5444370"/>
            <a:ext cx="5360464" cy="338554"/>
          </a:xfrm>
          <a:prstGeom prst="rect">
            <a:avLst/>
          </a:prstGeom>
          <a:solidFill>
            <a:srgbClr val="92D050"/>
          </a:solidFill>
        </p:spPr>
        <p:txBody>
          <a:bodyPr wrap="square" rtlCol="0">
            <a:spAutoFit/>
          </a:bodyPr>
          <a:lstStyle>
            <a:defPPr>
              <a:defRPr lang="zh-TW"/>
            </a:defPPr>
            <a:lvl1pPr>
              <a:defRPr sz="1400" b="1">
                <a:solidFill>
                  <a:schemeClr val="bg1"/>
                </a:solidFill>
                <a:latin typeface="微軟正黑體" pitchFamily="34" charset="-120"/>
                <a:ea typeface="微軟正黑體" pitchFamily="34" charset="-120"/>
              </a:defRPr>
            </a:lvl1pPr>
          </a:lstStyle>
          <a:p>
            <a:r>
              <a:rPr lang="zh-TW" altLang="en-US" sz="1600" dirty="0"/>
              <a:t>新潤建設心苑新建工程</a:t>
            </a:r>
            <a:r>
              <a:rPr lang="en-US" altLang="zh-TW" sz="1600" dirty="0"/>
              <a:t>-</a:t>
            </a:r>
            <a:r>
              <a:rPr lang="zh-TW" altLang="en-US" sz="1600" dirty="0"/>
              <a:t>施工中</a:t>
            </a:r>
          </a:p>
        </p:txBody>
      </p:sp>
      <p:sp>
        <p:nvSpPr>
          <p:cNvPr id="19" name="文字方塊 18">
            <a:extLst>
              <a:ext uri="{FF2B5EF4-FFF2-40B4-BE49-F238E27FC236}">
                <a16:creationId xmlns:a16="http://schemas.microsoft.com/office/drawing/2014/main" id="{D73B3AF6-5ABD-AE5A-928C-27D29E0BB1ED}"/>
              </a:ext>
            </a:extLst>
          </p:cNvPr>
          <p:cNvSpPr txBox="1"/>
          <p:nvPr/>
        </p:nvSpPr>
        <p:spPr>
          <a:xfrm>
            <a:off x="6099560" y="5893686"/>
            <a:ext cx="2474349" cy="3166380"/>
          </a:xfrm>
          <a:prstGeom prst="rect">
            <a:avLst/>
          </a:prstGeom>
          <a:noFill/>
        </p:spPr>
        <p:txBody>
          <a:bodyPr wrap="square" rtlCol="0">
            <a:spAutoFit/>
          </a:bodyPr>
          <a:lstStyle/>
          <a:p>
            <a:pPr>
              <a:lnSpc>
                <a:spcPts val="2200"/>
              </a:lnSpc>
            </a:pPr>
            <a:r>
              <a:rPr lang="en-US" altLang="zh-TW" sz="1400" dirty="0">
                <a:latin typeface="微軟正黑體" pitchFamily="34" charset="-120"/>
                <a:ea typeface="微軟正黑體" pitchFamily="34" charset="-120"/>
              </a:rPr>
              <a:t>1.</a:t>
            </a:r>
            <a:r>
              <a:rPr lang="zh-TW" altLang="en-US" sz="1400" dirty="0">
                <a:latin typeface="微軟正黑體" pitchFamily="34" charset="-120"/>
                <a:ea typeface="微軟正黑體" pitchFamily="34" charset="-120"/>
              </a:rPr>
              <a:t>位置：台北市北投區關渡。</a:t>
            </a:r>
          </a:p>
          <a:p>
            <a:pPr>
              <a:lnSpc>
                <a:spcPts val="2200"/>
              </a:lnSpc>
            </a:pPr>
            <a:r>
              <a:rPr lang="en-US" altLang="zh-TW" sz="1400" dirty="0">
                <a:latin typeface="微軟正黑體" pitchFamily="34" charset="-120"/>
                <a:ea typeface="微軟正黑體" pitchFamily="34" charset="-120"/>
              </a:rPr>
              <a:t>2.</a:t>
            </a:r>
            <a:r>
              <a:rPr lang="zh-TW" altLang="en-US" sz="1400" dirty="0">
                <a:latin typeface="微軟正黑體" pitchFamily="34" charset="-120"/>
                <a:ea typeface="微軟正黑體" pitchFamily="34" charset="-120"/>
              </a:rPr>
              <a:t>預算總金額：新台幣</a:t>
            </a:r>
            <a:r>
              <a:rPr lang="en-US" altLang="zh-TW" sz="1400" dirty="0">
                <a:latin typeface="微軟正黑體" pitchFamily="34" charset="-120"/>
                <a:ea typeface="微軟正黑體" pitchFamily="34" charset="-120"/>
              </a:rPr>
              <a:t>45,000</a:t>
            </a:r>
            <a:r>
              <a:rPr lang="zh-TW" altLang="en-US" sz="1400" dirty="0">
                <a:latin typeface="微軟正黑體" pitchFamily="34" charset="-120"/>
                <a:ea typeface="微軟正黑體" pitchFamily="34" charset="-120"/>
              </a:rPr>
              <a:t>萬元。</a:t>
            </a:r>
          </a:p>
          <a:p>
            <a:pPr>
              <a:lnSpc>
                <a:spcPts val="2200"/>
              </a:lnSpc>
            </a:pPr>
            <a:r>
              <a:rPr lang="en-US" altLang="zh-TW" sz="1400" dirty="0">
                <a:latin typeface="微軟正黑體" pitchFamily="34" charset="-120"/>
                <a:ea typeface="微軟正黑體" pitchFamily="34" charset="-120"/>
              </a:rPr>
              <a:t>3.</a:t>
            </a:r>
            <a:r>
              <a:rPr lang="zh-TW" altLang="en-US" sz="1400" dirty="0">
                <a:latin typeface="微軟正黑體" pitchFamily="34" charset="-120"/>
                <a:ea typeface="微軟正黑體" pitchFamily="34" charset="-120"/>
              </a:rPr>
              <a:t>空間預估：總樓地板面積</a:t>
            </a:r>
            <a:r>
              <a:rPr lang="en-US" altLang="zh-TW" sz="1400" dirty="0">
                <a:latin typeface="微軟正黑體" pitchFamily="34" charset="-120"/>
                <a:ea typeface="微軟正黑體" pitchFamily="34" charset="-120"/>
              </a:rPr>
              <a:t>5967.95m²</a:t>
            </a:r>
          </a:p>
          <a:p>
            <a:pPr>
              <a:lnSpc>
                <a:spcPts val="2200"/>
              </a:lnSpc>
            </a:pPr>
            <a:r>
              <a:rPr lang="en-US" altLang="zh-TW" sz="1400" dirty="0">
                <a:latin typeface="微軟正黑體" pitchFamily="34" charset="-120"/>
                <a:ea typeface="微軟正黑體" pitchFamily="34" charset="-120"/>
              </a:rPr>
              <a:t>4.</a:t>
            </a:r>
            <a:r>
              <a:rPr lang="zh-TW" altLang="en-US" sz="1400" dirty="0">
                <a:latin typeface="微軟正黑體" pitchFamily="34" charset="-120"/>
                <a:ea typeface="微軟正黑體" pitchFamily="34" charset="-120"/>
              </a:rPr>
              <a:t>用途：私人住宅合建及停車場。</a:t>
            </a:r>
          </a:p>
          <a:p>
            <a:pPr>
              <a:lnSpc>
                <a:spcPts val="2200"/>
              </a:lnSpc>
            </a:pPr>
            <a:r>
              <a:rPr lang="en-US" altLang="zh-TW" sz="1400" dirty="0">
                <a:latin typeface="微軟正黑體" pitchFamily="34" charset="-120"/>
                <a:ea typeface="微軟正黑體" pitchFamily="34" charset="-120"/>
              </a:rPr>
              <a:t>5.</a:t>
            </a:r>
            <a:r>
              <a:rPr lang="zh-TW" altLang="en-US" sz="1400" dirty="0">
                <a:latin typeface="微軟正黑體" pitchFamily="34" charset="-120"/>
                <a:ea typeface="微軟正黑體" pitchFamily="34" charset="-120"/>
              </a:rPr>
              <a:t>使用狀況：施工中。</a:t>
            </a:r>
            <a:endParaRPr lang="en-US" altLang="zh-TW" sz="1400" dirty="0">
              <a:latin typeface="微軟正黑體" pitchFamily="34" charset="-120"/>
              <a:ea typeface="微軟正黑體" pitchFamily="34" charset="-120"/>
            </a:endParaRPr>
          </a:p>
          <a:p>
            <a:pPr>
              <a:lnSpc>
                <a:spcPts val="2200"/>
              </a:lnSpc>
            </a:pPr>
            <a:r>
              <a:rPr lang="en-US" altLang="zh-TW" sz="1400" dirty="0">
                <a:latin typeface="微軟正黑體" pitchFamily="34" charset="-120"/>
                <a:ea typeface="微軟正黑體" pitchFamily="34" charset="-120"/>
              </a:rPr>
              <a:t>6.</a:t>
            </a:r>
            <a:r>
              <a:rPr lang="zh-TW" altLang="en-US" sz="1400" dirty="0">
                <a:latin typeface="微軟正黑體" pitchFamily="34" charset="-120"/>
                <a:ea typeface="微軟正黑體" pitchFamily="34" charset="-120"/>
              </a:rPr>
              <a:t>工作內容：假設工程、地工工程、結構體工程、</a:t>
            </a:r>
            <a:r>
              <a:rPr lang="en-US" altLang="zh-TW" sz="1400" dirty="0">
                <a:latin typeface="微軟正黑體" pitchFamily="34" charset="-120"/>
                <a:ea typeface="微軟正黑體" pitchFamily="34" charset="-120"/>
              </a:rPr>
              <a:t> </a:t>
            </a:r>
            <a:r>
              <a:rPr lang="zh-TW" altLang="en-US" sz="1400" dirty="0">
                <a:latin typeface="微軟正黑體" pitchFamily="34" charset="-120"/>
                <a:ea typeface="微軟正黑體" pitchFamily="34" charset="-120"/>
              </a:rPr>
              <a:t>機電工程、電梯新增等工程。</a:t>
            </a:r>
          </a:p>
        </p:txBody>
      </p:sp>
      <p:sp>
        <p:nvSpPr>
          <p:cNvPr id="20" name="文字方塊 19">
            <a:extLst>
              <a:ext uri="{FF2B5EF4-FFF2-40B4-BE49-F238E27FC236}">
                <a16:creationId xmlns:a16="http://schemas.microsoft.com/office/drawing/2014/main" id="{65D3CD2C-C6BA-8766-61A6-71F5434C43D0}"/>
              </a:ext>
            </a:extLst>
          </p:cNvPr>
          <p:cNvSpPr txBox="1"/>
          <p:nvPr/>
        </p:nvSpPr>
        <p:spPr>
          <a:xfrm>
            <a:off x="6099560" y="5430401"/>
            <a:ext cx="5360462" cy="338554"/>
          </a:xfrm>
          <a:prstGeom prst="rect">
            <a:avLst/>
          </a:prstGeom>
          <a:solidFill>
            <a:srgbClr val="92D050"/>
          </a:solidFill>
        </p:spPr>
        <p:txBody>
          <a:bodyPr wrap="square" rtlCol="0">
            <a:spAutoFit/>
          </a:bodyPr>
          <a:lstStyle>
            <a:defPPr>
              <a:defRPr lang="zh-TW"/>
            </a:defPPr>
            <a:lvl1pPr>
              <a:defRPr sz="1400" b="1">
                <a:solidFill>
                  <a:schemeClr val="bg1"/>
                </a:solidFill>
                <a:latin typeface="微軟正黑體" pitchFamily="34" charset="-120"/>
                <a:ea typeface="微軟正黑體" pitchFamily="34" charset="-120"/>
              </a:defRPr>
            </a:lvl1pPr>
          </a:lstStyle>
          <a:p>
            <a:r>
              <a:rPr lang="zh-TW" altLang="en-US" sz="1600" dirty="0"/>
              <a:t>康寶日出映象新建工程</a:t>
            </a:r>
            <a:r>
              <a:rPr lang="en-US" altLang="zh-TW" sz="1600" dirty="0"/>
              <a:t>-</a:t>
            </a:r>
            <a:r>
              <a:rPr lang="zh-TW" altLang="en-US" sz="1600" dirty="0"/>
              <a:t>施工中</a:t>
            </a:r>
          </a:p>
        </p:txBody>
      </p:sp>
      <p:sp>
        <p:nvSpPr>
          <p:cNvPr id="21" name="文字方塊 20">
            <a:extLst>
              <a:ext uri="{FF2B5EF4-FFF2-40B4-BE49-F238E27FC236}">
                <a16:creationId xmlns:a16="http://schemas.microsoft.com/office/drawing/2014/main" id="{41BEB122-8D0E-724C-FF24-6E0D3CE7AC87}"/>
              </a:ext>
            </a:extLst>
          </p:cNvPr>
          <p:cNvSpPr txBox="1"/>
          <p:nvPr/>
        </p:nvSpPr>
        <p:spPr>
          <a:xfrm>
            <a:off x="11786398" y="5865371"/>
            <a:ext cx="2638288" cy="3730637"/>
          </a:xfrm>
          <a:prstGeom prst="rect">
            <a:avLst/>
          </a:prstGeom>
          <a:noFill/>
        </p:spPr>
        <p:txBody>
          <a:bodyPr wrap="square" rtlCol="0">
            <a:spAutoFit/>
          </a:bodyPr>
          <a:lstStyle/>
          <a:p>
            <a:pPr>
              <a:lnSpc>
                <a:spcPts val="2200"/>
              </a:lnSpc>
            </a:pPr>
            <a:r>
              <a:rPr lang="en-US" altLang="zh-TW" sz="1400" dirty="0">
                <a:latin typeface="微軟正黑體" pitchFamily="34" charset="-120"/>
                <a:ea typeface="微軟正黑體" pitchFamily="34" charset="-120"/>
              </a:rPr>
              <a:t>1.</a:t>
            </a:r>
            <a:r>
              <a:rPr lang="zh-TW" altLang="en-US" sz="1400" dirty="0">
                <a:latin typeface="微軟正黑體" pitchFamily="34" charset="-120"/>
                <a:ea typeface="微軟正黑體" pitchFamily="34" charset="-120"/>
              </a:rPr>
              <a:t>位置：台北市南港區中南段四小段</a:t>
            </a:r>
          </a:p>
          <a:p>
            <a:pPr>
              <a:lnSpc>
                <a:spcPts val="2200"/>
              </a:lnSpc>
            </a:pPr>
            <a:r>
              <a:rPr lang="en-US" altLang="zh-TW" sz="1400" dirty="0">
                <a:latin typeface="微軟正黑體" pitchFamily="34" charset="-120"/>
                <a:ea typeface="微軟正黑體" pitchFamily="34" charset="-120"/>
              </a:rPr>
              <a:t>2.</a:t>
            </a:r>
            <a:r>
              <a:rPr lang="zh-TW" altLang="en-US" sz="1400" dirty="0">
                <a:latin typeface="微軟正黑體" pitchFamily="34" charset="-120"/>
                <a:ea typeface="微軟正黑體" pitchFamily="34" charset="-120"/>
              </a:rPr>
              <a:t>預算總金額：新台幣</a:t>
            </a:r>
            <a:r>
              <a:rPr lang="en-US" altLang="zh-TW" sz="1400" dirty="0">
                <a:latin typeface="微軟正黑體" pitchFamily="34" charset="-120"/>
                <a:ea typeface="微軟正黑體" pitchFamily="34" charset="-120"/>
              </a:rPr>
              <a:t>14,400</a:t>
            </a:r>
            <a:r>
              <a:rPr lang="zh-TW" altLang="en-US" sz="1400" dirty="0">
                <a:latin typeface="微軟正黑體" pitchFamily="34" charset="-120"/>
                <a:ea typeface="微軟正黑體" pitchFamily="34" charset="-120"/>
              </a:rPr>
              <a:t>萬元。</a:t>
            </a:r>
          </a:p>
          <a:p>
            <a:pPr>
              <a:lnSpc>
                <a:spcPts val="2200"/>
              </a:lnSpc>
            </a:pPr>
            <a:r>
              <a:rPr lang="en-US" altLang="zh-TW" sz="1400" dirty="0">
                <a:latin typeface="微軟正黑體" pitchFamily="34" charset="-120"/>
                <a:ea typeface="微軟正黑體" pitchFamily="34" charset="-120"/>
              </a:rPr>
              <a:t>3.</a:t>
            </a:r>
            <a:r>
              <a:rPr lang="zh-TW" altLang="en-US" sz="1400" dirty="0">
                <a:latin typeface="微軟正黑體" pitchFamily="34" charset="-120"/>
                <a:ea typeface="微軟正黑體" pitchFamily="34" charset="-120"/>
              </a:rPr>
              <a:t>空間預估：總樓地板面積</a:t>
            </a:r>
            <a:r>
              <a:rPr lang="en-US" altLang="zh-TW" sz="1400" dirty="0">
                <a:latin typeface="微軟正黑體" pitchFamily="34" charset="-120"/>
                <a:ea typeface="微軟正黑體" pitchFamily="34" charset="-120"/>
              </a:rPr>
              <a:t>5167m²</a:t>
            </a:r>
          </a:p>
          <a:p>
            <a:pPr>
              <a:lnSpc>
                <a:spcPts val="2200"/>
              </a:lnSpc>
            </a:pPr>
            <a:r>
              <a:rPr lang="en-US" altLang="zh-TW" sz="1400" dirty="0">
                <a:latin typeface="微軟正黑體" pitchFamily="34" charset="-120"/>
                <a:ea typeface="微軟正黑體" pitchFamily="34" charset="-120"/>
              </a:rPr>
              <a:t>4.</a:t>
            </a:r>
            <a:r>
              <a:rPr lang="zh-TW" altLang="en-US" sz="1400" dirty="0">
                <a:latin typeface="微軟正黑體" pitchFamily="34" charset="-120"/>
                <a:ea typeface="微軟正黑體" pitchFamily="34" charset="-120"/>
              </a:rPr>
              <a:t>用途：私人住宅合建及停車場。</a:t>
            </a:r>
          </a:p>
          <a:p>
            <a:pPr>
              <a:lnSpc>
                <a:spcPts val="2200"/>
              </a:lnSpc>
            </a:pPr>
            <a:r>
              <a:rPr lang="en-US" altLang="zh-TW" sz="1400" dirty="0">
                <a:latin typeface="微軟正黑體" pitchFamily="34" charset="-120"/>
                <a:ea typeface="微軟正黑體" pitchFamily="34" charset="-120"/>
              </a:rPr>
              <a:t>5.</a:t>
            </a:r>
            <a:r>
              <a:rPr lang="zh-TW" altLang="en-US" sz="1400" dirty="0">
                <a:latin typeface="微軟正黑體" pitchFamily="34" charset="-120"/>
                <a:ea typeface="微軟正黑體" pitchFamily="34" charset="-120"/>
              </a:rPr>
              <a:t>使用狀況：營運中。</a:t>
            </a:r>
            <a:endParaRPr lang="en-US" altLang="zh-TW" sz="1400" dirty="0">
              <a:latin typeface="微軟正黑體" pitchFamily="34" charset="-120"/>
              <a:ea typeface="微軟正黑體" pitchFamily="34" charset="-120"/>
            </a:endParaRPr>
          </a:p>
          <a:p>
            <a:pPr marL="899933" indent="-899933">
              <a:lnSpc>
                <a:spcPts val="2200"/>
              </a:lnSpc>
            </a:pPr>
            <a:r>
              <a:rPr lang="en-US" altLang="zh-TW" sz="1400" dirty="0">
                <a:latin typeface="微軟正黑體" pitchFamily="34" charset="-120"/>
                <a:ea typeface="微軟正黑體" pitchFamily="34" charset="-120"/>
              </a:rPr>
              <a:t>6.</a:t>
            </a:r>
            <a:r>
              <a:rPr lang="zh-TW" altLang="en-US" sz="1400" dirty="0">
                <a:latin typeface="微軟正黑體" pitchFamily="34" charset="-120"/>
                <a:ea typeface="微軟正黑體" pitchFamily="34" charset="-120"/>
              </a:rPr>
              <a:t>工作內容：地工工程、結構體工程、景觀工程、 機電工程、電梯新增等工程。</a:t>
            </a:r>
          </a:p>
        </p:txBody>
      </p:sp>
      <p:sp>
        <p:nvSpPr>
          <p:cNvPr id="22" name="文字方塊 21">
            <a:extLst>
              <a:ext uri="{FF2B5EF4-FFF2-40B4-BE49-F238E27FC236}">
                <a16:creationId xmlns:a16="http://schemas.microsoft.com/office/drawing/2014/main" id="{D14927D2-28F1-C82B-3594-E5BBD6916DF5}"/>
              </a:ext>
            </a:extLst>
          </p:cNvPr>
          <p:cNvSpPr txBox="1"/>
          <p:nvPr/>
        </p:nvSpPr>
        <p:spPr>
          <a:xfrm>
            <a:off x="11786398" y="5406313"/>
            <a:ext cx="5352376" cy="338554"/>
          </a:xfrm>
          <a:prstGeom prst="rect">
            <a:avLst/>
          </a:prstGeom>
          <a:solidFill>
            <a:srgbClr val="92D050"/>
          </a:solidFill>
        </p:spPr>
        <p:txBody>
          <a:bodyPr wrap="square" rtlCol="0">
            <a:spAutoFit/>
          </a:bodyPr>
          <a:lstStyle>
            <a:defPPr>
              <a:defRPr lang="zh-TW"/>
            </a:defPPr>
            <a:lvl1pPr>
              <a:defRPr sz="1400" b="1">
                <a:solidFill>
                  <a:schemeClr val="bg1"/>
                </a:solidFill>
                <a:latin typeface="微軟正黑體" pitchFamily="34" charset="-120"/>
                <a:ea typeface="微軟正黑體" pitchFamily="34" charset="-120"/>
              </a:defRPr>
            </a:lvl1pPr>
          </a:lstStyle>
          <a:p>
            <a:r>
              <a:rPr lang="zh-TW" altLang="en-US" sz="1600" dirty="0"/>
              <a:t>台北市南港區中南段新建工程</a:t>
            </a:r>
            <a:r>
              <a:rPr lang="en-US" altLang="zh-TW" sz="1600" dirty="0"/>
              <a:t>-</a:t>
            </a:r>
            <a:r>
              <a:rPr lang="zh-TW" altLang="en-US" sz="1600" dirty="0"/>
              <a:t>施工中</a:t>
            </a:r>
          </a:p>
        </p:txBody>
      </p:sp>
      <p:sp>
        <p:nvSpPr>
          <p:cNvPr id="23" name="MH_Picture_1">
            <a:extLst>
              <a:ext uri="{FF2B5EF4-FFF2-40B4-BE49-F238E27FC236}">
                <a16:creationId xmlns:a16="http://schemas.microsoft.com/office/drawing/2014/main" id="{ED117568-7ED4-16BB-254B-58E47F198AC5}"/>
              </a:ext>
            </a:extLst>
          </p:cNvPr>
          <p:cNvSpPr/>
          <p:nvPr>
            <p:custDataLst>
              <p:tags r:id="rId1"/>
            </p:custDataLst>
          </p:nvPr>
        </p:nvSpPr>
        <p:spPr>
          <a:xfrm>
            <a:off x="3128121" y="5790249"/>
            <a:ext cx="2638288" cy="1894590"/>
          </a:xfrm>
          <a:prstGeom prst="rect">
            <a:avLst/>
          </a:prstGeom>
          <a:blipFill dpi="0" rotWithShape="1">
            <a:blip r:embed="rId1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35909" tIns="67952" rIns="135909" bIns="67952" anchor="ctr"/>
          <a:lstStyle/>
          <a:p>
            <a:pPr algn="ctr">
              <a:defRPr/>
            </a:pPr>
            <a:endParaRPr lang="zh-CN" altLang="en-US" sz="2400" dirty="0">
              <a:ea typeface="微软雅黑" panose="020B0503020204020204" pitchFamily="34" charset="-122"/>
            </a:endParaRPr>
          </a:p>
        </p:txBody>
      </p:sp>
      <p:pic>
        <p:nvPicPr>
          <p:cNvPr id="24" name="圖片 23">
            <a:extLst>
              <a:ext uri="{FF2B5EF4-FFF2-40B4-BE49-F238E27FC236}">
                <a16:creationId xmlns:a16="http://schemas.microsoft.com/office/drawing/2014/main" id="{8FF3C0A6-8761-D20C-0DAE-A942EC5B748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28121" y="7684839"/>
            <a:ext cx="2641639" cy="1823834"/>
          </a:xfrm>
          <a:prstGeom prst="rect">
            <a:avLst/>
          </a:prstGeom>
        </p:spPr>
      </p:pic>
      <p:sp>
        <p:nvSpPr>
          <p:cNvPr id="25" name="MH_Picture_3">
            <a:extLst>
              <a:ext uri="{FF2B5EF4-FFF2-40B4-BE49-F238E27FC236}">
                <a16:creationId xmlns:a16="http://schemas.microsoft.com/office/drawing/2014/main" id="{703E6FE9-34AD-0D29-CFD9-4208E2A59887}"/>
              </a:ext>
            </a:extLst>
          </p:cNvPr>
          <p:cNvSpPr/>
          <p:nvPr>
            <p:custDataLst>
              <p:tags r:id="rId2"/>
            </p:custDataLst>
          </p:nvPr>
        </p:nvSpPr>
        <p:spPr>
          <a:xfrm>
            <a:off x="8573909" y="5782923"/>
            <a:ext cx="2886113" cy="3725749"/>
          </a:xfrm>
          <a:prstGeom prst="rect">
            <a:avLst/>
          </a:prstGeom>
          <a:blipFill dpi="0" rotWithShape="1">
            <a:blip r:embed="rId1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35909" tIns="67952" rIns="135909" bIns="67952" anchor="ctr"/>
          <a:lstStyle/>
          <a:p>
            <a:pPr algn="ctr">
              <a:defRPr/>
            </a:pPr>
            <a:endParaRPr lang="zh-CN" altLang="en-US" sz="2400" dirty="0">
              <a:ea typeface="微软雅黑" panose="020B0503020204020204" pitchFamily="34" charset="-122"/>
            </a:endParaRPr>
          </a:p>
        </p:txBody>
      </p:sp>
      <p:sp>
        <p:nvSpPr>
          <p:cNvPr id="26" name="MH_Picture_1">
            <a:extLst>
              <a:ext uri="{FF2B5EF4-FFF2-40B4-BE49-F238E27FC236}">
                <a16:creationId xmlns:a16="http://schemas.microsoft.com/office/drawing/2014/main" id="{51FDB548-3283-7A1F-3DA0-85C72A0EBDE3}"/>
              </a:ext>
            </a:extLst>
          </p:cNvPr>
          <p:cNvSpPr/>
          <p:nvPr>
            <p:custDataLst>
              <p:tags r:id="rId3"/>
            </p:custDataLst>
          </p:nvPr>
        </p:nvSpPr>
        <p:spPr>
          <a:xfrm>
            <a:off x="14424687" y="5758356"/>
            <a:ext cx="2722176" cy="3750316"/>
          </a:xfrm>
          <a:prstGeom prst="rect">
            <a:avLst/>
          </a:prstGeom>
          <a:blipFill dpi="0" rotWithShape="1">
            <a:blip r:embed="rId16"/>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35909" tIns="67952" rIns="135909" bIns="67952" anchor="ctr"/>
          <a:lstStyle/>
          <a:p>
            <a:pPr algn="ctr">
              <a:defRPr/>
            </a:pPr>
            <a:endParaRPr lang="zh-CN" altLang="en-US" sz="2400" dirty="0">
              <a:ea typeface="微软雅黑" panose="020B0503020204020204" pitchFamily="34" charset="-122"/>
            </a:endParaRPr>
          </a:p>
        </p:txBody>
      </p:sp>
      <p:sp>
        <p:nvSpPr>
          <p:cNvPr id="27" name="文字方塊 26">
            <a:extLst>
              <a:ext uri="{FF2B5EF4-FFF2-40B4-BE49-F238E27FC236}">
                <a16:creationId xmlns:a16="http://schemas.microsoft.com/office/drawing/2014/main" id="{3FF3A0CA-7FEE-371C-4534-F0DEC7CD7007}"/>
              </a:ext>
            </a:extLst>
          </p:cNvPr>
          <p:cNvSpPr txBox="1"/>
          <p:nvPr/>
        </p:nvSpPr>
        <p:spPr>
          <a:xfrm>
            <a:off x="16640199" y="9514746"/>
            <a:ext cx="465192" cy="307777"/>
          </a:xfrm>
          <a:prstGeom prst="rect">
            <a:avLst/>
          </a:prstGeom>
          <a:noFill/>
        </p:spPr>
        <p:txBody>
          <a:bodyPr wrap="none" rtlCol="0">
            <a:spAutoFit/>
          </a:bodyPr>
          <a:lstStyle/>
          <a:p>
            <a:r>
              <a:rPr lang="en-US" altLang="zh-TW" sz="1400" b="1" dirty="0"/>
              <a:t>-</a:t>
            </a:r>
            <a:r>
              <a:rPr lang="zh-TW" altLang="en-US" sz="1400" b="1" dirty="0"/>
              <a:t> </a:t>
            </a:r>
            <a:r>
              <a:rPr lang="en-US" altLang="zh-TW" sz="1400" b="1" dirty="0"/>
              <a:t>3</a:t>
            </a:r>
            <a:r>
              <a:rPr lang="zh-TW" altLang="en-US" sz="1400" b="1" dirty="0"/>
              <a:t> </a:t>
            </a:r>
            <a:r>
              <a:rPr lang="en-US" altLang="zh-TW" sz="1400" b="1" dirty="0"/>
              <a:t>-</a:t>
            </a:r>
            <a:endParaRPr lang="zh-TW" altLang="en-US" sz="1400" b="1" dirty="0"/>
          </a:p>
        </p:txBody>
      </p:sp>
    </p:spTree>
    <p:extLst>
      <p:ext uri="{BB962C8B-B14F-4D97-AF65-F5344CB8AC3E}">
        <p14:creationId xmlns:p14="http://schemas.microsoft.com/office/powerpoint/2010/main" val="158103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6DC2651-0EE1-135A-65E2-6CBDACBA50F8}"/>
              </a:ext>
            </a:extLst>
          </p:cNvPr>
          <p:cNvSpPr/>
          <p:nvPr/>
        </p:nvSpPr>
        <p:spPr>
          <a:xfrm>
            <a:off x="14261910" y="-201787"/>
            <a:ext cx="3051672" cy="821122"/>
          </a:xfrm>
          <a:prstGeom prst="rect">
            <a:avLst/>
          </a:prstGeom>
        </p:spPr>
        <p:txBody>
          <a:bodyPr wrap="square">
            <a:spAutoFit/>
          </a:bodyPr>
          <a:lstStyle/>
          <a:p>
            <a:pPr algn="r">
              <a:lnSpc>
                <a:spcPct val="200000"/>
              </a:lnSpc>
              <a:defRPr/>
            </a:pPr>
            <a:r>
              <a:rPr lang="zh-TW" altLang="en-US" sz="2800" b="1" dirty="0">
                <a:solidFill>
                  <a:srgbClr val="002060"/>
                </a:solidFill>
                <a:latin typeface="微軟正黑體" panose="020B0604030504040204" pitchFamily="34" charset="-120"/>
                <a:ea typeface="微軟正黑體" panose="020B0604030504040204" pitchFamily="34" charset="-120"/>
              </a:rPr>
              <a:t>獎懲紀錄</a:t>
            </a:r>
          </a:p>
        </p:txBody>
      </p:sp>
      <p:sp>
        <p:nvSpPr>
          <p:cNvPr id="3" name="Text Box 2">
            <a:extLst>
              <a:ext uri="{FF2B5EF4-FFF2-40B4-BE49-F238E27FC236}">
                <a16:creationId xmlns:a16="http://schemas.microsoft.com/office/drawing/2014/main" id="{E3649011-9D8A-6E1A-9587-EB3886DA814E}"/>
              </a:ext>
            </a:extLst>
          </p:cNvPr>
          <p:cNvSpPr txBox="1">
            <a:spLocks noChangeArrowheads="1"/>
          </p:cNvSpPr>
          <p:nvPr/>
        </p:nvSpPr>
        <p:spPr bwMode="auto">
          <a:xfrm>
            <a:off x="423555" y="370134"/>
            <a:ext cx="5209153" cy="394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474788">
              <a:defRPr kumimoji="1" b="1">
                <a:solidFill>
                  <a:schemeClr val="tx1"/>
                </a:solidFill>
                <a:latin typeface="Arial" panose="020B0604020202020204" pitchFamily="34" charset="0"/>
                <a:ea typeface="微軟正黑體" panose="020B0604030504040204" pitchFamily="34" charset="-120"/>
              </a:defRPr>
            </a:lvl1pPr>
            <a:lvl2pPr marL="742950" indent="-285750" defTabSz="1474788">
              <a:defRPr kumimoji="1" b="1">
                <a:solidFill>
                  <a:schemeClr val="tx1"/>
                </a:solidFill>
                <a:latin typeface="Arial" panose="020B0604020202020204" pitchFamily="34" charset="0"/>
                <a:ea typeface="微軟正黑體" panose="020B0604030504040204" pitchFamily="34" charset="-120"/>
              </a:defRPr>
            </a:lvl2pPr>
            <a:lvl3pPr marL="1143000" indent="-228600" defTabSz="1474788">
              <a:defRPr kumimoji="1" b="1">
                <a:solidFill>
                  <a:schemeClr val="tx1"/>
                </a:solidFill>
                <a:latin typeface="Arial" panose="020B0604020202020204" pitchFamily="34" charset="0"/>
                <a:ea typeface="微軟正黑體" panose="020B0604030504040204" pitchFamily="34" charset="-120"/>
              </a:defRPr>
            </a:lvl3pPr>
            <a:lvl4pPr marL="1600200" indent="-228600" defTabSz="1474788">
              <a:defRPr kumimoji="1" b="1">
                <a:solidFill>
                  <a:schemeClr val="tx1"/>
                </a:solidFill>
                <a:latin typeface="Arial" panose="020B0604020202020204" pitchFamily="34" charset="0"/>
                <a:ea typeface="微軟正黑體" panose="020B0604030504040204" pitchFamily="34" charset="-120"/>
              </a:defRPr>
            </a:lvl4pPr>
            <a:lvl5pPr marL="2057400" indent="-228600" defTabSz="1474788">
              <a:defRPr kumimoji="1" b="1">
                <a:solidFill>
                  <a:schemeClr val="tx1"/>
                </a:solidFill>
                <a:latin typeface="Arial" panose="020B0604020202020204" pitchFamily="34" charset="0"/>
                <a:ea typeface="微軟正黑體" panose="020B0604030504040204" pitchFamily="34" charset="-120"/>
              </a:defRPr>
            </a:lvl5pPr>
            <a:lvl6pPr marL="2514600" indent="-228600" defTabSz="1474788" eaLnBrk="0" fontAlgn="base" hangingPunct="0">
              <a:spcBef>
                <a:spcPct val="0"/>
              </a:spcBef>
              <a:spcAft>
                <a:spcPct val="0"/>
              </a:spcAft>
              <a:defRPr kumimoji="1" b="1">
                <a:solidFill>
                  <a:schemeClr val="tx1"/>
                </a:solidFill>
                <a:latin typeface="Arial" panose="020B0604020202020204" pitchFamily="34" charset="0"/>
                <a:ea typeface="微軟正黑體" panose="020B0604030504040204" pitchFamily="34" charset="-120"/>
              </a:defRPr>
            </a:lvl6pPr>
            <a:lvl7pPr marL="2971800" indent="-228600" defTabSz="1474788" eaLnBrk="0" fontAlgn="base" hangingPunct="0">
              <a:spcBef>
                <a:spcPct val="0"/>
              </a:spcBef>
              <a:spcAft>
                <a:spcPct val="0"/>
              </a:spcAft>
              <a:defRPr kumimoji="1" b="1">
                <a:solidFill>
                  <a:schemeClr val="tx1"/>
                </a:solidFill>
                <a:latin typeface="Arial" panose="020B0604020202020204" pitchFamily="34" charset="0"/>
                <a:ea typeface="微軟正黑體" panose="020B0604030504040204" pitchFamily="34" charset="-120"/>
              </a:defRPr>
            </a:lvl7pPr>
            <a:lvl8pPr marL="3429000" indent="-228600" defTabSz="1474788" eaLnBrk="0" fontAlgn="base" hangingPunct="0">
              <a:spcBef>
                <a:spcPct val="0"/>
              </a:spcBef>
              <a:spcAft>
                <a:spcPct val="0"/>
              </a:spcAft>
              <a:defRPr kumimoji="1" b="1">
                <a:solidFill>
                  <a:schemeClr val="tx1"/>
                </a:solidFill>
                <a:latin typeface="Arial" panose="020B0604020202020204" pitchFamily="34" charset="0"/>
                <a:ea typeface="微軟正黑體" panose="020B0604030504040204" pitchFamily="34" charset="-120"/>
              </a:defRPr>
            </a:lvl8pPr>
            <a:lvl9pPr marL="3886200" indent="-228600" defTabSz="1474788" eaLnBrk="0" fontAlgn="base" hangingPunct="0">
              <a:spcBef>
                <a:spcPct val="0"/>
              </a:spcBef>
              <a:spcAft>
                <a:spcPct val="0"/>
              </a:spcAft>
              <a:defRPr kumimoji="1" b="1">
                <a:solidFill>
                  <a:schemeClr val="tx1"/>
                </a:solidFill>
                <a:latin typeface="Arial" panose="020B0604020202020204" pitchFamily="34" charset="0"/>
                <a:ea typeface="微軟正黑體" panose="020B0604030504040204" pitchFamily="34" charset="-120"/>
              </a:defRPr>
            </a:lvl9pPr>
          </a:lstStyle>
          <a:p>
            <a:pPr>
              <a:lnSpc>
                <a:spcPct val="120000"/>
              </a:lnSpc>
              <a:spcBef>
                <a:spcPct val="80000"/>
              </a:spcBef>
            </a:pPr>
            <a:r>
              <a:rPr lang="zh-TW" altLang="zh-TW" dirty="0">
                <a:latin typeface="微軟正黑體" panose="020B0604030504040204" pitchFamily="34" charset="-120"/>
                <a:cs typeface="Times New Roman" panose="02020603050405020304" pitchFamily="18" charset="0"/>
              </a:rPr>
              <a:t>▋</a:t>
            </a:r>
            <a:r>
              <a:rPr lang="zh-TW" altLang="en-US" dirty="0">
                <a:latin typeface="微軟正黑體" panose="020B0604030504040204" pitchFamily="34" charset="-120"/>
                <a:cs typeface="Times New Roman" panose="02020603050405020304" pitchFamily="18" charset="0"/>
              </a:rPr>
              <a:t>近五年工程執行情形 </a:t>
            </a:r>
            <a:r>
              <a:rPr lang="zh-TW" altLang="zh-TW" dirty="0">
                <a:latin typeface="微軟正黑體" panose="020B0604030504040204" pitchFamily="34" charset="-120"/>
                <a:cs typeface="Times New Roman" panose="02020603050405020304" pitchFamily="18" charset="0"/>
              </a:rPr>
              <a:t>▋</a:t>
            </a:r>
            <a:r>
              <a:rPr lang="zh-TW" altLang="en-US" dirty="0">
                <a:latin typeface="微軟正黑體" panose="020B0604030504040204" pitchFamily="34" charset="-120"/>
                <a:cs typeface="Times New Roman" panose="02020603050405020304" pitchFamily="18" charset="0"/>
              </a:rPr>
              <a:t> </a:t>
            </a:r>
          </a:p>
        </p:txBody>
      </p:sp>
      <p:graphicFrame>
        <p:nvGraphicFramePr>
          <p:cNvPr id="5" name="表格 4">
            <a:extLst>
              <a:ext uri="{FF2B5EF4-FFF2-40B4-BE49-F238E27FC236}">
                <a16:creationId xmlns:a16="http://schemas.microsoft.com/office/drawing/2014/main" id="{648E0825-1041-F7D1-F88A-5FBA12A204DB}"/>
              </a:ext>
            </a:extLst>
          </p:cNvPr>
          <p:cNvGraphicFramePr>
            <a:graphicFrameLocks noGrp="1"/>
          </p:cNvGraphicFramePr>
          <p:nvPr>
            <p:extLst>
              <p:ext uri="{D42A27DB-BD31-4B8C-83A1-F6EECF244321}">
                <p14:modId xmlns:p14="http://schemas.microsoft.com/office/powerpoint/2010/main" val="988820606"/>
              </p:ext>
            </p:extLst>
          </p:nvPr>
        </p:nvGraphicFramePr>
        <p:xfrm>
          <a:off x="363891" y="779998"/>
          <a:ext cx="7642272" cy="4289467"/>
        </p:xfrm>
        <a:graphic>
          <a:graphicData uri="http://schemas.openxmlformats.org/drawingml/2006/table">
            <a:tbl>
              <a:tblPr>
                <a:tableStyleId>{8799B23B-EC83-4686-B30A-512413B5E67A}</a:tableStyleId>
              </a:tblPr>
              <a:tblGrid>
                <a:gridCol w="1942581">
                  <a:extLst>
                    <a:ext uri="{9D8B030D-6E8A-4147-A177-3AD203B41FA5}">
                      <a16:colId xmlns:a16="http://schemas.microsoft.com/office/drawing/2014/main" val="3420387993"/>
                    </a:ext>
                  </a:extLst>
                </a:gridCol>
                <a:gridCol w="641444">
                  <a:extLst>
                    <a:ext uri="{9D8B030D-6E8A-4147-A177-3AD203B41FA5}">
                      <a16:colId xmlns:a16="http://schemas.microsoft.com/office/drawing/2014/main" val="3986835460"/>
                    </a:ext>
                  </a:extLst>
                </a:gridCol>
                <a:gridCol w="1009935">
                  <a:extLst>
                    <a:ext uri="{9D8B030D-6E8A-4147-A177-3AD203B41FA5}">
                      <a16:colId xmlns:a16="http://schemas.microsoft.com/office/drawing/2014/main" val="3825729620"/>
                    </a:ext>
                  </a:extLst>
                </a:gridCol>
                <a:gridCol w="1173707">
                  <a:extLst>
                    <a:ext uri="{9D8B030D-6E8A-4147-A177-3AD203B41FA5}">
                      <a16:colId xmlns:a16="http://schemas.microsoft.com/office/drawing/2014/main" val="1760385488"/>
                    </a:ext>
                  </a:extLst>
                </a:gridCol>
                <a:gridCol w="1433015">
                  <a:extLst>
                    <a:ext uri="{9D8B030D-6E8A-4147-A177-3AD203B41FA5}">
                      <a16:colId xmlns:a16="http://schemas.microsoft.com/office/drawing/2014/main" val="3253668909"/>
                    </a:ext>
                  </a:extLst>
                </a:gridCol>
                <a:gridCol w="1441590">
                  <a:extLst>
                    <a:ext uri="{9D8B030D-6E8A-4147-A177-3AD203B41FA5}">
                      <a16:colId xmlns:a16="http://schemas.microsoft.com/office/drawing/2014/main" val="652150074"/>
                    </a:ext>
                  </a:extLst>
                </a:gridCol>
              </a:tblGrid>
              <a:tr h="329959">
                <a:tc rowSpan="2" gridSpan="2">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ctr" latinLnBrk="0" hangingPunct="1">
                        <a:lnSpc>
                          <a:spcPts val="1500"/>
                        </a:lnSpc>
                        <a:spcBef>
                          <a:spcPts val="0"/>
                        </a:spcBef>
                        <a:spcAft>
                          <a:spcPts val="0"/>
                        </a:spcAft>
                        <a:buClrTx/>
                        <a:buSzTx/>
                        <a:buFontTx/>
                        <a:buNone/>
                        <a:tabLst/>
                        <a:defRPr/>
                      </a:pPr>
                      <a:r>
                        <a:rPr lang="zh-TW" altLang="en-US" sz="1600" b="1" kern="100" dirty="0">
                          <a:solidFill>
                            <a:schemeClr val="bg1"/>
                          </a:solidFill>
                          <a:effectLst/>
                          <a:latin typeface="+mn-ea"/>
                          <a:ea typeface="+mn-ea"/>
                        </a:rPr>
                        <a:t>項目</a:t>
                      </a:r>
                      <a:endParaRPr lang="zh-TW" altLang="en-US" sz="1600" b="1" kern="100" dirty="0">
                        <a:solidFill>
                          <a:schemeClr val="bg1"/>
                        </a:solidFill>
                        <a:effectLst/>
                        <a:latin typeface="+mn-ea"/>
                        <a:ea typeface="+mn-ea"/>
                        <a:cs typeface="+mn-cs"/>
                      </a:endParaRPr>
                    </a:p>
                  </a:txBody>
                  <a:tcPr anchor="ctr" horzOverflow="overflow">
                    <a:solidFill>
                      <a:srgbClr val="758E9A"/>
                    </a:solidFill>
                  </a:tcPr>
                </a:tc>
                <a:tc rowSpan="2" hMerge="1">
                  <a:txBody>
                    <a:bodyPr/>
                    <a:lstStyle/>
                    <a:p>
                      <a:endParaRPr lang="zh-TW" altLang="en-US"/>
                    </a:p>
                  </a:txBody>
                  <a:tcPr/>
                </a:tc>
                <a:tc gridSpan="4">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ctr" latinLnBrk="0" hangingPunct="1">
                        <a:lnSpc>
                          <a:spcPts val="1500"/>
                        </a:lnSpc>
                        <a:spcBef>
                          <a:spcPts val="0"/>
                        </a:spcBef>
                        <a:spcAft>
                          <a:spcPts val="0"/>
                        </a:spcAft>
                        <a:buClrTx/>
                        <a:buSzTx/>
                        <a:buFontTx/>
                        <a:buNone/>
                        <a:tabLst/>
                        <a:defRPr/>
                      </a:pPr>
                      <a:r>
                        <a:rPr lang="zh-TW" altLang="en-US" sz="1600" b="1" kern="100" dirty="0">
                          <a:solidFill>
                            <a:schemeClr val="bg1"/>
                          </a:solidFill>
                          <a:effectLst/>
                          <a:latin typeface="+mn-ea"/>
                          <a:ea typeface="+mn-ea"/>
                        </a:rPr>
                        <a:t>施工工程發包預算金額</a:t>
                      </a:r>
                      <a:endParaRPr lang="zh-TW" altLang="zh-TW" sz="1600" b="1" kern="100" dirty="0">
                        <a:solidFill>
                          <a:schemeClr val="bg1"/>
                        </a:solidFill>
                        <a:effectLst/>
                        <a:latin typeface="+mn-ea"/>
                        <a:ea typeface="+mn-ea"/>
                        <a:cs typeface="+mn-cs"/>
                      </a:endParaRPr>
                    </a:p>
                  </a:txBody>
                  <a:tcPr marL="57286" marR="57286" marT="0" marB="0" anchor="ctr" horzOverflow="overflow">
                    <a:solidFill>
                      <a:srgbClr val="758E9A"/>
                    </a:solidFill>
                  </a:tcPr>
                </a:tc>
                <a:tc hMerge="1">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1200" b="0"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86" marR="57286" marT="0" marB="0" anchor="ctr" horzOverflow="overflow">
                    <a:lnB w="12700" cap="flat" cmpd="sng" algn="ctr">
                      <a:solidFill>
                        <a:schemeClr val="tx1"/>
                      </a:solidFill>
                      <a:prstDash val="solid"/>
                      <a:round/>
                      <a:headEnd type="none" w="med" len="med"/>
                      <a:tailEnd type="none" w="med" len="med"/>
                    </a:lnB>
                  </a:tcPr>
                </a:tc>
                <a:tc hMerge="1">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1200" b="0"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86" marR="57286" marT="0" marB="0" anchor="ctr" horzOverflow="overflow">
                    <a:lnB w="12700" cap="flat" cmpd="sng" algn="ctr">
                      <a:solidFill>
                        <a:schemeClr val="tx1"/>
                      </a:solidFill>
                      <a:prstDash val="solid"/>
                      <a:round/>
                      <a:headEnd type="none" w="med" len="med"/>
                      <a:tailEnd type="none" w="med" len="med"/>
                    </a:lnB>
                  </a:tcPr>
                </a:tc>
                <a:tc hMerge="1">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1200" b="0"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86" marR="57286" marT="0" marB="0" anchor="ctr" horzOverflow="overflow">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5685679"/>
                  </a:ext>
                </a:extLst>
              </a:tr>
              <a:tr h="329959">
                <a:tc gridSpan="2" vMerge="1">
                  <a:txBody>
                    <a:bodyPr/>
                    <a:lstStyle/>
                    <a:p>
                      <a:endParaRPr lang="zh-TW" altLang="en-US"/>
                    </a:p>
                  </a:txBody>
                  <a:tcPr/>
                </a:tc>
                <a:tc hMerge="1" vMerge="1">
                  <a:txBody>
                    <a:bodyPr/>
                    <a:lstStyle/>
                    <a:p>
                      <a:endParaRPr lang="zh-TW" altLang="en-US"/>
                    </a:p>
                  </a:txBody>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ctr" latinLnBrk="0" hangingPunct="1">
                        <a:lnSpc>
                          <a:spcPts val="1500"/>
                        </a:lnSpc>
                        <a:spcBef>
                          <a:spcPts val="0"/>
                        </a:spcBef>
                        <a:spcAft>
                          <a:spcPts val="0"/>
                        </a:spcAft>
                        <a:buClrTx/>
                        <a:buSzTx/>
                        <a:buFontTx/>
                        <a:buNone/>
                        <a:tabLst/>
                        <a:defRPr/>
                      </a:pPr>
                      <a:r>
                        <a:rPr lang="en-US" altLang="zh-TW" sz="1600" b="1" kern="100" dirty="0">
                          <a:solidFill>
                            <a:schemeClr val="bg1"/>
                          </a:solidFill>
                          <a:effectLst/>
                          <a:latin typeface="+mn-ea"/>
                          <a:ea typeface="+mn-ea"/>
                        </a:rPr>
                        <a:t>2</a:t>
                      </a:r>
                      <a:r>
                        <a:rPr lang="zh-TW" altLang="zh-TW" sz="1600" b="1" kern="100" dirty="0">
                          <a:solidFill>
                            <a:schemeClr val="bg1"/>
                          </a:solidFill>
                          <a:effectLst/>
                          <a:latin typeface="+mn-ea"/>
                          <a:ea typeface="+mn-ea"/>
                        </a:rPr>
                        <a:t>億以上</a:t>
                      </a:r>
                      <a:endParaRPr lang="zh-TW" altLang="zh-TW" sz="1600" b="1" kern="100" dirty="0">
                        <a:solidFill>
                          <a:schemeClr val="bg1"/>
                        </a:solidFill>
                        <a:effectLst/>
                        <a:latin typeface="+mn-ea"/>
                        <a:ea typeface="+mn-ea"/>
                        <a:cs typeface="+mn-cs"/>
                      </a:endParaRPr>
                    </a:p>
                  </a:txBody>
                  <a:tcPr marL="57286" marR="57286" marT="0" marB="0" anchor="ctr" horzOverflow="overflow">
                    <a:solidFill>
                      <a:srgbClr val="758E9A"/>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ctr" latinLnBrk="0" hangingPunct="1">
                        <a:lnSpc>
                          <a:spcPts val="1500"/>
                        </a:lnSpc>
                        <a:spcBef>
                          <a:spcPts val="0"/>
                        </a:spcBef>
                        <a:spcAft>
                          <a:spcPts val="0"/>
                        </a:spcAft>
                        <a:buClrTx/>
                        <a:buSzTx/>
                        <a:buFontTx/>
                        <a:buNone/>
                        <a:tabLst/>
                        <a:defRPr/>
                      </a:pPr>
                      <a:r>
                        <a:rPr lang="en-US" altLang="zh-TW" sz="1600" b="1" kern="100" dirty="0">
                          <a:solidFill>
                            <a:schemeClr val="bg1"/>
                          </a:solidFill>
                          <a:effectLst/>
                          <a:latin typeface="+mn-ea"/>
                          <a:ea typeface="+mn-ea"/>
                        </a:rPr>
                        <a:t>5</a:t>
                      </a:r>
                      <a:r>
                        <a:rPr lang="zh-TW" altLang="zh-TW" sz="1600" b="1" kern="100" dirty="0">
                          <a:solidFill>
                            <a:schemeClr val="bg1"/>
                          </a:solidFill>
                          <a:effectLst/>
                          <a:latin typeface="+mn-ea"/>
                          <a:ea typeface="+mn-ea"/>
                        </a:rPr>
                        <a:t>仟萬至</a:t>
                      </a:r>
                      <a:r>
                        <a:rPr lang="en-US" altLang="zh-TW" sz="1600" b="1" kern="100" dirty="0">
                          <a:solidFill>
                            <a:schemeClr val="bg1"/>
                          </a:solidFill>
                          <a:effectLst/>
                          <a:latin typeface="+mn-ea"/>
                          <a:ea typeface="+mn-ea"/>
                        </a:rPr>
                        <a:t>2</a:t>
                      </a:r>
                      <a:r>
                        <a:rPr lang="zh-TW" altLang="zh-TW" sz="1600" b="1" kern="100" dirty="0">
                          <a:solidFill>
                            <a:schemeClr val="bg1"/>
                          </a:solidFill>
                          <a:effectLst/>
                          <a:latin typeface="+mn-ea"/>
                          <a:ea typeface="+mn-ea"/>
                        </a:rPr>
                        <a:t>億</a:t>
                      </a:r>
                      <a:endParaRPr lang="zh-TW" altLang="zh-TW" sz="1600" b="1" kern="100" dirty="0">
                        <a:solidFill>
                          <a:schemeClr val="bg1"/>
                        </a:solidFill>
                        <a:effectLst/>
                        <a:latin typeface="+mn-ea"/>
                        <a:ea typeface="+mn-ea"/>
                        <a:cs typeface="+mn-cs"/>
                      </a:endParaRPr>
                    </a:p>
                  </a:txBody>
                  <a:tcPr marL="57286" marR="57286" marT="0" marB="0" anchor="ctr" horzOverflow="overflow">
                    <a:solidFill>
                      <a:srgbClr val="758E9A"/>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ctr" latinLnBrk="0" hangingPunct="1">
                        <a:lnSpc>
                          <a:spcPts val="1500"/>
                        </a:lnSpc>
                        <a:spcBef>
                          <a:spcPts val="0"/>
                        </a:spcBef>
                        <a:spcAft>
                          <a:spcPts val="0"/>
                        </a:spcAft>
                        <a:buClrTx/>
                        <a:buSzTx/>
                        <a:buFontTx/>
                        <a:buNone/>
                        <a:tabLst/>
                        <a:defRPr/>
                      </a:pPr>
                      <a:r>
                        <a:rPr lang="en-US" altLang="zh-TW" sz="1600" b="1" kern="100" dirty="0">
                          <a:solidFill>
                            <a:schemeClr val="bg1"/>
                          </a:solidFill>
                          <a:effectLst/>
                          <a:latin typeface="+mn-ea"/>
                          <a:ea typeface="+mn-ea"/>
                        </a:rPr>
                        <a:t>1</a:t>
                      </a:r>
                      <a:r>
                        <a:rPr lang="zh-TW" altLang="zh-TW" sz="1600" b="1" kern="100" dirty="0">
                          <a:solidFill>
                            <a:schemeClr val="bg1"/>
                          </a:solidFill>
                          <a:effectLst/>
                          <a:latin typeface="+mn-ea"/>
                          <a:ea typeface="+mn-ea"/>
                        </a:rPr>
                        <a:t>仟萬至</a:t>
                      </a:r>
                      <a:r>
                        <a:rPr lang="en-US" altLang="zh-TW" sz="1600" b="1" kern="100" dirty="0">
                          <a:solidFill>
                            <a:schemeClr val="bg1"/>
                          </a:solidFill>
                          <a:effectLst/>
                          <a:latin typeface="+mn-ea"/>
                          <a:ea typeface="+mn-ea"/>
                        </a:rPr>
                        <a:t>5</a:t>
                      </a:r>
                      <a:r>
                        <a:rPr lang="zh-TW" altLang="zh-TW" sz="1600" b="1" kern="100" dirty="0">
                          <a:solidFill>
                            <a:schemeClr val="bg1"/>
                          </a:solidFill>
                          <a:effectLst/>
                          <a:latin typeface="+mn-ea"/>
                          <a:ea typeface="+mn-ea"/>
                        </a:rPr>
                        <a:t>仟萬</a:t>
                      </a:r>
                      <a:endParaRPr lang="zh-TW" altLang="zh-TW" sz="1600" b="1" kern="100" dirty="0">
                        <a:solidFill>
                          <a:schemeClr val="bg1"/>
                        </a:solidFill>
                        <a:effectLst/>
                        <a:latin typeface="+mn-ea"/>
                        <a:ea typeface="+mn-ea"/>
                        <a:cs typeface="+mn-cs"/>
                      </a:endParaRPr>
                    </a:p>
                  </a:txBody>
                  <a:tcPr marL="57286" marR="57286" marT="0" marB="0" anchor="ctr" horzOverflow="overflow">
                    <a:solidFill>
                      <a:srgbClr val="758E9A"/>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ctr" latinLnBrk="0" hangingPunct="1">
                        <a:lnSpc>
                          <a:spcPts val="1500"/>
                        </a:lnSpc>
                        <a:spcBef>
                          <a:spcPts val="0"/>
                        </a:spcBef>
                        <a:spcAft>
                          <a:spcPts val="0"/>
                        </a:spcAft>
                        <a:buClrTx/>
                        <a:buSzTx/>
                        <a:buFontTx/>
                        <a:buNone/>
                        <a:tabLst/>
                        <a:defRPr/>
                      </a:pPr>
                      <a:r>
                        <a:rPr lang="en-US" altLang="zh-TW" sz="1600" b="1" kern="100" dirty="0">
                          <a:solidFill>
                            <a:schemeClr val="bg1"/>
                          </a:solidFill>
                          <a:effectLst/>
                          <a:latin typeface="+mn-ea"/>
                          <a:ea typeface="+mn-ea"/>
                        </a:rPr>
                        <a:t>1</a:t>
                      </a:r>
                      <a:r>
                        <a:rPr lang="zh-TW" altLang="zh-TW" sz="1600" b="1" kern="100" dirty="0">
                          <a:solidFill>
                            <a:schemeClr val="bg1"/>
                          </a:solidFill>
                          <a:effectLst/>
                          <a:latin typeface="+mn-ea"/>
                          <a:ea typeface="+mn-ea"/>
                        </a:rPr>
                        <a:t>佰萬至</a:t>
                      </a:r>
                      <a:r>
                        <a:rPr lang="en-US" altLang="zh-TW" sz="1600" b="1" kern="100" dirty="0">
                          <a:solidFill>
                            <a:schemeClr val="bg1"/>
                          </a:solidFill>
                          <a:effectLst/>
                          <a:latin typeface="+mn-ea"/>
                          <a:ea typeface="+mn-ea"/>
                        </a:rPr>
                        <a:t>1</a:t>
                      </a:r>
                      <a:r>
                        <a:rPr lang="zh-TW" altLang="zh-TW" sz="1600" b="1" kern="100" dirty="0">
                          <a:solidFill>
                            <a:schemeClr val="bg1"/>
                          </a:solidFill>
                          <a:effectLst/>
                          <a:latin typeface="+mn-ea"/>
                          <a:ea typeface="+mn-ea"/>
                        </a:rPr>
                        <a:t>仟萬</a:t>
                      </a:r>
                      <a:endParaRPr lang="zh-TW" altLang="zh-TW" sz="1600" b="1" kern="100" dirty="0">
                        <a:solidFill>
                          <a:schemeClr val="bg1"/>
                        </a:solidFill>
                        <a:effectLst/>
                        <a:latin typeface="+mn-ea"/>
                        <a:ea typeface="+mn-ea"/>
                        <a:cs typeface="+mn-cs"/>
                      </a:endParaRPr>
                    </a:p>
                  </a:txBody>
                  <a:tcPr marL="57286" marR="57286" marT="0" marB="0" anchor="ctr" horzOverflow="overflow">
                    <a:solidFill>
                      <a:srgbClr val="758E9A"/>
                    </a:solidFill>
                  </a:tcPr>
                </a:tc>
                <a:extLst>
                  <a:ext uri="{0D108BD9-81ED-4DB2-BD59-A6C34878D82A}">
                    <a16:rowId xmlns:a16="http://schemas.microsoft.com/office/drawing/2014/main" val="10001"/>
                  </a:ext>
                </a:extLst>
              </a:tr>
              <a:tr h="329959">
                <a:tc gridSpan="2">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ctr" latinLnBrk="0" hangingPunct="1">
                        <a:lnSpc>
                          <a:spcPts val="1500"/>
                        </a:lnSpc>
                        <a:spcBef>
                          <a:spcPts val="0"/>
                        </a:spcBef>
                        <a:spcAft>
                          <a:spcPts val="0"/>
                        </a:spcAft>
                        <a:buClrTx/>
                        <a:buSzTx/>
                        <a:buFontTx/>
                        <a:buNone/>
                        <a:tabLst/>
                        <a:defRPr/>
                      </a:pPr>
                      <a:r>
                        <a:rPr lang="en-US" altLang="zh-TW" sz="1600" kern="100" dirty="0">
                          <a:effectLst/>
                          <a:latin typeface="+mn-ea"/>
                          <a:ea typeface="+mn-ea"/>
                        </a:rPr>
                        <a:t>(1)</a:t>
                      </a:r>
                      <a:r>
                        <a:rPr lang="zh-TW" altLang="zh-TW" sz="1600" kern="100" dirty="0">
                          <a:effectLst/>
                          <a:latin typeface="+mn-ea"/>
                          <a:ea typeface="+mn-ea"/>
                        </a:rPr>
                        <a:t>近五年承攬施工件數</a:t>
                      </a:r>
                      <a:endParaRPr lang="zh-TW" altLang="zh-TW" sz="1600" b="0" kern="100" dirty="0">
                        <a:solidFill>
                          <a:schemeClr val="dk1"/>
                        </a:solidFill>
                        <a:effectLst/>
                        <a:latin typeface="+mn-ea"/>
                        <a:ea typeface="+mn-ea"/>
                        <a:cs typeface="+mn-cs"/>
                      </a:endParaRPr>
                    </a:p>
                  </a:txBody>
                  <a:tcPr marL="57286" marR="57286" marT="0" marB="0" anchor="ctr" horzOverflow="overflow">
                    <a:solidFill>
                      <a:srgbClr val="E4EBEE"/>
                    </a:solidFill>
                  </a:tcPr>
                </a:tc>
                <a:tc hMerge="1">
                  <a:txBody>
                    <a:bodyPr/>
                    <a:lstStyle/>
                    <a:p>
                      <a:endParaRPr lang="zh-TW" altLang="en-US"/>
                    </a:p>
                  </a:txBody>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ctr" latinLnBrk="0" hangingPunct="1">
                        <a:lnSpc>
                          <a:spcPts val="1500"/>
                        </a:lnSpc>
                        <a:spcBef>
                          <a:spcPts val="0"/>
                        </a:spcBef>
                        <a:spcAft>
                          <a:spcPts val="0"/>
                        </a:spcAft>
                        <a:buClrTx/>
                        <a:buSzTx/>
                        <a:buFontTx/>
                        <a:buNone/>
                        <a:tabLst/>
                        <a:defRPr/>
                      </a:pPr>
                      <a:r>
                        <a:rPr lang="en-US" altLang="zh-TW" sz="1600" b="0" kern="100" dirty="0">
                          <a:solidFill>
                            <a:schemeClr val="dk1"/>
                          </a:solidFill>
                          <a:effectLst/>
                          <a:latin typeface="+mn-ea"/>
                          <a:ea typeface="+mn-ea"/>
                          <a:cs typeface="+mn-cs"/>
                        </a:rPr>
                        <a:t>2</a:t>
                      </a:r>
                      <a:endParaRPr lang="zh-TW" altLang="zh-TW" sz="1600" b="0" kern="100" dirty="0">
                        <a:solidFill>
                          <a:schemeClr val="dk1"/>
                        </a:solidFill>
                        <a:effectLst/>
                        <a:latin typeface="+mn-ea"/>
                        <a:ea typeface="+mn-ea"/>
                        <a:cs typeface="+mn-cs"/>
                      </a:endParaRPr>
                    </a:p>
                  </a:txBody>
                  <a:tcPr marL="57286" marR="57286" marT="0" marB="0" anchor="ctr" horzOverflow="overflow">
                    <a:solidFill>
                      <a:srgbClr val="E4EBEE"/>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ctr" latinLnBrk="0" hangingPunct="1">
                        <a:lnSpc>
                          <a:spcPts val="1500"/>
                        </a:lnSpc>
                        <a:spcBef>
                          <a:spcPts val="0"/>
                        </a:spcBef>
                        <a:spcAft>
                          <a:spcPts val="0"/>
                        </a:spcAft>
                        <a:buClrTx/>
                        <a:buSzTx/>
                        <a:buFontTx/>
                        <a:buNone/>
                        <a:tabLst/>
                        <a:defRPr/>
                      </a:pPr>
                      <a:r>
                        <a:rPr lang="en-US" altLang="zh-TW" sz="1600" b="0" kern="100" dirty="0">
                          <a:solidFill>
                            <a:schemeClr val="dk1"/>
                          </a:solidFill>
                          <a:effectLst/>
                          <a:latin typeface="+mn-ea"/>
                          <a:ea typeface="+mn-ea"/>
                          <a:cs typeface="+mn-cs"/>
                        </a:rPr>
                        <a:t>0</a:t>
                      </a:r>
                      <a:endParaRPr lang="zh-TW" altLang="zh-TW" sz="1600" b="0" kern="100" dirty="0">
                        <a:solidFill>
                          <a:schemeClr val="dk1"/>
                        </a:solidFill>
                        <a:effectLst/>
                        <a:latin typeface="+mn-ea"/>
                        <a:ea typeface="+mn-ea"/>
                        <a:cs typeface="+mn-cs"/>
                      </a:endParaRPr>
                    </a:p>
                  </a:txBody>
                  <a:tcPr marL="57286" marR="57286" marT="0" marB="0" anchor="ctr" horzOverflow="overflow">
                    <a:solidFill>
                      <a:srgbClr val="E4EBEE"/>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ctr" latinLnBrk="0" hangingPunct="1">
                        <a:lnSpc>
                          <a:spcPts val="1500"/>
                        </a:lnSpc>
                        <a:spcBef>
                          <a:spcPts val="0"/>
                        </a:spcBef>
                        <a:spcAft>
                          <a:spcPts val="0"/>
                        </a:spcAft>
                        <a:buClrTx/>
                        <a:buSzTx/>
                        <a:buFontTx/>
                        <a:buNone/>
                        <a:tabLst/>
                        <a:defRPr/>
                      </a:pPr>
                      <a:r>
                        <a:rPr lang="en-US" altLang="zh-TW" sz="1600" b="0" kern="100" dirty="0">
                          <a:solidFill>
                            <a:schemeClr val="dk1"/>
                          </a:solidFill>
                          <a:effectLst/>
                          <a:latin typeface="+mn-ea"/>
                          <a:ea typeface="+mn-ea"/>
                          <a:cs typeface="+mn-cs"/>
                        </a:rPr>
                        <a:t>2</a:t>
                      </a:r>
                      <a:endParaRPr lang="zh-TW" altLang="zh-TW" sz="1600" b="0" kern="100" dirty="0">
                        <a:solidFill>
                          <a:schemeClr val="dk1"/>
                        </a:solidFill>
                        <a:effectLst/>
                        <a:latin typeface="+mn-ea"/>
                        <a:ea typeface="+mn-ea"/>
                        <a:cs typeface="+mn-cs"/>
                      </a:endParaRPr>
                    </a:p>
                  </a:txBody>
                  <a:tcPr marL="57286" marR="57286" marT="0" marB="0" anchor="ctr" horzOverflow="overflow">
                    <a:solidFill>
                      <a:srgbClr val="E4EBEE"/>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ctr" latinLnBrk="0" hangingPunct="1">
                        <a:lnSpc>
                          <a:spcPts val="1500"/>
                        </a:lnSpc>
                        <a:spcBef>
                          <a:spcPts val="0"/>
                        </a:spcBef>
                        <a:spcAft>
                          <a:spcPts val="0"/>
                        </a:spcAft>
                        <a:buClrTx/>
                        <a:buSzTx/>
                        <a:buFontTx/>
                        <a:buNone/>
                        <a:tabLst/>
                        <a:defRPr/>
                      </a:pPr>
                      <a:r>
                        <a:rPr lang="en-US" altLang="zh-TW" sz="1600" kern="100" dirty="0">
                          <a:effectLst/>
                          <a:latin typeface="+mn-ea"/>
                          <a:ea typeface="+mn-ea"/>
                        </a:rPr>
                        <a:t>0</a:t>
                      </a:r>
                      <a:endParaRPr lang="zh-TW" altLang="zh-TW" sz="1600" b="0" kern="100" dirty="0">
                        <a:solidFill>
                          <a:schemeClr val="dk1"/>
                        </a:solidFill>
                        <a:effectLst/>
                        <a:latin typeface="+mn-ea"/>
                        <a:ea typeface="+mn-ea"/>
                        <a:cs typeface="+mn-cs"/>
                      </a:endParaRPr>
                    </a:p>
                  </a:txBody>
                  <a:tcPr marL="57286" marR="57286" marT="0" marB="0" anchor="ctr" horzOverflow="overflow">
                    <a:solidFill>
                      <a:srgbClr val="E4EBEE"/>
                    </a:solidFill>
                  </a:tcPr>
                </a:tc>
                <a:extLst>
                  <a:ext uri="{0D108BD9-81ED-4DB2-BD59-A6C34878D82A}">
                    <a16:rowId xmlns:a16="http://schemas.microsoft.com/office/drawing/2014/main" val="1528417496"/>
                  </a:ext>
                </a:extLst>
              </a:tr>
              <a:tr h="329959">
                <a:tc gridSpan="2">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ctr" latinLnBrk="0" hangingPunct="1">
                        <a:lnSpc>
                          <a:spcPts val="1500"/>
                        </a:lnSpc>
                        <a:spcBef>
                          <a:spcPts val="0"/>
                        </a:spcBef>
                        <a:spcAft>
                          <a:spcPts val="0"/>
                        </a:spcAft>
                        <a:buClrTx/>
                        <a:buSzTx/>
                        <a:buFontTx/>
                        <a:buNone/>
                        <a:tabLst/>
                        <a:defRPr/>
                      </a:pPr>
                      <a:r>
                        <a:rPr lang="en-US" altLang="zh-TW" sz="1600" kern="100" dirty="0">
                          <a:effectLst/>
                          <a:latin typeface="+mn-ea"/>
                          <a:ea typeface="+mn-ea"/>
                        </a:rPr>
                        <a:t>(2)</a:t>
                      </a:r>
                      <a:r>
                        <a:rPr lang="zh-TW" altLang="zh-TW" sz="1600" kern="100" dirty="0">
                          <a:effectLst/>
                          <a:latin typeface="+mn-ea"/>
                          <a:ea typeface="+mn-ea"/>
                        </a:rPr>
                        <a:t>近五年專案管理件數</a:t>
                      </a:r>
                      <a:endParaRPr lang="zh-TW" altLang="zh-TW" sz="1600" b="0" kern="100" dirty="0">
                        <a:solidFill>
                          <a:schemeClr val="dk1"/>
                        </a:solidFill>
                        <a:effectLst/>
                        <a:latin typeface="+mn-ea"/>
                        <a:ea typeface="+mn-ea"/>
                        <a:cs typeface="+mn-cs"/>
                      </a:endParaRPr>
                    </a:p>
                  </a:txBody>
                  <a:tcPr marL="57286" marR="57286" marT="0" marB="0" anchor="ctr" horzOverflow="overflow">
                    <a:solidFill>
                      <a:srgbClr val="FFFFFF"/>
                    </a:solidFill>
                  </a:tcPr>
                </a:tc>
                <a:tc hMerge="1">
                  <a:txBody>
                    <a:bodyPr/>
                    <a:lstStyle/>
                    <a:p>
                      <a:endParaRPr lang="zh-TW" altLang="en-US"/>
                    </a:p>
                  </a:txBody>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ctr" latinLnBrk="0" hangingPunct="1">
                        <a:lnSpc>
                          <a:spcPts val="1500"/>
                        </a:lnSpc>
                        <a:spcBef>
                          <a:spcPts val="0"/>
                        </a:spcBef>
                        <a:spcAft>
                          <a:spcPts val="0"/>
                        </a:spcAft>
                        <a:buClrTx/>
                        <a:buSzTx/>
                        <a:buFontTx/>
                        <a:buNone/>
                        <a:tabLst/>
                        <a:defRPr/>
                      </a:pPr>
                      <a:r>
                        <a:rPr lang="en-US" altLang="zh-TW" sz="1600" kern="100" dirty="0">
                          <a:effectLst/>
                          <a:latin typeface="+mn-ea"/>
                          <a:ea typeface="+mn-ea"/>
                        </a:rPr>
                        <a:t>0</a:t>
                      </a:r>
                      <a:endParaRPr lang="zh-TW" altLang="zh-TW" sz="1600" b="0" kern="100" dirty="0">
                        <a:solidFill>
                          <a:schemeClr val="dk1"/>
                        </a:solidFill>
                        <a:effectLst/>
                        <a:latin typeface="+mn-ea"/>
                        <a:ea typeface="+mn-ea"/>
                        <a:cs typeface="+mn-cs"/>
                      </a:endParaRPr>
                    </a:p>
                  </a:txBody>
                  <a:tcPr marL="57286" marR="57286" marT="0" marB="0" anchor="ctr" horzOverflow="overflow">
                    <a:solidFill>
                      <a:srgbClr val="FFFFFF"/>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ctr" latinLnBrk="0" hangingPunct="1">
                        <a:lnSpc>
                          <a:spcPts val="1500"/>
                        </a:lnSpc>
                        <a:spcBef>
                          <a:spcPts val="0"/>
                        </a:spcBef>
                        <a:spcAft>
                          <a:spcPts val="0"/>
                        </a:spcAft>
                        <a:buClrTx/>
                        <a:buSzTx/>
                        <a:buFontTx/>
                        <a:buNone/>
                        <a:tabLst/>
                        <a:defRPr/>
                      </a:pPr>
                      <a:r>
                        <a:rPr lang="en-US" altLang="zh-TW" sz="1600" kern="100" dirty="0">
                          <a:effectLst/>
                          <a:latin typeface="+mn-ea"/>
                          <a:ea typeface="+mn-ea"/>
                        </a:rPr>
                        <a:t>0</a:t>
                      </a:r>
                      <a:endParaRPr lang="zh-TW" altLang="zh-TW" sz="1600" b="0" kern="100" dirty="0">
                        <a:solidFill>
                          <a:schemeClr val="dk1"/>
                        </a:solidFill>
                        <a:effectLst/>
                        <a:latin typeface="+mn-ea"/>
                        <a:ea typeface="+mn-ea"/>
                        <a:cs typeface="+mn-cs"/>
                      </a:endParaRPr>
                    </a:p>
                  </a:txBody>
                  <a:tcPr marL="57286" marR="57286" marT="0" marB="0" anchor="ctr" horzOverflow="overflow">
                    <a:solidFill>
                      <a:srgbClr val="FFFFFF"/>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ctr" latinLnBrk="0" hangingPunct="1">
                        <a:lnSpc>
                          <a:spcPts val="1500"/>
                        </a:lnSpc>
                        <a:spcBef>
                          <a:spcPts val="0"/>
                        </a:spcBef>
                        <a:spcAft>
                          <a:spcPts val="0"/>
                        </a:spcAft>
                        <a:buClrTx/>
                        <a:buSzTx/>
                        <a:buFontTx/>
                        <a:buNone/>
                        <a:tabLst/>
                        <a:defRPr/>
                      </a:pPr>
                      <a:r>
                        <a:rPr lang="en-US" altLang="zh-TW" sz="1600" kern="100" dirty="0">
                          <a:effectLst/>
                          <a:latin typeface="+mn-ea"/>
                          <a:ea typeface="+mn-ea"/>
                        </a:rPr>
                        <a:t>0</a:t>
                      </a:r>
                      <a:endParaRPr lang="zh-TW" altLang="zh-TW" sz="1600" b="0" kern="100" dirty="0">
                        <a:solidFill>
                          <a:schemeClr val="dk1"/>
                        </a:solidFill>
                        <a:effectLst/>
                        <a:latin typeface="+mn-ea"/>
                        <a:ea typeface="+mn-ea"/>
                        <a:cs typeface="+mn-cs"/>
                      </a:endParaRPr>
                    </a:p>
                  </a:txBody>
                  <a:tcPr marL="57286" marR="57286" marT="0" marB="0" anchor="ctr" horzOverflow="overflow">
                    <a:solidFill>
                      <a:srgbClr val="FFFFFF"/>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ctr" latinLnBrk="0" hangingPunct="1">
                        <a:lnSpc>
                          <a:spcPts val="1500"/>
                        </a:lnSpc>
                        <a:spcBef>
                          <a:spcPts val="0"/>
                        </a:spcBef>
                        <a:spcAft>
                          <a:spcPts val="0"/>
                        </a:spcAft>
                        <a:buClrTx/>
                        <a:buSzTx/>
                        <a:buFontTx/>
                        <a:buNone/>
                        <a:tabLst/>
                        <a:defRPr/>
                      </a:pPr>
                      <a:r>
                        <a:rPr lang="en-US" altLang="zh-TW" sz="1600" kern="100" dirty="0">
                          <a:effectLst/>
                          <a:latin typeface="+mn-ea"/>
                          <a:ea typeface="+mn-ea"/>
                        </a:rPr>
                        <a:t>0</a:t>
                      </a:r>
                      <a:endParaRPr lang="zh-TW" altLang="zh-TW" sz="1600" b="0" kern="100" dirty="0">
                        <a:solidFill>
                          <a:schemeClr val="dk1"/>
                        </a:solidFill>
                        <a:effectLst/>
                        <a:latin typeface="+mn-ea"/>
                        <a:ea typeface="+mn-ea"/>
                        <a:cs typeface="+mn-cs"/>
                      </a:endParaRPr>
                    </a:p>
                  </a:txBody>
                  <a:tcPr marL="57286" marR="57286" marT="0" marB="0" anchor="ctr" horzOverflow="overflow">
                    <a:solidFill>
                      <a:srgbClr val="FFFFFF"/>
                    </a:solidFill>
                  </a:tcPr>
                </a:tc>
                <a:extLst>
                  <a:ext uri="{0D108BD9-81ED-4DB2-BD59-A6C34878D82A}">
                    <a16:rowId xmlns:a16="http://schemas.microsoft.com/office/drawing/2014/main" val="1955280493"/>
                  </a:ext>
                </a:extLst>
              </a:tr>
              <a:tr h="329959">
                <a:tc gridSpan="2">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ctr" latinLnBrk="0" hangingPunct="1">
                        <a:lnSpc>
                          <a:spcPts val="1500"/>
                        </a:lnSpc>
                        <a:spcBef>
                          <a:spcPts val="0"/>
                        </a:spcBef>
                        <a:spcAft>
                          <a:spcPts val="0"/>
                        </a:spcAft>
                        <a:buClrTx/>
                        <a:buSzTx/>
                        <a:buFontTx/>
                        <a:buNone/>
                        <a:tabLst/>
                        <a:defRPr/>
                      </a:pPr>
                      <a:r>
                        <a:rPr lang="en-US" altLang="zh-TW" sz="1600" kern="100" dirty="0">
                          <a:effectLst/>
                          <a:latin typeface="+mn-ea"/>
                          <a:ea typeface="+mn-ea"/>
                        </a:rPr>
                        <a:t>(3)</a:t>
                      </a:r>
                      <a:r>
                        <a:rPr lang="zh-TW" altLang="zh-TW" sz="1600" kern="100" dirty="0">
                          <a:effectLst/>
                          <a:latin typeface="+mn-ea"/>
                          <a:ea typeface="+mn-ea"/>
                        </a:rPr>
                        <a:t>近</a:t>
                      </a:r>
                      <a:r>
                        <a:rPr lang="en-US" altLang="zh-TW" sz="1600" kern="100" dirty="0">
                          <a:effectLst/>
                          <a:latin typeface="+mn-ea"/>
                          <a:ea typeface="+mn-ea"/>
                        </a:rPr>
                        <a:t>5</a:t>
                      </a:r>
                      <a:r>
                        <a:rPr lang="zh-TW" altLang="zh-TW" sz="1600" kern="100" dirty="0">
                          <a:effectLst/>
                          <a:latin typeface="+mn-ea"/>
                          <a:ea typeface="+mn-ea"/>
                        </a:rPr>
                        <a:t>年監造件數</a:t>
                      </a:r>
                      <a:endParaRPr lang="zh-TW" altLang="zh-TW" sz="1600" b="0" kern="100" dirty="0">
                        <a:solidFill>
                          <a:schemeClr val="dk1"/>
                        </a:solidFill>
                        <a:effectLst/>
                        <a:latin typeface="+mn-ea"/>
                        <a:ea typeface="+mn-ea"/>
                        <a:cs typeface="+mn-cs"/>
                      </a:endParaRPr>
                    </a:p>
                  </a:txBody>
                  <a:tcPr marL="57286" marR="57286" marT="0" marB="0" anchor="ctr" horzOverflow="overflow">
                    <a:solidFill>
                      <a:srgbClr val="E4EBEE"/>
                    </a:solidFill>
                  </a:tcPr>
                </a:tc>
                <a:tc hMerge="1">
                  <a:txBody>
                    <a:bodyPr/>
                    <a:lstStyle/>
                    <a:p>
                      <a:endParaRPr lang="zh-TW" altLang="en-US"/>
                    </a:p>
                  </a:txBody>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ctr" latinLnBrk="0" hangingPunct="1">
                        <a:lnSpc>
                          <a:spcPts val="1500"/>
                        </a:lnSpc>
                        <a:spcBef>
                          <a:spcPts val="0"/>
                        </a:spcBef>
                        <a:spcAft>
                          <a:spcPts val="0"/>
                        </a:spcAft>
                        <a:buClrTx/>
                        <a:buSzTx/>
                        <a:buFontTx/>
                        <a:buNone/>
                        <a:tabLst/>
                        <a:defRPr/>
                      </a:pPr>
                      <a:r>
                        <a:rPr lang="en-US" altLang="zh-TW" sz="1600" kern="100" dirty="0">
                          <a:effectLst/>
                          <a:latin typeface="+mn-ea"/>
                          <a:ea typeface="+mn-ea"/>
                        </a:rPr>
                        <a:t>0</a:t>
                      </a:r>
                      <a:endParaRPr lang="zh-TW" altLang="zh-TW" sz="1600" b="0" kern="100" dirty="0">
                        <a:solidFill>
                          <a:schemeClr val="dk1"/>
                        </a:solidFill>
                        <a:effectLst/>
                        <a:latin typeface="+mn-ea"/>
                        <a:ea typeface="+mn-ea"/>
                        <a:cs typeface="+mn-cs"/>
                      </a:endParaRPr>
                    </a:p>
                  </a:txBody>
                  <a:tcPr marL="57286" marR="57286" marT="0" marB="0" anchor="ctr" horzOverflow="overflow">
                    <a:solidFill>
                      <a:srgbClr val="E4EBEE"/>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ctr" latinLnBrk="0" hangingPunct="1">
                        <a:lnSpc>
                          <a:spcPts val="1500"/>
                        </a:lnSpc>
                        <a:spcBef>
                          <a:spcPts val="0"/>
                        </a:spcBef>
                        <a:spcAft>
                          <a:spcPts val="0"/>
                        </a:spcAft>
                        <a:buClrTx/>
                        <a:buSzTx/>
                        <a:buFontTx/>
                        <a:buNone/>
                        <a:tabLst/>
                        <a:defRPr/>
                      </a:pPr>
                      <a:r>
                        <a:rPr lang="en-US" altLang="zh-TW" sz="1600" kern="100" dirty="0">
                          <a:effectLst/>
                          <a:latin typeface="+mn-ea"/>
                          <a:ea typeface="+mn-ea"/>
                        </a:rPr>
                        <a:t>0</a:t>
                      </a:r>
                      <a:endParaRPr lang="zh-TW" altLang="zh-TW" sz="1600" b="0" kern="100" dirty="0">
                        <a:solidFill>
                          <a:schemeClr val="dk1"/>
                        </a:solidFill>
                        <a:effectLst/>
                        <a:latin typeface="+mn-ea"/>
                        <a:ea typeface="+mn-ea"/>
                        <a:cs typeface="+mn-cs"/>
                      </a:endParaRPr>
                    </a:p>
                  </a:txBody>
                  <a:tcPr marL="57286" marR="57286" marT="0" marB="0" anchor="ctr" horzOverflow="overflow">
                    <a:solidFill>
                      <a:srgbClr val="E4EBEE"/>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ctr" latinLnBrk="0" hangingPunct="1">
                        <a:lnSpc>
                          <a:spcPts val="1500"/>
                        </a:lnSpc>
                        <a:spcBef>
                          <a:spcPts val="0"/>
                        </a:spcBef>
                        <a:spcAft>
                          <a:spcPts val="0"/>
                        </a:spcAft>
                        <a:buClrTx/>
                        <a:buSzTx/>
                        <a:buFontTx/>
                        <a:buNone/>
                        <a:tabLst/>
                        <a:defRPr/>
                      </a:pPr>
                      <a:r>
                        <a:rPr lang="en-US" altLang="zh-TW" sz="1600" kern="100" dirty="0">
                          <a:effectLst/>
                          <a:latin typeface="+mn-ea"/>
                          <a:ea typeface="+mn-ea"/>
                        </a:rPr>
                        <a:t>0</a:t>
                      </a:r>
                      <a:endParaRPr lang="zh-TW" altLang="zh-TW" sz="1600" b="0" kern="100" dirty="0">
                        <a:solidFill>
                          <a:schemeClr val="dk1"/>
                        </a:solidFill>
                        <a:effectLst/>
                        <a:latin typeface="+mn-ea"/>
                        <a:ea typeface="+mn-ea"/>
                        <a:cs typeface="+mn-cs"/>
                      </a:endParaRPr>
                    </a:p>
                  </a:txBody>
                  <a:tcPr marL="57286" marR="57286" marT="0" marB="0" anchor="ctr" horzOverflow="overflow">
                    <a:solidFill>
                      <a:srgbClr val="E4EBEE"/>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ctr" latinLnBrk="0" hangingPunct="1">
                        <a:lnSpc>
                          <a:spcPts val="1500"/>
                        </a:lnSpc>
                        <a:spcBef>
                          <a:spcPts val="0"/>
                        </a:spcBef>
                        <a:spcAft>
                          <a:spcPts val="0"/>
                        </a:spcAft>
                        <a:buClrTx/>
                        <a:buSzTx/>
                        <a:buFontTx/>
                        <a:buNone/>
                        <a:tabLst/>
                        <a:defRPr/>
                      </a:pPr>
                      <a:r>
                        <a:rPr lang="en-US" altLang="zh-TW" sz="1600" kern="100" dirty="0">
                          <a:effectLst/>
                          <a:latin typeface="+mn-ea"/>
                          <a:ea typeface="+mn-ea"/>
                        </a:rPr>
                        <a:t>0</a:t>
                      </a:r>
                      <a:endParaRPr lang="zh-TW" altLang="zh-TW" sz="1600" b="0" kern="100" dirty="0">
                        <a:solidFill>
                          <a:schemeClr val="dk1"/>
                        </a:solidFill>
                        <a:effectLst/>
                        <a:latin typeface="+mn-ea"/>
                        <a:ea typeface="+mn-ea"/>
                        <a:cs typeface="+mn-cs"/>
                      </a:endParaRPr>
                    </a:p>
                  </a:txBody>
                  <a:tcPr marL="57286" marR="57286" marT="0" marB="0" anchor="ctr" horzOverflow="overflow">
                    <a:solidFill>
                      <a:srgbClr val="E4EBEE"/>
                    </a:solidFill>
                  </a:tcPr>
                </a:tc>
                <a:extLst>
                  <a:ext uri="{0D108BD9-81ED-4DB2-BD59-A6C34878D82A}">
                    <a16:rowId xmlns:a16="http://schemas.microsoft.com/office/drawing/2014/main" val="1930393874"/>
                  </a:ext>
                </a:extLst>
              </a:tr>
              <a:tr h="329959">
                <a:tc gridSpan="2">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ctr" latinLnBrk="0" hangingPunct="1">
                        <a:lnSpc>
                          <a:spcPts val="1500"/>
                        </a:lnSpc>
                        <a:spcBef>
                          <a:spcPts val="0"/>
                        </a:spcBef>
                        <a:spcAft>
                          <a:spcPts val="0"/>
                        </a:spcAft>
                        <a:buClrTx/>
                        <a:buSzTx/>
                        <a:buFontTx/>
                        <a:buNone/>
                        <a:tabLst/>
                        <a:defRPr/>
                      </a:pPr>
                      <a:r>
                        <a:rPr lang="en-US" altLang="zh-TW" sz="1600" kern="100" dirty="0">
                          <a:effectLst/>
                          <a:latin typeface="+mn-ea"/>
                          <a:ea typeface="+mn-ea"/>
                        </a:rPr>
                        <a:t>(4)</a:t>
                      </a:r>
                      <a:r>
                        <a:rPr lang="zh-TW" altLang="zh-TW" sz="1600" kern="100" dirty="0">
                          <a:effectLst/>
                          <a:latin typeface="+mn-ea"/>
                          <a:ea typeface="+mn-ea"/>
                        </a:rPr>
                        <a:t>在建工程件數</a:t>
                      </a:r>
                      <a:endParaRPr lang="zh-TW" altLang="zh-TW" sz="1600" b="0" kern="100" dirty="0">
                        <a:solidFill>
                          <a:schemeClr val="dk1"/>
                        </a:solidFill>
                        <a:effectLst/>
                        <a:latin typeface="+mn-ea"/>
                        <a:ea typeface="+mn-ea"/>
                        <a:cs typeface="+mn-cs"/>
                      </a:endParaRPr>
                    </a:p>
                  </a:txBody>
                  <a:tcPr marL="57286" marR="57286" marT="0" marB="0" anchor="ctr" horzOverflow="overflow"/>
                </a:tc>
                <a:tc hMerge="1">
                  <a:txBody>
                    <a:bodyPr/>
                    <a:lstStyle/>
                    <a:p>
                      <a:endParaRPr lang="zh-TW" altLang="en-US"/>
                    </a:p>
                  </a:txBody>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ctr" latinLnBrk="0" hangingPunct="1">
                        <a:lnSpc>
                          <a:spcPts val="1500"/>
                        </a:lnSpc>
                        <a:spcBef>
                          <a:spcPts val="0"/>
                        </a:spcBef>
                        <a:spcAft>
                          <a:spcPts val="0"/>
                        </a:spcAft>
                        <a:buClrTx/>
                        <a:buSzTx/>
                        <a:buFontTx/>
                        <a:buNone/>
                        <a:tabLst/>
                        <a:defRPr/>
                      </a:pPr>
                      <a:r>
                        <a:rPr lang="en-US" altLang="zh-TW" sz="1600" b="0" kern="100" dirty="0">
                          <a:solidFill>
                            <a:schemeClr val="dk1"/>
                          </a:solidFill>
                          <a:effectLst/>
                          <a:latin typeface="+mn-ea"/>
                          <a:ea typeface="+mn-ea"/>
                          <a:cs typeface="+mn-cs"/>
                        </a:rPr>
                        <a:t>1</a:t>
                      </a:r>
                      <a:endParaRPr lang="zh-TW" altLang="zh-TW" sz="1600" b="0" kern="100" dirty="0">
                        <a:solidFill>
                          <a:schemeClr val="dk1"/>
                        </a:solidFill>
                        <a:effectLst/>
                        <a:latin typeface="+mn-ea"/>
                        <a:ea typeface="+mn-ea"/>
                        <a:cs typeface="+mn-cs"/>
                      </a:endParaRPr>
                    </a:p>
                  </a:txBody>
                  <a:tcPr marL="57286" marR="57286" marT="0" marB="0" anchor="ctr" horzOverflow="overflow"/>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ctr" latinLnBrk="0" hangingPunct="1">
                        <a:lnSpc>
                          <a:spcPts val="1500"/>
                        </a:lnSpc>
                        <a:spcBef>
                          <a:spcPts val="0"/>
                        </a:spcBef>
                        <a:spcAft>
                          <a:spcPts val="0"/>
                        </a:spcAft>
                        <a:buClrTx/>
                        <a:buSzTx/>
                        <a:buFontTx/>
                        <a:buNone/>
                        <a:tabLst/>
                        <a:defRPr/>
                      </a:pPr>
                      <a:r>
                        <a:rPr lang="en-US" altLang="zh-TW" sz="1600" kern="100" dirty="0">
                          <a:effectLst/>
                          <a:latin typeface="+mn-ea"/>
                          <a:ea typeface="+mn-ea"/>
                        </a:rPr>
                        <a:t>0</a:t>
                      </a:r>
                      <a:endParaRPr lang="zh-TW" altLang="zh-TW" sz="1600" b="0" kern="100" dirty="0">
                        <a:solidFill>
                          <a:schemeClr val="dk1"/>
                        </a:solidFill>
                        <a:effectLst/>
                        <a:latin typeface="+mn-ea"/>
                        <a:ea typeface="+mn-ea"/>
                        <a:cs typeface="+mn-cs"/>
                      </a:endParaRPr>
                    </a:p>
                  </a:txBody>
                  <a:tcPr marL="57286" marR="57286" marT="0" marB="0" anchor="ctr" horzOverflow="overflow"/>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ctr" latinLnBrk="0" hangingPunct="1">
                        <a:lnSpc>
                          <a:spcPts val="1500"/>
                        </a:lnSpc>
                        <a:spcBef>
                          <a:spcPts val="0"/>
                        </a:spcBef>
                        <a:spcAft>
                          <a:spcPts val="0"/>
                        </a:spcAft>
                        <a:buClrTx/>
                        <a:buSzTx/>
                        <a:buFontTx/>
                        <a:buNone/>
                        <a:tabLst/>
                        <a:defRPr/>
                      </a:pPr>
                      <a:r>
                        <a:rPr lang="en-US" altLang="zh-TW" sz="1600" kern="100" dirty="0">
                          <a:effectLst/>
                          <a:latin typeface="+mn-ea"/>
                          <a:ea typeface="+mn-ea"/>
                        </a:rPr>
                        <a:t>0</a:t>
                      </a:r>
                      <a:endParaRPr lang="en-US" altLang="zh-TW" sz="1600" b="0" kern="100" dirty="0">
                        <a:solidFill>
                          <a:schemeClr val="dk1"/>
                        </a:solidFill>
                        <a:effectLst/>
                        <a:latin typeface="+mn-ea"/>
                        <a:ea typeface="+mn-ea"/>
                        <a:cs typeface="+mn-cs"/>
                      </a:endParaRPr>
                    </a:p>
                  </a:txBody>
                  <a:tcPr marL="57286" marR="57286" marT="0" marB="0" anchor="ctr" horzOverflow="overflow"/>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ctr" latinLnBrk="0" hangingPunct="1">
                        <a:lnSpc>
                          <a:spcPts val="1500"/>
                        </a:lnSpc>
                        <a:spcBef>
                          <a:spcPts val="0"/>
                        </a:spcBef>
                        <a:spcAft>
                          <a:spcPts val="0"/>
                        </a:spcAft>
                        <a:buClrTx/>
                        <a:buSzTx/>
                        <a:buFontTx/>
                        <a:buNone/>
                        <a:tabLst/>
                        <a:defRPr/>
                      </a:pPr>
                      <a:r>
                        <a:rPr lang="en-US" altLang="zh-TW" sz="1600" kern="100" dirty="0">
                          <a:effectLst/>
                          <a:latin typeface="+mn-ea"/>
                          <a:ea typeface="+mn-ea"/>
                        </a:rPr>
                        <a:t>0</a:t>
                      </a:r>
                      <a:endParaRPr lang="zh-TW" altLang="zh-TW" sz="1600" b="0" kern="100" dirty="0">
                        <a:solidFill>
                          <a:schemeClr val="dk1"/>
                        </a:solidFill>
                        <a:effectLst/>
                        <a:latin typeface="+mn-ea"/>
                        <a:ea typeface="+mn-ea"/>
                        <a:cs typeface="+mn-cs"/>
                      </a:endParaRPr>
                    </a:p>
                  </a:txBody>
                  <a:tcPr marL="57286" marR="57286" marT="0" marB="0" anchor="ctr" horzOverflow="overflow"/>
                </a:tc>
                <a:extLst>
                  <a:ext uri="{0D108BD9-81ED-4DB2-BD59-A6C34878D82A}">
                    <a16:rowId xmlns:a16="http://schemas.microsoft.com/office/drawing/2014/main" val="1511566155"/>
                  </a:ext>
                </a:extLst>
              </a:tr>
              <a:tr h="329959">
                <a:tc rowSpan="3">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ctr" latinLnBrk="0" hangingPunct="1">
                        <a:lnSpc>
                          <a:spcPts val="1500"/>
                        </a:lnSpc>
                        <a:spcBef>
                          <a:spcPts val="0"/>
                        </a:spcBef>
                        <a:spcAft>
                          <a:spcPts val="0"/>
                        </a:spcAft>
                        <a:buClrTx/>
                        <a:buSzTx/>
                        <a:buFontTx/>
                        <a:buNone/>
                        <a:tabLst/>
                        <a:defRPr/>
                      </a:pPr>
                      <a:r>
                        <a:rPr lang="en-US" altLang="zh-TW" sz="1600" kern="100" dirty="0">
                          <a:effectLst/>
                          <a:latin typeface="+mn-ea"/>
                          <a:ea typeface="+mn-ea"/>
                        </a:rPr>
                        <a:t>(5)</a:t>
                      </a:r>
                      <a:r>
                        <a:rPr lang="zh-TW" altLang="zh-TW" sz="1600" kern="100" dirty="0">
                          <a:effectLst/>
                          <a:latin typeface="+mn-ea"/>
                          <a:ea typeface="+mn-ea"/>
                        </a:rPr>
                        <a:t>近</a:t>
                      </a:r>
                      <a:r>
                        <a:rPr lang="en-US" altLang="zh-TW" sz="1600" kern="100" dirty="0">
                          <a:effectLst/>
                          <a:latin typeface="+mn-ea"/>
                          <a:ea typeface="+mn-ea"/>
                        </a:rPr>
                        <a:t>5</a:t>
                      </a:r>
                      <a:r>
                        <a:rPr lang="zh-TW" altLang="zh-TW" sz="1600" kern="100" dirty="0">
                          <a:effectLst/>
                          <a:latin typeface="+mn-ea"/>
                          <a:ea typeface="+mn-ea"/>
                        </a:rPr>
                        <a:t>年被查核等第及件數</a:t>
                      </a:r>
                      <a:endParaRPr lang="zh-TW" altLang="zh-TW" sz="1600" b="0" kern="100" dirty="0">
                        <a:solidFill>
                          <a:schemeClr val="dk1"/>
                        </a:solidFill>
                        <a:effectLst/>
                        <a:latin typeface="+mn-ea"/>
                        <a:ea typeface="+mn-ea"/>
                        <a:cs typeface="+mn-cs"/>
                      </a:endParaRPr>
                    </a:p>
                  </a:txBody>
                  <a:tcPr marL="57286" marR="57286" marT="0" marB="0" anchor="ctr" horzOverflow="overflow">
                    <a:solidFill>
                      <a:srgbClr val="E4EBEE"/>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r" defTabSz="914400" rtl="0" eaLnBrk="1" fontAlgn="ctr" latinLnBrk="0" hangingPunct="1">
                        <a:lnSpc>
                          <a:spcPts val="1500"/>
                        </a:lnSpc>
                        <a:spcBef>
                          <a:spcPts val="0"/>
                        </a:spcBef>
                        <a:spcAft>
                          <a:spcPts val="0"/>
                        </a:spcAft>
                        <a:buClrTx/>
                        <a:buSzTx/>
                        <a:buFontTx/>
                        <a:buNone/>
                        <a:tabLst/>
                        <a:defRPr/>
                      </a:pPr>
                      <a:r>
                        <a:rPr lang="zh-TW" altLang="zh-TW" sz="1600" kern="100" dirty="0">
                          <a:effectLst/>
                          <a:latin typeface="+mn-ea"/>
                          <a:ea typeface="+mn-ea"/>
                        </a:rPr>
                        <a:t>優等</a:t>
                      </a:r>
                      <a:endParaRPr lang="zh-TW" altLang="zh-TW" sz="1600" b="0" kern="100" dirty="0">
                        <a:solidFill>
                          <a:schemeClr val="dk1"/>
                        </a:solidFill>
                        <a:effectLst/>
                        <a:latin typeface="+mn-ea"/>
                        <a:ea typeface="+mn-ea"/>
                        <a:cs typeface="+mn-cs"/>
                      </a:endParaRPr>
                    </a:p>
                  </a:txBody>
                  <a:tcPr marL="57286" marR="57286" marT="0" marB="0" anchor="ctr" horzOverflow="overflow">
                    <a:solidFill>
                      <a:srgbClr val="E4EBEE"/>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ctr" latinLnBrk="0" hangingPunct="1">
                        <a:lnSpc>
                          <a:spcPts val="1500"/>
                        </a:lnSpc>
                        <a:spcBef>
                          <a:spcPts val="0"/>
                        </a:spcBef>
                        <a:spcAft>
                          <a:spcPts val="0"/>
                        </a:spcAft>
                        <a:buClrTx/>
                        <a:buSzTx/>
                        <a:buFontTx/>
                        <a:buNone/>
                        <a:tabLst/>
                        <a:defRPr/>
                      </a:pPr>
                      <a:r>
                        <a:rPr lang="en-US" altLang="zh-TW" sz="1600" kern="100" dirty="0">
                          <a:effectLst/>
                          <a:latin typeface="+mn-ea"/>
                          <a:ea typeface="+mn-ea"/>
                        </a:rPr>
                        <a:t>0</a:t>
                      </a:r>
                      <a:endParaRPr lang="zh-TW" altLang="zh-TW" sz="1600" b="0" kern="100" dirty="0">
                        <a:solidFill>
                          <a:schemeClr val="dk1"/>
                        </a:solidFill>
                        <a:effectLst/>
                        <a:latin typeface="+mn-ea"/>
                        <a:ea typeface="+mn-ea"/>
                        <a:cs typeface="+mn-cs"/>
                      </a:endParaRPr>
                    </a:p>
                  </a:txBody>
                  <a:tcPr marL="57286" marR="57286" marT="0" marB="0" anchor="ctr" horzOverflow="overflow">
                    <a:solidFill>
                      <a:srgbClr val="E4EBEE"/>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ctr" latinLnBrk="0" hangingPunct="1">
                        <a:lnSpc>
                          <a:spcPts val="1500"/>
                        </a:lnSpc>
                        <a:spcBef>
                          <a:spcPts val="0"/>
                        </a:spcBef>
                        <a:spcAft>
                          <a:spcPts val="0"/>
                        </a:spcAft>
                        <a:buClrTx/>
                        <a:buSzTx/>
                        <a:buFontTx/>
                        <a:buNone/>
                        <a:tabLst/>
                        <a:defRPr/>
                      </a:pPr>
                      <a:r>
                        <a:rPr lang="en-US" altLang="zh-TW" sz="1600" kern="100" dirty="0">
                          <a:effectLst/>
                          <a:latin typeface="+mn-ea"/>
                          <a:ea typeface="+mn-ea"/>
                        </a:rPr>
                        <a:t>0</a:t>
                      </a:r>
                      <a:endParaRPr lang="zh-TW" altLang="zh-TW" sz="1600" b="0" kern="100" dirty="0">
                        <a:solidFill>
                          <a:schemeClr val="dk1"/>
                        </a:solidFill>
                        <a:effectLst/>
                        <a:latin typeface="+mn-ea"/>
                        <a:ea typeface="+mn-ea"/>
                        <a:cs typeface="+mn-cs"/>
                      </a:endParaRPr>
                    </a:p>
                  </a:txBody>
                  <a:tcPr marL="57286" marR="57286" marT="0" marB="0" anchor="ctr" horzOverflow="overflow">
                    <a:solidFill>
                      <a:srgbClr val="E4EBEE"/>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ctr" latinLnBrk="0" hangingPunct="1">
                        <a:lnSpc>
                          <a:spcPts val="1500"/>
                        </a:lnSpc>
                        <a:spcBef>
                          <a:spcPts val="0"/>
                        </a:spcBef>
                        <a:spcAft>
                          <a:spcPts val="0"/>
                        </a:spcAft>
                        <a:buClrTx/>
                        <a:buSzTx/>
                        <a:buFontTx/>
                        <a:buNone/>
                        <a:tabLst/>
                        <a:defRPr/>
                      </a:pPr>
                      <a:r>
                        <a:rPr lang="en-US" altLang="zh-TW" sz="1600" kern="100" dirty="0">
                          <a:effectLst/>
                          <a:latin typeface="+mn-ea"/>
                          <a:ea typeface="+mn-ea"/>
                        </a:rPr>
                        <a:t>0</a:t>
                      </a:r>
                      <a:endParaRPr lang="zh-TW" altLang="zh-TW" sz="1600" b="0" kern="100" dirty="0">
                        <a:solidFill>
                          <a:schemeClr val="dk1"/>
                        </a:solidFill>
                        <a:effectLst/>
                        <a:latin typeface="+mn-ea"/>
                        <a:ea typeface="+mn-ea"/>
                        <a:cs typeface="+mn-cs"/>
                      </a:endParaRPr>
                    </a:p>
                  </a:txBody>
                  <a:tcPr marL="57286" marR="57286" marT="0" marB="0" anchor="ctr" horzOverflow="overflow">
                    <a:solidFill>
                      <a:srgbClr val="E4EBEE"/>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ctr" latinLnBrk="0" hangingPunct="1">
                        <a:lnSpc>
                          <a:spcPts val="1500"/>
                        </a:lnSpc>
                        <a:spcBef>
                          <a:spcPts val="0"/>
                        </a:spcBef>
                        <a:spcAft>
                          <a:spcPts val="0"/>
                        </a:spcAft>
                        <a:buClrTx/>
                        <a:buSzTx/>
                        <a:buFontTx/>
                        <a:buNone/>
                        <a:tabLst/>
                        <a:defRPr/>
                      </a:pPr>
                      <a:r>
                        <a:rPr lang="en-US" altLang="zh-TW" sz="1600" kern="100" dirty="0">
                          <a:effectLst/>
                          <a:latin typeface="+mn-ea"/>
                          <a:ea typeface="+mn-ea"/>
                        </a:rPr>
                        <a:t>0</a:t>
                      </a:r>
                      <a:endParaRPr lang="zh-TW" altLang="zh-TW" sz="1600" b="0" kern="100" dirty="0">
                        <a:solidFill>
                          <a:schemeClr val="dk1"/>
                        </a:solidFill>
                        <a:effectLst/>
                        <a:latin typeface="+mn-ea"/>
                        <a:ea typeface="+mn-ea"/>
                        <a:cs typeface="+mn-cs"/>
                      </a:endParaRPr>
                    </a:p>
                  </a:txBody>
                  <a:tcPr marL="57286" marR="57286" marT="0" marB="0" anchor="ctr" horzOverflow="overflow">
                    <a:solidFill>
                      <a:srgbClr val="E4EBEE"/>
                    </a:solidFill>
                  </a:tcPr>
                </a:tc>
                <a:extLst>
                  <a:ext uri="{0D108BD9-81ED-4DB2-BD59-A6C34878D82A}">
                    <a16:rowId xmlns:a16="http://schemas.microsoft.com/office/drawing/2014/main" val="3045727853"/>
                  </a:ext>
                </a:extLst>
              </a:tr>
              <a:tr h="329959">
                <a:tc vMerge="1">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zh-TW" sz="1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86" marR="57286" marT="0" marB="0" anchor="ctr" horzOverflow="overflow"/>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r" defTabSz="914400" rtl="0" eaLnBrk="1" fontAlgn="ctr" latinLnBrk="0" hangingPunct="1">
                        <a:lnSpc>
                          <a:spcPts val="1500"/>
                        </a:lnSpc>
                        <a:spcBef>
                          <a:spcPts val="0"/>
                        </a:spcBef>
                        <a:spcAft>
                          <a:spcPts val="0"/>
                        </a:spcAft>
                        <a:buClrTx/>
                        <a:buSzTx/>
                        <a:buFontTx/>
                        <a:buNone/>
                        <a:tabLst/>
                        <a:defRPr/>
                      </a:pPr>
                      <a:r>
                        <a:rPr lang="zh-TW" altLang="zh-TW" sz="1600" kern="100" dirty="0">
                          <a:effectLst/>
                          <a:latin typeface="+mn-ea"/>
                          <a:ea typeface="+mn-ea"/>
                        </a:rPr>
                        <a:t>甲等</a:t>
                      </a:r>
                      <a:endParaRPr lang="zh-TW" altLang="zh-TW" sz="1600" b="0" kern="100" dirty="0">
                        <a:solidFill>
                          <a:schemeClr val="dk1"/>
                        </a:solidFill>
                        <a:effectLst/>
                        <a:latin typeface="+mn-ea"/>
                        <a:ea typeface="+mn-ea"/>
                        <a:cs typeface="+mn-cs"/>
                      </a:endParaRPr>
                    </a:p>
                  </a:txBody>
                  <a:tcPr marL="57286" marR="57286" marT="0" marB="0" anchor="ctr" horzOverflow="overflow">
                    <a:solidFill>
                      <a:srgbClr val="FFFFFF"/>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ctr" latinLnBrk="0" hangingPunct="1">
                        <a:lnSpc>
                          <a:spcPts val="1500"/>
                        </a:lnSpc>
                        <a:spcBef>
                          <a:spcPts val="0"/>
                        </a:spcBef>
                        <a:spcAft>
                          <a:spcPts val="0"/>
                        </a:spcAft>
                        <a:buClrTx/>
                        <a:buSzTx/>
                        <a:buFontTx/>
                        <a:buNone/>
                        <a:tabLst/>
                        <a:defRPr/>
                      </a:pPr>
                      <a:r>
                        <a:rPr lang="en-US" altLang="zh-TW" sz="1600" b="0" kern="100" dirty="0">
                          <a:solidFill>
                            <a:schemeClr val="dk1"/>
                          </a:solidFill>
                          <a:effectLst/>
                          <a:latin typeface="+mn-ea"/>
                          <a:ea typeface="+mn-ea"/>
                          <a:cs typeface="+mn-cs"/>
                        </a:rPr>
                        <a:t>4</a:t>
                      </a:r>
                      <a:endParaRPr lang="zh-TW" altLang="zh-TW" sz="1600" b="0" kern="100" dirty="0">
                        <a:solidFill>
                          <a:schemeClr val="dk1"/>
                        </a:solidFill>
                        <a:effectLst/>
                        <a:latin typeface="+mn-ea"/>
                        <a:ea typeface="+mn-ea"/>
                        <a:cs typeface="+mn-cs"/>
                      </a:endParaRPr>
                    </a:p>
                  </a:txBody>
                  <a:tcPr marL="57286" marR="57286" marT="0" marB="0" anchor="ctr" horzOverflow="overflow">
                    <a:solidFill>
                      <a:srgbClr val="FFFFFF"/>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ctr" latinLnBrk="0" hangingPunct="1">
                        <a:lnSpc>
                          <a:spcPts val="1500"/>
                        </a:lnSpc>
                        <a:spcBef>
                          <a:spcPts val="0"/>
                        </a:spcBef>
                        <a:spcAft>
                          <a:spcPts val="0"/>
                        </a:spcAft>
                        <a:buClrTx/>
                        <a:buSzTx/>
                        <a:buFontTx/>
                        <a:buNone/>
                        <a:tabLst/>
                        <a:defRPr/>
                      </a:pPr>
                      <a:r>
                        <a:rPr lang="en-US" altLang="zh-TW" sz="1600" b="0" kern="100" dirty="0">
                          <a:solidFill>
                            <a:schemeClr val="dk1"/>
                          </a:solidFill>
                          <a:effectLst/>
                          <a:latin typeface="+mn-ea"/>
                          <a:ea typeface="+mn-ea"/>
                          <a:cs typeface="+mn-cs"/>
                        </a:rPr>
                        <a:t>0</a:t>
                      </a:r>
                      <a:endParaRPr lang="zh-TW" altLang="zh-TW" sz="1600" b="0" kern="100" dirty="0">
                        <a:solidFill>
                          <a:schemeClr val="dk1"/>
                        </a:solidFill>
                        <a:effectLst/>
                        <a:latin typeface="+mn-ea"/>
                        <a:ea typeface="+mn-ea"/>
                        <a:cs typeface="+mn-cs"/>
                      </a:endParaRPr>
                    </a:p>
                  </a:txBody>
                  <a:tcPr marL="57286" marR="57286" marT="0" marB="0" anchor="ctr" horzOverflow="overflow">
                    <a:solidFill>
                      <a:srgbClr val="FFFFFF"/>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ctr" latinLnBrk="0" hangingPunct="1">
                        <a:lnSpc>
                          <a:spcPts val="1500"/>
                        </a:lnSpc>
                        <a:spcBef>
                          <a:spcPts val="0"/>
                        </a:spcBef>
                        <a:spcAft>
                          <a:spcPts val="0"/>
                        </a:spcAft>
                        <a:buClrTx/>
                        <a:buSzTx/>
                        <a:buFontTx/>
                        <a:buNone/>
                        <a:tabLst/>
                        <a:defRPr/>
                      </a:pPr>
                      <a:r>
                        <a:rPr lang="en-US" altLang="zh-TW" sz="1600" b="0" kern="100" dirty="0">
                          <a:solidFill>
                            <a:schemeClr val="dk1"/>
                          </a:solidFill>
                          <a:effectLst/>
                          <a:latin typeface="+mn-ea"/>
                          <a:ea typeface="+mn-ea"/>
                          <a:cs typeface="+mn-cs"/>
                        </a:rPr>
                        <a:t>2</a:t>
                      </a:r>
                      <a:endParaRPr lang="zh-TW" altLang="zh-TW" sz="1600" b="0" kern="100" dirty="0">
                        <a:solidFill>
                          <a:schemeClr val="dk1"/>
                        </a:solidFill>
                        <a:effectLst/>
                        <a:latin typeface="+mn-ea"/>
                        <a:ea typeface="+mn-ea"/>
                        <a:cs typeface="+mn-cs"/>
                      </a:endParaRPr>
                    </a:p>
                  </a:txBody>
                  <a:tcPr marL="57286" marR="57286" marT="0" marB="0" anchor="ctr" horzOverflow="overflow">
                    <a:solidFill>
                      <a:srgbClr val="FFFFFF"/>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ctr" latinLnBrk="0" hangingPunct="1">
                        <a:lnSpc>
                          <a:spcPts val="1500"/>
                        </a:lnSpc>
                        <a:spcBef>
                          <a:spcPts val="0"/>
                        </a:spcBef>
                        <a:spcAft>
                          <a:spcPts val="0"/>
                        </a:spcAft>
                        <a:buClrTx/>
                        <a:buSzTx/>
                        <a:buFontTx/>
                        <a:buNone/>
                        <a:tabLst/>
                        <a:defRPr/>
                      </a:pPr>
                      <a:r>
                        <a:rPr lang="en-US" altLang="zh-TW" sz="1600" kern="100" dirty="0">
                          <a:effectLst/>
                          <a:latin typeface="+mn-ea"/>
                          <a:ea typeface="+mn-ea"/>
                        </a:rPr>
                        <a:t>0</a:t>
                      </a:r>
                      <a:endParaRPr lang="zh-TW" altLang="zh-TW" sz="1600" b="0" kern="100" dirty="0">
                        <a:solidFill>
                          <a:schemeClr val="dk1"/>
                        </a:solidFill>
                        <a:effectLst/>
                        <a:latin typeface="+mn-ea"/>
                        <a:ea typeface="+mn-ea"/>
                        <a:cs typeface="+mn-cs"/>
                      </a:endParaRPr>
                    </a:p>
                  </a:txBody>
                  <a:tcPr marL="57286" marR="57286" marT="0" marB="0" anchor="ctr" horzOverflow="overflow">
                    <a:solidFill>
                      <a:srgbClr val="FFFFFF"/>
                    </a:solidFill>
                  </a:tcPr>
                </a:tc>
                <a:extLst>
                  <a:ext uri="{0D108BD9-81ED-4DB2-BD59-A6C34878D82A}">
                    <a16:rowId xmlns:a16="http://schemas.microsoft.com/office/drawing/2014/main" val="1468696671"/>
                  </a:ext>
                </a:extLst>
              </a:tr>
              <a:tr h="329959">
                <a:tc vMerge="1">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86" marR="57286" marT="0" marB="0" anchor="ctr" horzOverflow="overflow"/>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r" defTabSz="914400" rtl="0" eaLnBrk="1" fontAlgn="ctr" latinLnBrk="0" hangingPunct="1">
                        <a:lnSpc>
                          <a:spcPts val="1500"/>
                        </a:lnSpc>
                        <a:spcBef>
                          <a:spcPts val="0"/>
                        </a:spcBef>
                        <a:spcAft>
                          <a:spcPts val="0"/>
                        </a:spcAft>
                        <a:buClrTx/>
                        <a:buSzTx/>
                        <a:buFontTx/>
                        <a:buNone/>
                        <a:tabLst/>
                        <a:defRPr/>
                      </a:pPr>
                      <a:r>
                        <a:rPr lang="zh-TW" altLang="zh-TW" sz="1600" kern="100">
                          <a:effectLst/>
                          <a:latin typeface="+mn-ea"/>
                          <a:ea typeface="+mn-ea"/>
                        </a:rPr>
                        <a:t>乙等</a:t>
                      </a:r>
                      <a:endParaRPr lang="zh-TW" altLang="zh-TW" sz="1600" b="0" kern="100">
                        <a:solidFill>
                          <a:schemeClr val="dk1"/>
                        </a:solidFill>
                        <a:effectLst/>
                        <a:latin typeface="+mn-ea"/>
                        <a:ea typeface="+mn-ea"/>
                        <a:cs typeface="+mn-cs"/>
                      </a:endParaRPr>
                    </a:p>
                  </a:txBody>
                  <a:tcPr marL="57286" marR="57286" marT="0" marB="0" anchor="ctr" horzOverflow="overflow">
                    <a:solidFill>
                      <a:srgbClr val="E4EBEE"/>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ctr" latinLnBrk="0" hangingPunct="1">
                        <a:lnSpc>
                          <a:spcPts val="1500"/>
                        </a:lnSpc>
                        <a:spcBef>
                          <a:spcPts val="0"/>
                        </a:spcBef>
                        <a:spcAft>
                          <a:spcPts val="0"/>
                        </a:spcAft>
                        <a:buClrTx/>
                        <a:buSzTx/>
                        <a:buFontTx/>
                        <a:buNone/>
                        <a:tabLst/>
                        <a:defRPr/>
                      </a:pPr>
                      <a:r>
                        <a:rPr lang="en-US" altLang="zh-TW" sz="1600" kern="100" dirty="0">
                          <a:effectLst/>
                          <a:latin typeface="+mn-ea"/>
                          <a:ea typeface="+mn-ea"/>
                        </a:rPr>
                        <a:t>0</a:t>
                      </a:r>
                      <a:endParaRPr lang="zh-TW" altLang="zh-TW" sz="1600" b="0" kern="100" dirty="0">
                        <a:solidFill>
                          <a:schemeClr val="dk1"/>
                        </a:solidFill>
                        <a:effectLst/>
                        <a:latin typeface="+mn-ea"/>
                        <a:ea typeface="+mn-ea"/>
                        <a:cs typeface="+mn-cs"/>
                      </a:endParaRPr>
                    </a:p>
                  </a:txBody>
                  <a:tcPr marL="57286" marR="57286" marT="0" marB="0" anchor="ctr" horzOverflow="overflow">
                    <a:solidFill>
                      <a:srgbClr val="E4EBEE"/>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ctr" latinLnBrk="0" hangingPunct="1">
                        <a:lnSpc>
                          <a:spcPts val="1500"/>
                        </a:lnSpc>
                        <a:spcBef>
                          <a:spcPts val="0"/>
                        </a:spcBef>
                        <a:spcAft>
                          <a:spcPts val="0"/>
                        </a:spcAft>
                        <a:buClrTx/>
                        <a:buSzTx/>
                        <a:buFontTx/>
                        <a:buNone/>
                        <a:tabLst/>
                        <a:defRPr/>
                      </a:pPr>
                      <a:r>
                        <a:rPr lang="en-US" altLang="zh-TW" sz="1600" kern="100" dirty="0">
                          <a:effectLst/>
                          <a:latin typeface="+mn-ea"/>
                          <a:ea typeface="+mn-ea"/>
                        </a:rPr>
                        <a:t>0</a:t>
                      </a:r>
                      <a:endParaRPr lang="zh-TW" altLang="zh-TW" sz="1600" b="0" kern="100" dirty="0">
                        <a:solidFill>
                          <a:schemeClr val="dk1"/>
                        </a:solidFill>
                        <a:effectLst/>
                        <a:latin typeface="+mn-ea"/>
                        <a:ea typeface="+mn-ea"/>
                        <a:cs typeface="+mn-cs"/>
                      </a:endParaRPr>
                    </a:p>
                  </a:txBody>
                  <a:tcPr marL="57286" marR="57286" marT="0" marB="0" anchor="ctr" horzOverflow="overflow">
                    <a:solidFill>
                      <a:srgbClr val="E4EBEE"/>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ctr" latinLnBrk="0" hangingPunct="1">
                        <a:lnSpc>
                          <a:spcPts val="1500"/>
                        </a:lnSpc>
                        <a:spcBef>
                          <a:spcPts val="0"/>
                        </a:spcBef>
                        <a:spcAft>
                          <a:spcPts val="0"/>
                        </a:spcAft>
                        <a:buClrTx/>
                        <a:buSzTx/>
                        <a:buFontTx/>
                        <a:buNone/>
                        <a:tabLst/>
                        <a:defRPr/>
                      </a:pPr>
                      <a:r>
                        <a:rPr lang="en-US" altLang="zh-TW" sz="1600" kern="100" dirty="0">
                          <a:effectLst/>
                          <a:latin typeface="+mn-ea"/>
                          <a:ea typeface="+mn-ea"/>
                        </a:rPr>
                        <a:t>0</a:t>
                      </a:r>
                      <a:endParaRPr lang="zh-TW" altLang="zh-TW" sz="1600" b="0" kern="100" dirty="0">
                        <a:solidFill>
                          <a:schemeClr val="dk1"/>
                        </a:solidFill>
                        <a:effectLst/>
                        <a:latin typeface="+mn-ea"/>
                        <a:ea typeface="+mn-ea"/>
                        <a:cs typeface="+mn-cs"/>
                      </a:endParaRPr>
                    </a:p>
                  </a:txBody>
                  <a:tcPr marL="57286" marR="57286" marT="0" marB="0" anchor="ctr" horzOverflow="overflow">
                    <a:solidFill>
                      <a:srgbClr val="E4EBEE"/>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ctr" latinLnBrk="0" hangingPunct="1">
                        <a:lnSpc>
                          <a:spcPts val="1500"/>
                        </a:lnSpc>
                        <a:spcBef>
                          <a:spcPts val="0"/>
                        </a:spcBef>
                        <a:spcAft>
                          <a:spcPts val="0"/>
                        </a:spcAft>
                        <a:buClrTx/>
                        <a:buSzTx/>
                        <a:buFontTx/>
                        <a:buNone/>
                        <a:tabLst/>
                        <a:defRPr/>
                      </a:pPr>
                      <a:r>
                        <a:rPr lang="en-US" altLang="zh-TW" sz="1600" kern="100" dirty="0">
                          <a:effectLst/>
                          <a:latin typeface="+mn-ea"/>
                          <a:ea typeface="+mn-ea"/>
                        </a:rPr>
                        <a:t>0</a:t>
                      </a:r>
                      <a:endParaRPr lang="zh-TW" altLang="zh-TW" sz="1600" b="0" kern="100" dirty="0">
                        <a:solidFill>
                          <a:schemeClr val="dk1"/>
                        </a:solidFill>
                        <a:effectLst/>
                        <a:latin typeface="+mn-ea"/>
                        <a:ea typeface="+mn-ea"/>
                        <a:cs typeface="+mn-cs"/>
                      </a:endParaRPr>
                    </a:p>
                  </a:txBody>
                  <a:tcPr marL="57286" marR="57286" marT="0" marB="0" anchor="ctr" horzOverflow="overflow">
                    <a:solidFill>
                      <a:srgbClr val="E4EBEE"/>
                    </a:solidFill>
                  </a:tcPr>
                </a:tc>
                <a:extLst>
                  <a:ext uri="{0D108BD9-81ED-4DB2-BD59-A6C34878D82A}">
                    <a16:rowId xmlns:a16="http://schemas.microsoft.com/office/drawing/2014/main" val="3040646039"/>
                  </a:ext>
                </a:extLst>
              </a:tr>
              <a:tr h="329959">
                <a:tc rowSpan="3">
                  <a:txBody>
                    <a:bodyPr/>
                    <a:lstStyle/>
                    <a:p>
                      <a:pPr marL="0" marR="0" lvl="0" indent="0" algn="l" defTabSz="914400" rtl="0" eaLnBrk="1" fontAlgn="ctr" latinLnBrk="0" hangingPunct="1">
                        <a:lnSpc>
                          <a:spcPts val="1500"/>
                        </a:lnSpc>
                        <a:spcBef>
                          <a:spcPts val="0"/>
                        </a:spcBef>
                        <a:spcAft>
                          <a:spcPts val="0"/>
                        </a:spcAft>
                        <a:buClrTx/>
                        <a:buSzTx/>
                        <a:buFontTx/>
                        <a:buNone/>
                        <a:tabLst/>
                        <a:defRPr/>
                      </a:pPr>
                      <a:r>
                        <a:rPr lang="en-US" altLang="zh-TW" sz="1600" kern="100" dirty="0">
                          <a:effectLst/>
                          <a:latin typeface="+mn-ea"/>
                          <a:ea typeface="+mn-ea"/>
                        </a:rPr>
                        <a:t>(6)</a:t>
                      </a:r>
                      <a:r>
                        <a:rPr lang="zh-TW" altLang="en-US" sz="1600" kern="100" dirty="0">
                          <a:effectLst/>
                          <a:latin typeface="+mn-ea"/>
                          <a:ea typeface="+mn-ea"/>
                        </a:rPr>
                        <a:t>近</a:t>
                      </a:r>
                      <a:r>
                        <a:rPr lang="en-US" altLang="zh-TW" sz="1600" kern="100" dirty="0">
                          <a:effectLst/>
                          <a:latin typeface="+mn-ea"/>
                          <a:ea typeface="+mn-ea"/>
                        </a:rPr>
                        <a:t>5</a:t>
                      </a:r>
                      <a:r>
                        <a:rPr lang="zh-TW" altLang="en-US" sz="1600" kern="100" dirty="0">
                          <a:effectLst/>
                          <a:latin typeface="+mn-ea"/>
                          <a:ea typeface="+mn-ea"/>
                        </a:rPr>
                        <a:t>年公共工程</a:t>
                      </a:r>
                      <a:endParaRPr lang="en-US" altLang="zh-TW" sz="1600" kern="100" dirty="0">
                        <a:effectLst/>
                        <a:latin typeface="+mn-ea"/>
                        <a:ea typeface="+mn-ea"/>
                      </a:endParaRPr>
                    </a:p>
                    <a:p>
                      <a:pPr marL="0" marR="0" lvl="0" indent="0" algn="l" defTabSz="914400" rtl="0" eaLnBrk="1" fontAlgn="ctr" latinLnBrk="0" hangingPunct="1">
                        <a:lnSpc>
                          <a:spcPts val="1500"/>
                        </a:lnSpc>
                        <a:spcBef>
                          <a:spcPts val="0"/>
                        </a:spcBef>
                        <a:spcAft>
                          <a:spcPts val="0"/>
                        </a:spcAft>
                        <a:buClrTx/>
                        <a:buSzTx/>
                        <a:buFontTx/>
                        <a:buNone/>
                        <a:tabLst/>
                        <a:defRPr/>
                      </a:pPr>
                      <a:r>
                        <a:rPr lang="zh-TW" altLang="en-US" sz="1600" kern="100" dirty="0">
                          <a:effectLst/>
                          <a:latin typeface="+mn-ea"/>
                          <a:ea typeface="+mn-ea"/>
                        </a:rPr>
                        <a:t>     金質獎得獎次數</a:t>
                      </a:r>
                      <a:endParaRPr lang="zh-TW" altLang="zh-TW" sz="1600" b="0" kern="100" dirty="0">
                        <a:solidFill>
                          <a:schemeClr val="dk1"/>
                        </a:solidFill>
                        <a:effectLst/>
                        <a:latin typeface="+mn-ea"/>
                        <a:ea typeface="+mn-ea"/>
                        <a:cs typeface="+mn-cs"/>
                      </a:endParaRPr>
                    </a:p>
                  </a:txBody>
                  <a:tcPr marL="57286" marR="57286" marT="0" marB="0" anchor="ctr" horzOverflow="overflow"/>
                </a:tc>
                <a:tc>
                  <a:txBody>
                    <a:bodyPr/>
                    <a:lstStyle/>
                    <a:p>
                      <a:pPr marL="0" marR="0" lvl="0" indent="0" algn="r" defTabSz="914400" rtl="0" eaLnBrk="1" fontAlgn="ctr" latinLnBrk="0" hangingPunct="1">
                        <a:lnSpc>
                          <a:spcPts val="1500"/>
                        </a:lnSpc>
                        <a:spcBef>
                          <a:spcPts val="0"/>
                        </a:spcBef>
                        <a:spcAft>
                          <a:spcPts val="0"/>
                        </a:spcAft>
                        <a:buClrTx/>
                        <a:buSzTx/>
                        <a:buFontTx/>
                        <a:buNone/>
                        <a:tabLst/>
                        <a:defRPr/>
                      </a:pPr>
                      <a:r>
                        <a:rPr lang="zh-TW" altLang="en-US" sz="1600" kern="100" dirty="0">
                          <a:effectLst/>
                          <a:latin typeface="+mn-ea"/>
                          <a:ea typeface="+mn-ea"/>
                        </a:rPr>
                        <a:t>特優</a:t>
                      </a:r>
                      <a:endParaRPr lang="zh-TW" altLang="zh-TW" sz="1600" b="0" kern="100" dirty="0">
                        <a:solidFill>
                          <a:schemeClr val="dk1"/>
                        </a:solidFill>
                        <a:effectLst/>
                        <a:latin typeface="+mn-ea"/>
                        <a:ea typeface="+mn-ea"/>
                        <a:cs typeface="+mn-cs"/>
                      </a:endParaRPr>
                    </a:p>
                  </a:txBody>
                  <a:tcPr marL="57286" marR="57286" marT="0" marB="0" anchor="ctr" horzOverflow="overflow"/>
                </a:tc>
                <a:tc>
                  <a:txBody>
                    <a:bodyPr/>
                    <a:lstStyle/>
                    <a:p>
                      <a:pPr marL="0" marR="0" lvl="0" indent="0" algn="ctr" defTabSz="914400" rtl="0" eaLnBrk="1" fontAlgn="ctr" latinLnBrk="0" hangingPunct="1">
                        <a:lnSpc>
                          <a:spcPts val="1500"/>
                        </a:lnSpc>
                        <a:spcBef>
                          <a:spcPts val="0"/>
                        </a:spcBef>
                        <a:spcAft>
                          <a:spcPts val="0"/>
                        </a:spcAft>
                        <a:buClrTx/>
                        <a:buSzTx/>
                        <a:buFontTx/>
                        <a:buNone/>
                        <a:tabLst/>
                        <a:defRPr/>
                      </a:pPr>
                      <a:r>
                        <a:rPr lang="en-US" altLang="zh-TW" sz="1600" kern="100" dirty="0">
                          <a:effectLst/>
                          <a:latin typeface="+mn-ea"/>
                          <a:ea typeface="+mn-ea"/>
                        </a:rPr>
                        <a:t>0</a:t>
                      </a:r>
                      <a:endParaRPr lang="zh-TW" altLang="zh-TW" sz="1600" b="0" kern="100" dirty="0">
                        <a:solidFill>
                          <a:schemeClr val="dk1"/>
                        </a:solidFill>
                        <a:effectLst/>
                        <a:latin typeface="+mn-ea"/>
                        <a:ea typeface="+mn-ea"/>
                        <a:cs typeface="+mn-cs"/>
                      </a:endParaRPr>
                    </a:p>
                  </a:txBody>
                  <a:tcPr marL="57286" marR="57286" marT="0" marB="0" anchor="ctr" horzOverflow="overflow"/>
                </a:tc>
                <a:tc>
                  <a:txBody>
                    <a:bodyPr/>
                    <a:lstStyle/>
                    <a:p>
                      <a:pPr marL="0" marR="0" lvl="0" indent="0" algn="ctr" defTabSz="914400" rtl="0" eaLnBrk="1" fontAlgn="ctr" latinLnBrk="0" hangingPunct="1">
                        <a:lnSpc>
                          <a:spcPts val="1500"/>
                        </a:lnSpc>
                        <a:spcBef>
                          <a:spcPts val="0"/>
                        </a:spcBef>
                        <a:spcAft>
                          <a:spcPts val="0"/>
                        </a:spcAft>
                        <a:buClrTx/>
                        <a:buSzTx/>
                        <a:buFontTx/>
                        <a:buNone/>
                        <a:tabLst/>
                        <a:defRPr/>
                      </a:pPr>
                      <a:r>
                        <a:rPr lang="en-US" altLang="zh-TW" sz="1600" kern="100" dirty="0">
                          <a:effectLst/>
                          <a:latin typeface="+mn-ea"/>
                          <a:ea typeface="+mn-ea"/>
                        </a:rPr>
                        <a:t>0</a:t>
                      </a:r>
                      <a:endParaRPr lang="zh-TW" altLang="zh-TW" sz="1600" b="0" kern="100" dirty="0">
                        <a:solidFill>
                          <a:schemeClr val="dk1"/>
                        </a:solidFill>
                        <a:effectLst/>
                        <a:latin typeface="+mn-ea"/>
                        <a:ea typeface="+mn-ea"/>
                        <a:cs typeface="+mn-cs"/>
                      </a:endParaRPr>
                    </a:p>
                  </a:txBody>
                  <a:tcPr marL="57286" marR="57286" marT="0" marB="0" anchor="ctr" horzOverflow="overflow"/>
                </a:tc>
                <a:tc>
                  <a:txBody>
                    <a:bodyPr/>
                    <a:lstStyle/>
                    <a:p>
                      <a:pPr marL="0" marR="0" lvl="0" indent="0" algn="ctr" defTabSz="914400" rtl="0" eaLnBrk="1" fontAlgn="ctr" latinLnBrk="0" hangingPunct="1">
                        <a:lnSpc>
                          <a:spcPts val="1500"/>
                        </a:lnSpc>
                        <a:spcBef>
                          <a:spcPts val="0"/>
                        </a:spcBef>
                        <a:spcAft>
                          <a:spcPts val="0"/>
                        </a:spcAft>
                        <a:buClrTx/>
                        <a:buSzTx/>
                        <a:buFontTx/>
                        <a:buNone/>
                        <a:tabLst/>
                        <a:defRPr/>
                      </a:pPr>
                      <a:r>
                        <a:rPr lang="en-US" altLang="zh-TW" sz="1600" b="0" kern="100" dirty="0">
                          <a:solidFill>
                            <a:schemeClr val="dk1"/>
                          </a:solidFill>
                          <a:effectLst/>
                          <a:latin typeface="+mn-ea"/>
                          <a:ea typeface="+mn-ea"/>
                          <a:cs typeface="+mn-cs"/>
                        </a:rPr>
                        <a:t>0</a:t>
                      </a:r>
                      <a:endParaRPr lang="zh-TW" altLang="zh-TW" sz="1600" b="0" kern="100" dirty="0">
                        <a:solidFill>
                          <a:schemeClr val="dk1"/>
                        </a:solidFill>
                        <a:effectLst/>
                        <a:latin typeface="+mn-ea"/>
                        <a:ea typeface="+mn-ea"/>
                        <a:cs typeface="+mn-cs"/>
                      </a:endParaRPr>
                    </a:p>
                  </a:txBody>
                  <a:tcPr marL="57286" marR="57286" marT="0" marB="0" anchor="ctr" horzOverflow="overflow"/>
                </a:tc>
                <a:tc>
                  <a:txBody>
                    <a:bodyPr/>
                    <a:lstStyle/>
                    <a:p>
                      <a:pPr marL="0" marR="0" lvl="0" indent="0" algn="ctr" defTabSz="914400" rtl="0" eaLnBrk="1" fontAlgn="ctr" latinLnBrk="0" hangingPunct="1">
                        <a:lnSpc>
                          <a:spcPts val="1500"/>
                        </a:lnSpc>
                        <a:spcBef>
                          <a:spcPts val="0"/>
                        </a:spcBef>
                        <a:spcAft>
                          <a:spcPts val="0"/>
                        </a:spcAft>
                        <a:buClrTx/>
                        <a:buSzTx/>
                        <a:buFontTx/>
                        <a:buNone/>
                        <a:tabLst/>
                        <a:defRPr/>
                      </a:pPr>
                      <a:r>
                        <a:rPr lang="en-US" altLang="zh-TW" sz="1600" kern="100" dirty="0">
                          <a:effectLst/>
                          <a:latin typeface="+mn-ea"/>
                          <a:ea typeface="+mn-ea"/>
                        </a:rPr>
                        <a:t>0</a:t>
                      </a:r>
                      <a:endParaRPr lang="zh-TW" altLang="zh-TW" sz="1600" b="0" kern="100" dirty="0">
                        <a:solidFill>
                          <a:schemeClr val="dk1"/>
                        </a:solidFill>
                        <a:effectLst/>
                        <a:latin typeface="+mn-ea"/>
                        <a:ea typeface="+mn-ea"/>
                        <a:cs typeface="+mn-cs"/>
                      </a:endParaRPr>
                    </a:p>
                  </a:txBody>
                  <a:tcPr marL="57286" marR="57286" marT="0" marB="0" anchor="ctr" horzOverflow="overflow"/>
                </a:tc>
                <a:extLst>
                  <a:ext uri="{0D108BD9-81ED-4DB2-BD59-A6C34878D82A}">
                    <a16:rowId xmlns:a16="http://schemas.microsoft.com/office/drawing/2014/main" val="10009"/>
                  </a:ext>
                </a:extLst>
              </a:tr>
              <a:tr h="329959">
                <a:tc vMerge="1">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zh-TW" sz="1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86" marR="57286" marT="0" marB="0" anchor="ctr" horzOverflow="overflow"/>
                </a:tc>
                <a:tc>
                  <a:txBody>
                    <a:bodyPr/>
                    <a:lstStyle/>
                    <a:p>
                      <a:pPr marL="0" marR="0" lvl="0" indent="0" algn="r" defTabSz="914400" rtl="0" eaLnBrk="1" fontAlgn="ctr" latinLnBrk="0" hangingPunct="1">
                        <a:lnSpc>
                          <a:spcPts val="1500"/>
                        </a:lnSpc>
                        <a:spcBef>
                          <a:spcPts val="0"/>
                        </a:spcBef>
                        <a:spcAft>
                          <a:spcPts val="0"/>
                        </a:spcAft>
                        <a:buClrTx/>
                        <a:buSzTx/>
                        <a:buFontTx/>
                        <a:buNone/>
                        <a:tabLst/>
                        <a:defRPr/>
                      </a:pPr>
                      <a:r>
                        <a:rPr lang="zh-TW" altLang="en-US" sz="1600" kern="100" dirty="0">
                          <a:effectLst/>
                          <a:latin typeface="+mn-ea"/>
                          <a:ea typeface="+mn-ea"/>
                        </a:rPr>
                        <a:t>優等</a:t>
                      </a:r>
                      <a:endParaRPr lang="zh-TW" altLang="zh-TW" sz="1600" b="0" kern="100" dirty="0">
                        <a:solidFill>
                          <a:schemeClr val="dk1"/>
                        </a:solidFill>
                        <a:effectLst/>
                        <a:latin typeface="+mn-ea"/>
                        <a:ea typeface="+mn-ea"/>
                        <a:cs typeface="+mn-cs"/>
                      </a:endParaRPr>
                    </a:p>
                  </a:txBody>
                  <a:tcPr marL="57286" marR="57286" marT="0" marB="0" anchor="ctr" horzOverflow="overflow">
                    <a:solidFill>
                      <a:srgbClr val="E4EBEE"/>
                    </a:solidFill>
                  </a:tcPr>
                </a:tc>
                <a:tc>
                  <a:txBody>
                    <a:bodyPr/>
                    <a:lstStyle/>
                    <a:p>
                      <a:pPr marL="0" marR="0" lvl="0" indent="0" algn="ctr" defTabSz="914400" rtl="0" eaLnBrk="1" fontAlgn="ctr" latinLnBrk="0" hangingPunct="1">
                        <a:lnSpc>
                          <a:spcPts val="1500"/>
                        </a:lnSpc>
                        <a:spcBef>
                          <a:spcPts val="0"/>
                        </a:spcBef>
                        <a:spcAft>
                          <a:spcPts val="0"/>
                        </a:spcAft>
                        <a:buClrTx/>
                        <a:buSzTx/>
                        <a:buFontTx/>
                        <a:buNone/>
                        <a:tabLst/>
                        <a:defRPr/>
                      </a:pPr>
                      <a:r>
                        <a:rPr lang="en-US" altLang="zh-TW" sz="1600" kern="100" dirty="0">
                          <a:effectLst/>
                          <a:latin typeface="+mn-ea"/>
                          <a:ea typeface="+mn-ea"/>
                        </a:rPr>
                        <a:t>0</a:t>
                      </a:r>
                      <a:endParaRPr lang="zh-TW" altLang="zh-TW" sz="1600" b="0" kern="100" dirty="0">
                        <a:solidFill>
                          <a:schemeClr val="dk1"/>
                        </a:solidFill>
                        <a:effectLst/>
                        <a:latin typeface="+mn-ea"/>
                        <a:ea typeface="+mn-ea"/>
                        <a:cs typeface="+mn-cs"/>
                      </a:endParaRPr>
                    </a:p>
                  </a:txBody>
                  <a:tcPr marL="57286" marR="57286" marT="0" marB="0" anchor="ctr" horzOverflow="overflow">
                    <a:solidFill>
                      <a:srgbClr val="E4EBEE"/>
                    </a:solidFill>
                  </a:tcPr>
                </a:tc>
                <a:tc>
                  <a:txBody>
                    <a:bodyPr/>
                    <a:lstStyle/>
                    <a:p>
                      <a:pPr marL="0" marR="0" lvl="0" indent="0" algn="ctr" defTabSz="914400" rtl="0" eaLnBrk="1" fontAlgn="ctr" latinLnBrk="0" hangingPunct="1">
                        <a:lnSpc>
                          <a:spcPts val="1500"/>
                        </a:lnSpc>
                        <a:spcBef>
                          <a:spcPts val="0"/>
                        </a:spcBef>
                        <a:spcAft>
                          <a:spcPts val="0"/>
                        </a:spcAft>
                        <a:buClrTx/>
                        <a:buSzTx/>
                        <a:buFontTx/>
                        <a:buNone/>
                        <a:tabLst/>
                        <a:defRPr/>
                      </a:pPr>
                      <a:r>
                        <a:rPr lang="en-US" altLang="zh-TW" sz="1600" kern="100" dirty="0">
                          <a:effectLst/>
                          <a:latin typeface="+mn-ea"/>
                          <a:ea typeface="+mn-ea"/>
                        </a:rPr>
                        <a:t>1</a:t>
                      </a:r>
                      <a:endParaRPr lang="zh-TW" altLang="zh-TW" sz="1600" b="0" kern="100" dirty="0">
                        <a:solidFill>
                          <a:schemeClr val="dk1"/>
                        </a:solidFill>
                        <a:effectLst/>
                        <a:latin typeface="+mn-ea"/>
                        <a:ea typeface="+mn-ea"/>
                        <a:cs typeface="+mn-cs"/>
                      </a:endParaRPr>
                    </a:p>
                  </a:txBody>
                  <a:tcPr marL="57286" marR="57286" marT="0" marB="0" anchor="ctr" horzOverflow="overflow">
                    <a:solidFill>
                      <a:srgbClr val="E4EBEE"/>
                    </a:solidFill>
                  </a:tcPr>
                </a:tc>
                <a:tc>
                  <a:txBody>
                    <a:bodyPr/>
                    <a:lstStyle/>
                    <a:p>
                      <a:pPr marL="0" marR="0" lvl="0" indent="0" algn="ctr" defTabSz="914400" rtl="0" eaLnBrk="1" fontAlgn="ctr" latinLnBrk="0" hangingPunct="1">
                        <a:lnSpc>
                          <a:spcPts val="1500"/>
                        </a:lnSpc>
                        <a:spcBef>
                          <a:spcPts val="0"/>
                        </a:spcBef>
                        <a:spcAft>
                          <a:spcPts val="0"/>
                        </a:spcAft>
                        <a:buClrTx/>
                        <a:buSzTx/>
                        <a:buFontTx/>
                        <a:buNone/>
                        <a:tabLst/>
                        <a:defRPr/>
                      </a:pPr>
                      <a:r>
                        <a:rPr lang="en-US" altLang="zh-TW" sz="1600" kern="100" dirty="0">
                          <a:effectLst/>
                          <a:latin typeface="+mn-ea"/>
                          <a:ea typeface="+mn-ea"/>
                        </a:rPr>
                        <a:t>0</a:t>
                      </a:r>
                      <a:endParaRPr lang="zh-TW" altLang="zh-TW" sz="1600" b="0" kern="100" dirty="0">
                        <a:solidFill>
                          <a:schemeClr val="dk1"/>
                        </a:solidFill>
                        <a:effectLst/>
                        <a:latin typeface="+mn-ea"/>
                        <a:ea typeface="+mn-ea"/>
                        <a:cs typeface="+mn-cs"/>
                      </a:endParaRPr>
                    </a:p>
                  </a:txBody>
                  <a:tcPr marL="57286" marR="57286" marT="0" marB="0" anchor="ctr" horzOverflow="overflow">
                    <a:solidFill>
                      <a:srgbClr val="E4EBEE"/>
                    </a:solidFill>
                  </a:tcPr>
                </a:tc>
                <a:tc>
                  <a:txBody>
                    <a:bodyPr/>
                    <a:lstStyle/>
                    <a:p>
                      <a:pPr marL="0" marR="0" lvl="0" indent="0" algn="ctr" defTabSz="914400" rtl="0" eaLnBrk="1" fontAlgn="ctr" latinLnBrk="0" hangingPunct="1">
                        <a:lnSpc>
                          <a:spcPts val="1500"/>
                        </a:lnSpc>
                        <a:spcBef>
                          <a:spcPts val="0"/>
                        </a:spcBef>
                        <a:spcAft>
                          <a:spcPts val="0"/>
                        </a:spcAft>
                        <a:buClrTx/>
                        <a:buSzTx/>
                        <a:buFontTx/>
                        <a:buNone/>
                        <a:tabLst/>
                        <a:defRPr/>
                      </a:pPr>
                      <a:r>
                        <a:rPr lang="en-US" altLang="zh-TW" sz="1600" kern="100" dirty="0">
                          <a:effectLst/>
                          <a:latin typeface="+mn-ea"/>
                          <a:ea typeface="+mn-ea"/>
                        </a:rPr>
                        <a:t>0</a:t>
                      </a:r>
                      <a:endParaRPr lang="zh-TW" altLang="zh-TW" sz="1600" b="0" kern="100" dirty="0">
                        <a:solidFill>
                          <a:schemeClr val="dk1"/>
                        </a:solidFill>
                        <a:effectLst/>
                        <a:latin typeface="+mn-ea"/>
                        <a:ea typeface="+mn-ea"/>
                        <a:cs typeface="+mn-cs"/>
                      </a:endParaRPr>
                    </a:p>
                  </a:txBody>
                  <a:tcPr marL="57286" marR="57286" marT="0" marB="0" anchor="ctr" horzOverflow="overflow">
                    <a:solidFill>
                      <a:srgbClr val="E4EBEE"/>
                    </a:solidFill>
                  </a:tcPr>
                </a:tc>
                <a:extLst>
                  <a:ext uri="{0D108BD9-81ED-4DB2-BD59-A6C34878D82A}">
                    <a16:rowId xmlns:a16="http://schemas.microsoft.com/office/drawing/2014/main" val="10010"/>
                  </a:ext>
                </a:extLst>
              </a:tr>
              <a:tr h="329959">
                <a:tc vMerge="1">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zh-TW" sz="1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286" marR="57286" marT="0" marB="0" anchor="ctr" horzOverflow="overflow"/>
                </a:tc>
                <a:tc>
                  <a:txBody>
                    <a:bodyPr/>
                    <a:lstStyle/>
                    <a:p>
                      <a:pPr marL="0" marR="0" lvl="0" indent="0" algn="r" defTabSz="914400" rtl="0" eaLnBrk="1" fontAlgn="ctr" latinLnBrk="0" hangingPunct="1">
                        <a:lnSpc>
                          <a:spcPts val="1500"/>
                        </a:lnSpc>
                        <a:spcBef>
                          <a:spcPts val="0"/>
                        </a:spcBef>
                        <a:spcAft>
                          <a:spcPts val="0"/>
                        </a:spcAft>
                        <a:buClrTx/>
                        <a:buSzTx/>
                        <a:buFontTx/>
                        <a:buNone/>
                        <a:tabLst/>
                        <a:defRPr/>
                      </a:pPr>
                      <a:r>
                        <a:rPr lang="zh-TW" altLang="en-US" sz="1600" kern="100" dirty="0">
                          <a:effectLst/>
                          <a:latin typeface="+mn-ea"/>
                          <a:ea typeface="+mn-ea"/>
                        </a:rPr>
                        <a:t>佳作</a:t>
                      </a:r>
                      <a:endParaRPr lang="zh-TW" altLang="zh-TW" sz="1600" b="0" kern="100" dirty="0">
                        <a:solidFill>
                          <a:schemeClr val="dk1"/>
                        </a:solidFill>
                        <a:effectLst/>
                        <a:latin typeface="+mn-ea"/>
                        <a:ea typeface="+mn-ea"/>
                        <a:cs typeface="+mn-cs"/>
                      </a:endParaRPr>
                    </a:p>
                  </a:txBody>
                  <a:tcPr marL="57286" marR="57286" marT="0" marB="0" anchor="ctr" horzOverflow="overflow"/>
                </a:tc>
                <a:tc>
                  <a:txBody>
                    <a:bodyPr/>
                    <a:lstStyle/>
                    <a:p>
                      <a:pPr marL="0" marR="0" lvl="0" indent="0" algn="ctr" defTabSz="914400" rtl="0" eaLnBrk="1" fontAlgn="ctr" latinLnBrk="0" hangingPunct="1">
                        <a:lnSpc>
                          <a:spcPts val="1500"/>
                        </a:lnSpc>
                        <a:spcBef>
                          <a:spcPts val="0"/>
                        </a:spcBef>
                        <a:spcAft>
                          <a:spcPts val="0"/>
                        </a:spcAft>
                        <a:buClrTx/>
                        <a:buSzTx/>
                        <a:buFontTx/>
                        <a:buNone/>
                        <a:tabLst/>
                        <a:defRPr/>
                      </a:pPr>
                      <a:r>
                        <a:rPr lang="en-US" altLang="zh-TW" sz="1600" kern="100" dirty="0">
                          <a:effectLst/>
                          <a:latin typeface="+mn-ea"/>
                          <a:ea typeface="+mn-ea"/>
                        </a:rPr>
                        <a:t>0</a:t>
                      </a:r>
                      <a:endParaRPr lang="zh-TW" altLang="zh-TW" sz="1600" b="0" kern="100" dirty="0">
                        <a:solidFill>
                          <a:schemeClr val="dk1"/>
                        </a:solidFill>
                        <a:effectLst/>
                        <a:latin typeface="+mn-ea"/>
                        <a:ea typeface="+mn-ea"/>
                        <a:cs typeface="+mn-cs"/>
                      </a:endParaRPr>
                    </a:p>
                  </a:txBody>
                  <a:tcPr marL="57286" marR="57286" marT="0" marB="0" anchor="ctr" horzOverflow="overflow"/>
                </a:tc>
                <a:tc>
                  <a:txBody>
                    <a:bodyPr/>
                    <a:lstStyle/>
                    <a:p>
                      <a:pPr marL="0" marR="0" lvl="0" indent="0" algn="ctr" defTabSz="914400" rtl="0" eaLnBrk="1" fontAlgn="ctr" latinLnBrk="0" hangingPunct="1">
                        <a:lnSpc>
                          <a:spcPts val="1500"/>
                        </a:lnSpc>
                        <a:spcBef>
                          <a:spcPts val="0"/>
                        </a:spcBef>
                        <a:spcAft>
                          <a:spcPts val="0"/>
                        </a:spcAft>
                        <a:buClrTx/>
                        <a:buSzTx/>
                        <a:buFontTx/>
                        <a:buNone/>
                        <a:tabLst/>
                        <a:defRPr/>
                      </a:pPr>
                      <a:r>
                        <a:rPr lang="en-US" altLang="zh-TW" sz="1600" kern="100" dirty="0">
                          <a:effectLst/>
                          <a:latin typeface="+mn-ea"/>
                          <a:ea typeface="+mn-ea"/>
                        </a:rPr>
                        <a:t>1</a:t>
                      </a:r>
                      <a:endParaRPr lang="zh-TW" altLang="zh-TW" sz="1600" b="0" kern="100" dirty="0">
                        <a:solidFill>
                          <a:schemeClr val="dk1"/>
                        </a:solidFill>
                        <a:effectLst/>
                        <a:latin typeface="+mn-ea"/>
                        <a:ea typeface="+mn-ea"/>
                        <a:cs typeface="+mn-cs"/>
                      </a:endParaRPr>
                    </a:p>
                  </a:txBody>
                  <a:tcPr marL="57286" marR="57286" marT="0" marB="0" anchor="ctr" horzOverflow="overflow"/>
                </a:tc>
                <a:tc>
                  <a:txBody>
                    <a:bodyPr/>
                    <a:lstStyle/>
                    <a:p>
                      <a:pPr marL="0" marR="0" lvl="0" indent="0" algn="ctr" defTabSz="914400" rtl="0" eaLnBrk="1" fontAlgn="ctr" latinLnBrk="0" hangingPunct="1">
                        <a:lnSpc>
                          <a:spcPts val="1500"/>
                        </a:lnSpc>
                        <a:spcBef>
                          <a:spcPts val="0"/>
                        </a:spcBef>
                        <a:spcAft>
                          <a:spcPts val="0"/>
                        </a:spcAft>
                        <a:buClrTx/>
                        <a:buSzTx/>
                        <a:buFontTx/>
                        <a:buNone/>
                        <a:tabLst/>
                        <a:defRPr/>
                      </a:pPr>
                      <a:r>
                        <a:rPr lang="en-US" altLang="zh-TW" sz="1600" kern="100" dirty="0">
                          <a:effectLst/>
                          <a:latin typeface="+mn-ea"/>
                          <a:ea typeface="+mn-ea"/>
                        </a:rPr>
                        <a:t>0</a:t>
                      </a:r>
                      <a:endParaRPr lang="zh-TW" altLang="zh-TW" sz="1600" b="0" kern="100" dirty="0">
                        <a:solidFill>
                          <a:schemeClr val="dk1"/>
                        </a:solidFill>
                        <a:effectLst/>
                        <a:latin typeface="+mn-ea"/>
                        <a:ea typeface="+mn-ea"/>
                        <a:cs typeface="+mn-cs"/>
                      </a:endParaRPr>
                    </a:p>
                  </a:txBody>
                  <a:tcPr marL="57286" marR="57286" marT="0" marB="0" anchor="ctr" horzOverflow="overflow"/>
                </a:tc>
                <a:tc>
                  <a:txBody>
                    <a:bodyPr/>
                    <a:lstStyle/>
                    <a:p>
                      <a:pPr marL="0" marR="0" lvl="0" indent="0" algn="ctr" defTabSz="914400" rtl="0" eaLnBrk="1" fontAlgn="ctr" latinLnBrk="0" hangingPunct="1">
                        <a:lnSpc>
                          <a:spcPts val="1500"/>
                        </a:lnSpc>
                        <a:spcBef>
                          <a:spcPts val="0"/>
                        </a:spcBef>
                        <a:spcAft>
                          <a:spcPts val="0"/>
                        </a:spcAft>
                        <a:buClrTx/>
                        <a:buSzTx/>
                        <a:buFontTx/>
                        <a:buNone/>
                        <a:tabLst/>
                        <a:defRPr/>
                      </a:pPr>
                      <a:r>
                        <a:rPr lang="en-US" altLang="zh-TW" sz="1600" kern="100" dirty="0">
                          <a:effectLst/>
                          <a:latin typeface="+mn-ea"/>
                          <a:ea typeface="+mn-ea"/>
                        </a:rPr>
                        <a:t>0</a:t>
                      </a:r>
                      <a:endParaRPr lang="zh-TW" altLang="zh-TW" sz="1600" b="0" kern="100" dirty="0">
                        <a:solidFill>
                          <a:schemeClr val="dk1"/>
                        </a:solidFill>
                        <a:effectLst/>
                        <a:latin typeface="+mn-ea"/>
                        <a:ea typeface="+mn-ea"/>
                        <a:cs typeface="+mn-cs"/>
                      </a:endParaRPr>
                    </a:p>
                  </a:txBody>
                  <a:tcPr marL="57286" marR="57286" marT="0" marB="0" anchor="ctr" horzOverflow="overflow"/>
                </a:tc>
                <a:extLst>
                  <a:ext uri="{0D108BD9-81ED-4DB2-BD59-A6C34878D82A}">
                    <a16:rowId xmlns:a16="http://schemas.microsoft.com/office/drawing/2014/main" val="10011"/>
                  </a:ext>
                </a:extLst>
              </a:tr>
              <a:tr h="329959">
                <a:tc gridSpan="2">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ctr" latinLnBrk="0" hangingPunct="1">
                        <a:lnSpc>
                          <a:spcPts val="1500"/>
                        </a:lnSpc>
                        <a:spcBef>
                          <a:spcPts val="0"/>
                        </a:spcBef>
                        <a:spcAft>
                          <a:spcPts val="0"/>
                        </a:spcAft>
                        <a:buClrTx/>
                        <a:buSzTx/>
                        <a:buFontTx/>
                        <a:buNone/>
                        <a:tabLst/>
                        <a:defRPr/>
                      </a:pPr>
                      <a:r>
                        <a:rPr lang="en-US" altLang="zh-TW" sz="1600" kern="100" dirty="0">
                          <a:solidFill>
                            <a:srgbClr val="FF0000"/>
                          </a:solidFill>
                          <a:effectLst/>
                          <a:latin typeface="+mn-ea"/>
                          <a:ea typeface="+mn-ea"/>
                        </a:rPr>
                        <a:t>(7)</a:t>
                      </a:r>
                      <a:r>
                        <a:rPr lang="zh-TW" altLang="zh-TW" sz="1600" kern="100" dirty="0">
                          <a:solidFill>
                            <a:srgbClr val="FF0000"/>
                          </a:solidFill>
                          <a:effectLst/>
                          <a:latin typeface="+mn-ea"/>
                          <a:ea typeface="+mn-ea"/>
                        </a:rPr>
                        <a:t>近</a:t>
                      </a:r>
                      <a:r>
                        <a:rPr lang="en-US" altLang="zh-TW" sz="1600" kern="100" dirty="0">
                          <a:solidFill>
                            <a:srgbClr val="FF0000"/>
                          </a:solidFill>
                          <a:effectLst/>
                          <a:latin typeface="+mn-ea"/>
                          <a:ea typeface="+mn-ea"/>
                        </a:rPr>
                        <a:t>5</a:t>
                      </a:r>
                      <a:r>
                        <a:rPr lang="zh-TW" altLang="zh-TW" sz="1600" kern="100" dirty="0">
                          <a:solidFill>
                            <a:srgbClr val="FF0000"/>
                          </a:solidFill>
                          <a:effectLst/>
                          <a:latin typeface="+mn-ea"/>
                          <a:ea typeface="+mn-ea"/>
                        </a:rPr>
                        <a:t>年重大職災件數</a:t>
                      </a:r>
                      <a:endParaRPr lang="zh-TW" altLang="zh-TW" sz="1600" b="0" kern="100" dirty="0">
                        <a:solidFill>
                          <a:srgbClr val="FF0000"/>
                        </a:solidFill>
                        <a:effectLst/>
                        <a:latin typeface="+mn-ea"/>
                        <a:ea typeface="+mn-ea"/>
                        <a:cs typeface="+mn-cs"/>
                      </a:endParaRPr>
                    </a:p>
                  </a:txBody>
                  <a:tcPr marL="57286" marR="57286" marT="0" marB="0" anchor="ctr" horzOverflow="overflow">
                    <a:solidFill>
                      <a:srgbClr val="E4EBEE"/>
                    </a:solidFill>
                  </a:tcPr>
                </a:tc>
                <a:tc hMerge="1">
                  <a:txBody>
                    <a:bodyPr/>
                    <a:lstStyle/>
                    <a:p>
                      <a:endParaRPr lang="zh-TW" altLang="en-US"/>
                    </a:p>
                  </a:txBody>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ctr" latinLnBrk="0" hangingPunct="1">
                        <a:lnSpc>
                          <a:spcPts val="1500"/>
                        </a:lnSpc>
                        <a:spcBef>
                          <a:spcPts val="0"/>
                        </a:spcBef>
                        <a:spcAft>
                          <a:spcPts val="0"/>
                        </a:spcAft>
                        <a:buClrTx/>
                        <a:buSzTx/>
                        <a:buFontTx/>
                        <a:buNone/>
                        <a:tabLst/>
                        <a:defRPr/>
                      </a:pPr>
                      <a:r>
                        <a:rPr lang="en-US" altLang="zh-TW" sz="1600" kern="100" dirty="0">
                          <a:solidFill>
                            <a:srgbClr val="FF0000"/>
                          </a:solidFill>
                          <a:effectLst/>
                          <a:latin typeface="+mn-ea"/>
                          <a:ea typeface="+mn-ea"/>
                        </a:rPr>
                        <a:t>0</a:t>
                      </a:r>
                      <a:endParaRPr lang="zh-TW" altLang="zh-TW" sz="1600" b="0" kern="100" dirty="0">
                        <a:solidFill>
                          <a:srgbClr val="FF0000"/>
                        </a:solidFill>
                        <a:effectLst/>
                        <a:latin typeface="+mn-ea"/>
                        <a:ea typeface="+mn-ea"/>
                        <a:cs typeface="+mn-cs"/>
                      </a:endParaRPr>
                    </a:p>
                  </a:txBody>
                  <a:tcPr marL="57286" marR="57286" marT="0" marB="0" anchor="ctr" horzOverflow="overflow">
                    <a:solidFill>
                      <a:srgbClr val="E4EBEE"/>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ctr" latinLnBrk="0" hangingPunct="1">
                        <a:lnSpc>
                          <a:spcPts val="1500"/>
                        </a:lnSpc>
                        <a:spcBef>
                          <a:spcPts val="0"/>
                        </a:spcBef>
                        <a:spcAft>
                          <a:spcPts val="0"/>
                        </a:spcAft>
                        <a:buClrTx/>
                        <a:buSzTx/>
                        <a:buFontTx/>
                        <a:buNone/>
                        <a:tabLst/>
                        <a:defRPr/>
                      </a:pPr>
                      <a:r>
                        <a:rPr lang="en-US" altLang="zh-TW" sz="1600" kern="100" dirty="0">
                          <a:solidFill>
                            <a:srgbClr val="FF0000"/>
                          </a:solidFill>
                          <a:effectLst/>
                          <a:latin typeface="+mn-ea"/>
                          <a:ea typeface="+mn-ea"/>
                        </a:rPr>
                        <a:t>0</a:t>
                      </a:r>
                      <a:endParaRPr lang="zh-TW" altLang="zh-TW" sz="1600" b="0" kern="100" dirty="0">
                        <a:solidFill>
                          <a:srgbClr val="FF0000"/>
                        </a:solidFill>
                        <a:effectLst/>
                        <a:latin typeface="+mn-ea"/>
                        <a:ea typeface="+mn-ea"/>
                        <a:cs typeface="+mn-cs"/>
                      </a:endParaRPr>
                    </a:p>
                  </a:txBody>
                  <a:tcPr marL="57286" marR="57286" marT="0" marB="0" anchor="ctr" horzOverflow="overflow">
                    <a:solidFill>
                      <a:srgbClr val="E4EBEE"/>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ctr" latinLnBrk="0" hangingPunct="1">
                        <a:lnSpc>
                          <a:spcPts val="1500"/>
                        </a:lnSpc>
                        <a:spcBef>
                          <a:spcPts val="0"/>
                        </a:spcBef>
                        <a:spcAft>
                          <a:spcPts val="0"/>
                        </a:spcAft>
                        <a:buClrTx/>
                        <a:buSzTx/>
                        <a:buFontTx/>
                        <a:buNone/>
                        <a:tabLst/>
                        <a:defRPr/>
                      </a:pPr>
                      <a:r>
                        <a:rPr lang="en-US" altLang="zh-TW" sz="1600" kern="100" dirty="0">
                          <a:solidFill>
                            <a:srgbClr val="FF0000"/>
                          </a:solidFill>
                          <a:effectLst/>
                          <a:latin typeface="+mn-ea"/>
                          <a:ea typeface="+mn-ea"/>
                        </a:rPr>
                        <a:t>0</a:t>
                      </a:r>
                      <a:endParaRPr lang="zh-TW" altLang="zh-TW" sz="1600" b="0" kern="100" dirty="0">
                        <a:solidFill>
                          <a:srgbClr val="FF0000"/>
                        </a:solidFill>
                        <a:effectLst/>
                        <a:latin typeface="+mn-ea"/>
                        <a:ea typeface="+mn-ea"/>
                        <a:cs typeface="+mn-cs"/>
                      </a:endParaRPr>
                    </a:p>
                  </a:txBody>
                  <a:tcPr marL="57286" marR="57286" marT="0" marB="0" anchor="ctr" horzOverflow="overflow">
                    <a:solidFill>
                      <a:srgbClr val="E4EBEE"/>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ctr" latinLnBrk="0" hangingPunct="1">
                        <a:lnSpc>
                          <a:spcPts val="1500"/>
                        </a:lnSpc>
                        <a:spcBef>
                          <a:spcPts val="0"/>
                        </a:spcBef>
                        <a:spcAft>
                          <a:spcPts val="0"/>
                        </a:spcAft>
                        <a:buClrTx/>
                        <a:buSzTx/>
                        <a:buFontTx/>
                        <a:buNone/>
                        <a:tabLst/>
                        <a:defRPr/>
                      </a:pPr>
                      <a:r>
                        <a:rPr lang="en-US" altLang="zh-TW" sz="1600" kern="100" dirty="0">
                          <a:solidFill>
                            <a:srgbClr val="FF0000"/>
                          </a:solidFill>
                          <a:effectLst/>
                          <a:latin typeface="+mn-ea"/>
                          <a:ea typeface="+mn-ea"/>
                        </a:rPr>
                        <a:t>0</a:t>
                      </a:r>
                      <a:endParaRPr lang="zh-TW" altLang="zh-TW" sz="1600" b="0" kern="100" dirty="0">
                        <a:solidFill>
                          <a:srgbClr val="FF0000"/>
                        </a:solidFill>
                        <a:effectLst/>
                        <a:latin typeface="+mn-ea"/>
                        <a:ea typeface="+mn-ea"/>
                        <a:cs typeface="+mn-cs"/>
                      </a:endParaRPr>
                    </a:p>
                  </a:txBody>
                  <a:tcPr marL="57286" marR="57286" marT="0" marB="0" anchor="ctr" horzOverflow="overflow">
                    <a:solidFill>
                      <a:srgbClr val="E4EBEE"/>
                    </a:solidFill>
                  </a:tcPr>
                </a:tc>
                <a:extLst>
                  <a:ext uri="{0D108BD9-81ED-4DB2-BD59-A6C34878D82A}">
                    <a16:rowId xmlns:a16="http://schemas.microsoft.com/office/drawing/2014/main" val="1437247279"/>
                  </a:ext>
                </a:extLst>
              </a:tr>
            </a:tbl>
          </a:graphicData>
        </a:graphic>
      </p:graphicFrame>
      <p:sp>
        <p:nvSpPr>
          <p:cNvPr id="6" name="矩形 5">
            <a:extLst>
              <a:ext uri="{FF2B5EF4-FFF2-40B4-BE49-F238E27FC236}">
                <a16:creationId xmlns:a16="http://schemas.microsoft.com/office/drawing/2014/main" id="{C0BD631A-07B9-B005-C093-F67B46695B62}"/>
              </a:ext>
            </a:extLst>
          </p:cNvPr>
          <p:cNvSpPr/>
          <p:nvPr/>
        </p:nvSpPr>
        <p:spPr>
          <a:xfrm>
            <a:off x="2265527" y="3085573"/>
            <a:ext cx="5740635" cy="353662"/>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1787B3E2-F624-62D2-8212-2E6C4E4FE01A}"/>
              </a:ext>
            </a:extLst>
          </p:cNvPr>
          <p:cNvSpPr/>
          <p:nvPr/>
        </p:nvSpPr>
        <p:spPr>
          <a:xfrm>
            <a:off x="2919689" y="1102909"/>
            <a:ext cx="1065457" cy="2336326"/>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8" name="表格 7">
            <a:extLst>
              <a:ext uri="{FF2B5EF4-FFF2-40B4-BE49-F238E27FC236}">
                <a16:creationId xmlns:a16="http://schemas.microsoft.com/office/drawing/2014/main" id="{9268D15A-109F-D27D-BABB-E189439797DE}"/>
              </a:ext>
            </a:extLst>
          </p:cNvPr>
          <p:cNvGraphicFramePr>
            <a:graphicFrameLocks noGrp="1"/>
          </p:cNvGraphicFramePr>
          <p:nvPr>
            <p:extLst>
              <p:ext uri="{D42A27DB-BD31-4B8C-83A1-F6EECF244321}">
                <p14:modId xmlns:p14="http://schemas.microsoft.com/office/powerpoint/2010/main" val="2079684724"/>
              </p:ext>
            </p:extLst>
          </p:nvPr>
        </p:nvGraphicFramePr>
        <p:xfrm>
          <a:off x="334024" y="5663933"/>
          <a:ext cx="7672138" cy="3519898"/>
        </p:xfrm>
        <a:graphic>
          <a:graphicData uri="http://schemas.openxmlformats.org/drawingml/2006/table">
            <a:tbl>
              <a:tblPr firstRow="1" bandRow="1">
                <a:tableStyleId>{5940675A-B579-460E-94D1-54222C63F5DA}</a:tableStyleId>
              </a:tblPr>
              <a:tblGrid>
                <a:gridCol w="1383405">
                  <a:extLst>
                    <a:ext uri="{9D8B030D-6E8A-4147-A177-3AD203B41FA5}">
                      <a16:colId xmlns:a16="http://schemas.microsoft.com/office/drawing/2014/main" val="20000"/>
                    </a:ext>
                  </a:extLst>
                </a:gridCol>
                <a:gridCol w="969385">
                  <a:extLst>
                    <a:ext uri="{9D8B030D-6E8A-4147-A177-3AD203B41FA5}">
                      <a16:colId xmlns:a16="http://schemas.microsoft.com/office/drawing/2014/main" val="20001"/>
                    </a:ext>
                  </a:extLst>
                </a:gridCol>
                <a:gridCol w="1329837">
                  <a:extLst>
                    <a:ext uri="{9D8B030D-6E8A-4147-A177-3AD203B41FA5}">
                      <a16:colId xmlns:a16="http://schemas.microsoft.com/office/drawing/2014/main" val="20002"/>
                    </a:ext>
                  </a:extLst>
                </a:gridCol>
                <a:gridCol w="1329837">
                  <a:extLst>
                    <a:ext uri="{9D8B030D-6E8A-4147-A177-3AD203B41FA5}">
                      <a16:colId xmlns:a16="http://schemas.microsoft.com/office/drawing/2014/main" val="20003"/>
                    </a:ext>
                  </a:extLst>
                </a:gridCol>
                <a:gridCol w="1329837">
                  <a:extLst>
                    <a:ext uri="{9D8B030D-6E8A-4147-A177-3AD203B41FA5}">
                      <a16:colId xmlns:a16="http://schemas.microsoft.com/office/drawing/2014/main" val="20004"/>
                    </a:ext>
                  </a:extLst>
                </a:gridCol>
                <a:gridCol w="1329837">
                  <a:extLst>
                    <a:ext uri="{9D8B030D-6E8A-4147-A177-3AD203B41FA5}">
                      <a16:colId xmlns:a16="http://schemas.microsoft.com/office/drawing/2014/main" val="20005"/>
                    </a:ext>
                  </a:extLst>
                </a:gridCol>
              </a:tblGrid>
              <a:tr h="442976">
                <a:tc gridSpan="6">
                  <a:txBody>
                    <a:bodyPr/>
                    <a:lstStyle/>
                    <a:p>
                      <a:pPr algn="ctr">
                        <a:lnSpc>
                          <a:spcPts val="1600"/>
                        </a:lnSpc>
                      </a:pPr>
                      <a:r>
                        <a:rPr lang="zh-TW" altLang="en-US" sz="1600" kern="100" dirty="0">
                          <a:ln>
                            <a:noFill/>
                          </a:ln>
                          <a:solidFill>
                            <a:schemeClr val="bg1"/>
                          </a:solidFill>
                          <a:effectLst/>
                          <a:latin typeface="+mn-ea"/>
                          <a:ea typeface="+mn-ea"/>
                          <a:cs typeface="+mn-cs"/>
                        </a:rPr>
                        <a:t>公共工程委員會近五年查核成績</a:t>
                      </a:r>
                    </a:p>
                  </a:txBody>
                  <a:tcPr marL="76394" marR="76394" marT="35989" marB="35989"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58E9A"/>
                    </a:solidFill>
                  </a:tcPr>
                </a:tc>
                <a:tc hMerge="1">
                  <a:txBody>
                    <a:bodyPr/>
                    <a:lstStyle/>
                    <a:p>
                      <a:endParaRPr lang="zh-TW" altLang="en-US" dirty="0"/>
                    </a:p>
                  </a:txBody>
                  <a:tcPr/>
                </a:tc>
                <a:tc hMerge="1">
                  <a:txBody>
                    <a:bodyPr/>
                    <a:lstStyle/>
                    <a:p>
                      <a:pPr algn="ctr">
                        <a:lnSpc>
                          <a:spcPts val="1600"/>
                        </a:lnSpc>
                      </a:pPr>
                      <a:endParaRPr lang="zh-TW" altLang="en-US" sz="1100" kern="100" dirty="0">
                        <a:ln>
                          <a:noFill/>
                        </a:ln>
                        <a:solidFill>
                          <a:schemeClr val="bg1"/>
                        </a:solidFill>
                        <a:effectLst/>
                        <a:latin typeface="+mn-ea"/>
                        <a:ea typeface="+mn-ea"/>
                        <a:cs typeface="+mn-cs"/>
                      </a:endParaRPr>
                    </a:p>
                  </a:txBody>
                  <a:tcPr marL="76394" marR="76394" marT="35989" marB="35989"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58E9A"/>
                    </a:solidFill>
                  </a:tcPr>
                </a:tc>
                <a:tc hMerge="1">
                  <a:txBody>
                    <a:bodyPr/>
                    <a:lstStyle/>
                    <a:p>
                      <a:pPr algn="ctr">
                        <a:lnSpc>
                          <a:spcPts val="1600"/>
                        </a:lnSpc>
                      </a:pPr>
                      <a:endParaRPr lang="zh-TW" altLang="en-US" sz="1100" kern="100" dirty="0">
                        <a:ln>
                          <a:noFill/>
                        </a:ln>
                        <a:solidFill>
                          <a:schemeClr val="bg1"/>
                        </a:solidFill>
                        <a:effectLst/>
                        <a:latin typeface="+mn-ea"/>
                        <a:ea typeface="+mn-ea"/>
                        <a:cs typeface="+mn-cs"/>
                      </a:endParaRPr>
                    </a:p>
                  </a:txBody>
                  <a:tcPr marL="76394" marR="76394" marT="35989" marB="35989"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58E9A"/>
                    </a:solidFill>
                  </a:tcPr>
                </a:tc>
                <a:tc hMerge="1">
                  <a:txBody>
                    <a:bodyPr/>
                    <a:lstStyle/>
                    <a:p>
                      <a:pPr algn="ctr">
                        <a:lnSpc>
                          <a:spcPts val="1600"/>
                        </a:lnSpc>
                      </a:pPr>
                      <a:endParaRPr lang="zh-TW" altLang="en-US" sz="1100" kern="100" dirty="0">
                        <a:ln>
                          <a:noFill/>
                        </a:ln>
                        <a:solidFill>
                          <a:schemeClr val="bg1"/>
                        </a:solidFill>
                        <a:effectLst/>
                        <a:latin typeface="+mn-ea"/>
                        <a:ea typeface="+mn-ea"/>
                        <a:cs typeface="+mn-cs"/>
                      </a:endParaRPr>
                    </a:p>
                  </a:txBody>
                  <a:tcPr marL="76394" marR="76394" marT="35989" marB="35989"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58E9A"/>
                    </a:solidFill>
                  </a:tcPr>
                </a:tc>
                <a:tc hMerge="1">
                  <a:txBody>
                    <a:bodyPr/>
                    <a:lstStyle/>
                    <a:p>
                      <a:pPr algn="ctr">
                        <a:lnSpc>
                          <a:spcPts val="1600"/>
                        </a:lnSpc>
                      </a:pPr>
                      <a:endParaRPr lang="zh-TW" altLang="en-US" sz="1100" kern="100" dirty="0">
                        <a:ln>
                          <a:noFill/>
                        </a:ln>
                        <a:solidFill>
                          <a:schemeClr val="bg1"/>
                        </a:solidFill>
                        <a:effectLst/>
                        <a:latin typeface="+mn-ea"/>
                        <a:ea typeface="+mn-ea"/>
                        <a:cs typeface="+mn-cs"/>
                      </a:endParaRPr>
                    </a:p>
                  </a:txBody>
                  <a:tcPr marL="76394" marR="76394" marT="35989" marB="35989"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58E9A"/>
                    </a:solidFill>
                  </a:tcPr>
                </a:tc>
                <a:extLst>
                  <a:ext uri="{0D108BD9-81ED-4DB2-BD59-A6C34878D82A}">
                    <a16:rowId xmlns:a16="http://schemas.microsoft.com/office/drawing/2014/main" val="10000"/>
                  </a:ext>
                </a:extLst>
              </a:tr>
              <a:tr h="457664">
                <a:tc>
                  <a:txBody>
                    <a:bodyPr/>
                    <a:lstStyle/>
                    <a:p>
                      <a:pPr algn="ctr">
                        <a:lnSpc>
                          <a:spcPts val="1600"/>
                        </a:lnSpc>
                      </a:pPr>
                      <a:r>
                        <a:rPr lang="zh-TW" altLang="en-US" sz="1600" kern="100" dirty="0">
                          <a:ln>
                            <a:noFill/>
                          </a:ln>
                          <a:solidFill>
                            <a:schemeClr val="dk1"/>
                          </a:solidFill>
                          <a:effectLst/>
                          <a:latin typeface="+mn-ea"/>
                          <a:ea typeface="+mn-ea"/>
                          <a:cs typeface="+mn-cs"/>
                        </a:rPr>
                        <a:t>查核年度</a:t>
                      </a:r>
                    </a:p>
                  </a:txBody>
                  <a:tcPr marL="76394" marR="76394" marT="35989" marB="35989" anchor="ctr">
                    <a:lnL w="12700"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600"/>
                        </a:lnSpc>
                      </a:pPr>
                      <a:r>
                        <a:rPr lang="en-US" altLang="zh-TW" sz="1600" kern="100" dirty="0">
                          <a:ln>
                            <a:noFill/>
                          </a:ln>
                          <a:solidFill>
                            <a:schemeClr val="dk1"/>
                          </a:solidFill>
                          <a:effectLst/>
                          <a:latin typeface="+mn-ea"/>
                          <a:ea typeface="+mn-ea"/>
                          <a:cs typeface="+mn-cs"/>
                        </a:rPr>
                        <a:t>108</a:t>
                      </a:r>
                      <a:r>
                        <a:rPr lang="zh-TW" altLang="en-US" sz="1600" kern="100" dirty="0">
                          <a:ln>
                            <a:noFill/>
                          </a:ln>
                          <a:solidFill>
                            <a:schemeClr val="dk1"/>
                          </a:solidFill>
                          <a:effectLst/>
                          <a:latin typeface="+mn-ea"/>
                          <a:ea typeface="+mn-ea"/>
                          <a:cs typeface="+mn-cs"/>
                        </a:rPr>
                        <a:t>年</a:t>
                      </a:r>
                    </a:p>
                  </a:txBody>
                  <a:tcPr marL="76394" marR="76394" marT="35989" marB="3598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600"/>
                        </a:lnSpc>
                      </a:pPr>
                      <a:r>
                        <a:rPr lang="en-US" altLang="zh-TW" sz="1600" kern="100" dirty="0">
                          <a:ln>
                            <a:noFill/>
                          </a:ln>
                          <a:solidFill>
                            <a:schemeClr val="dk1"/>
                          </a:solidFill>
                          <a:effectLst/>
                          <a:latin typeface="+mn-ea"/>
                          <a:ea typeface="+mn-ea"/>
                          <a:cs typeface="+mn-cs"/>
                        </a:rPr>
                        <a:t>109</a:t>
                      </a:r>
                      <a:r>
                        <a:rPr lang="zh-TW" altLang="en-US" sz="1600" kern="100" dirty="0">
                          <a:ln>
                            <a:noFill/>
                          </a:ln>
                          <a:solidFill>
                            <a:schemeClr val="dk1"/>
                          </a:solidFill>
                          <a:effectLst/>
                          <a:latin typeface="+mn-ea"/>
                          <a:ea typeface="+mn-ea"/>
                          <a:cs typeface="+mn-cs"/>
                        </a:rPr>
                        <a:t>年</a:t>
                      </a:r>
                    </a:p>
                  </a:txBody>
                  <a:tcPr marL="76394" marR="76394" marT="35989" marB="3598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600"/>
                        </a:lnSpc>
                      </a:pPr>
                      <a:r>
                        <a:rPr lang="en-US" altLang="zh-TW" sz="1600" kern="100" dirty="0">
                          <a:ln>
                            <a:noFill/>
                          </a:ln>
                          <a:solidFill>
                            <a:schemeClr val="dk1"/>
                          </a:solidFill>
                          <a:effectLst/>
                          <a:latin typeface="+mn-ea"/>
                          <a:ea typeface="+mn-ea"/>
                          <a:cs typeface="+mn-cs"/>
                        </a:rPr>
                        <a:t>110</a:t>
                      </a:r>
                      <a:r>
                        <a:rPr lang="zh-TW" altLang="en-US" sz="1600" kern="100" dirty="0">
                          <a:ln>
                            <a:noFill/>
                          </a:ln>
                          <a:solidFill>
                            <a:schemeClr val="dk1"/>
                          </a:solidFill>
                          <a:effectLst/>
                          <a:latin typeface="+mn-ea"/>
                          <a:ea typeface="+mn-ea"/>
                          <a:cs typeface="+mn-cs"/>
                        </a:rPr>
                        <a:t>年</a:t>
                      </a:r>
                    </a:p>
                  </a:txBody>
                  <a:tcPr marL="76394" marR="76394" marT="35989" marB="3598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ts val="1600"/>
                        </a:lnSpc>
                        <a:spcBef>
                          <a:spcPts val="0"/>
                        </a:spcBef>
                        <a:spcAft>
                          <a:spcPts val="0"/>
                        </a:spcAft>
                        <a:buClrTx/>
                        <a:buSzTx/>
                        <a:buFontTx/>
                        <a:buNone/>
                        <a:tabLst/>
                        <a:defRPr/>
                      </a:pPr>
                      <a:r>
                        <a:rPr lang="en-US" altLang="zh-TW" sz="1600" kern="100" dirty="0">
                          <a:ln>
                            <a:noFill/>
                          </a:ln>
                          <a:solidFill>
                            <a:schemeClr val="dk1"/>
                          </a:solidFill>
                          <a:effectLst/>
                          <a:latin typeface="+mn-ea"/>
                          <a:ea typeface="+mn-ea"/>
                          <a:cs typeface="+mn-cs"/>
                        </a:rPr>
                        <a:t>111</a:t>
                      </a:r>
                      <a:r>
                        <a:rPr lang="zh-TW" altLang="en-US" sz="1600" kern="100" dirty="0">
                          <a:ln>
                            <a:noFill/>
                          </a:ln>
                          <a:solidFill>
                            <a:schemeClr val="dk1"/>
                          </a:solidFill>
                          <a:effectLst/>
                          <a:latin typeface="+mn-ea"/>
                          <a:ea typeface="+mn-ea"/>
                          <a:cs typeface="+mn-cs"/>
                        </a:rPr>
                        <a:t>年</a:t>
                      </a:r>
                    </a:p>
                  </a:txBody>
                  <a:tcPr marL="76394" marR="76394" marT="35989" marB="3598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ts val="1300"/>
                        </a:lnSpc>
                        <a:spcBef>
                          <a:spcPts val="0"/>
                        </a:spcBef>
                        <a:spcAft>
                          <a:spcPts val="0"/>
                        </a:spcAft>
                        <a:buClrTx/>
                        <a:buSzTx/>
                        <a:buFontTx/>
                        <a:buNone/>
                        <a:tabLst/>
                        <a:defRPr/>
                      </a:pPr>
                      <a:r>
                        <a:rPr lang="en-US" altLang="zh-TW" sz="1600" kern="100" dirty="0">
                          <a:ln>
                            <a:noFill/>
                          </a:ln>
                          <a:solidFill>
                            <a:schemeClr val="dk1"/>
                          </a:solidFill>
                          <a:effectLst/>
                          <a:latin typeface="微軟正黑體" panose="020B0604030504040204" pitchFamily="34" charset="-120"/>
                          <a:ea typeface="微軟正黑體" panose="020B0604030504040204" pitchFamily="34" charset="-120"/>
                          <a:cs typeface="+mn-cs"/>
                        </a:rPr>
                        <a:t>112</a:t>
                      </a:r>
                      <a:r>
                        <a:rPr lang="zh-TW" altLang="en-US" sz="1600" kern="100" dirty="0">
                          <a:ln>
                            <a:noFill/>
                          </a:ln>
                          <a:solidFill>
                            <a:schemeClr val="dk1"/>
                          </a:solidFill>
                          <a:effectLst/>
                          <a:latin typeface="微軟正黑體" panose="020B0604030504040204" pitchFamily="34" charset="-120"/>
                          <a:ea typeface="微軟正黑體" panose="020B0604030504040204" pitchFamily="34" charset="-120"/>
                          <a:cs typeface="+mn-cs"/>
                        </a:rPr>
                        <a:t>年</a:t>
                      </a:r>
                      <a:r>
                        <a:rPr lang="en-US" altLang="zh-TW" sz="1600" kern="100" dirty="0">
                          <a:ln>
                            <a:noFill/>
                          </a:ln>
                          <a:solidFill>
                            <a:schemeClr val="dk1"/>
                          </a:solidFill>
                          <a:effectLst/>
                          <a:latin typeface="微軟正黑體" panose="020B0604030504040204" pitchFamily="34" charset="-120"/>
                          <a:ea typeface="微軟正黑體" panose="020B0604030504040204" pitchFamily="34" charset="-120"/>
                          <a:cs typeface="+mn-cs"/>
                        </a:rPr>
                        <a:t>10</a:t>
                      </a:r>
                      <a:r>
                        <a:rPr lang="zh-TW" altLang="en-US" sz="1600" kern="100" dirty="0">
                          <a:ln>
                            <a:noFill/>
                          </a:ln>
                          <a:solidFill>
                            <a:schemeClr val="dk1"/>
                          </a:solidFill>
                          <a:effectLst/>
                          <a:latin typeface="微軟正黑體" panose="020B0604030504040204" pitchFamily="34" charset="-120"/>
                          <a:ea typeface="微軟正黑體" panose="020B0604030504040204" pitchFamily="34" charset="-120"/>
                          <a:cs typeface="+mn-cs"/>
                        </a:rPr>
                        <a:t>月</a:t>
                      </a:r>
                    </a:p>
                  </a:txBody>
                  <a:tcPr marL="76394" marR="76394" marT="35989" marB="35989" anchor="ctr">
                    <a:lnL w="12700" cap="flat" cmpd="sng" algn="ctr">
                      <a:solidFill>
                        <a:schemeClr val="bg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504967">
                <a:tc>
                  <a:txBody>
                    <a:bodyPr/>
                    <a:lstStyle/>
                    <a:p>
                      <a:pPr algn="ctr">
                        <a:lnSpc>
                          <a:spcPts val="1600"/>
                        </a:lnSpc>
                      </a:pPr>
                      <a:r>
                        <a:rPr lang="zh-TW" altLang="en-US" sz="1600" kern="100" dirty="0">
                          <a:ln>
                            <a:noFill/>
                          </a:ln>
                          <a:solidFill>
                            <a:schemeClr val="dk1"/>
                          </a:solidFill>
                          <a:effectLst/>
                          <a:latin typeface="+mn-ea"/>
                          <a:ea typeface="+mn-ea"/>
                          <a:cs typeface="+mn-cs"/>
                        </a:rPr>
                        <a:t>查核件數</a:t>
                      </a:r>
                    </a:p>
                  </a:txBody>
                  <a:tcPr marL="76394" marR="76394" marT="35989" marB="35989" anchor="ctr">
                    <a:lnL w="12700"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F1F5"/>
                    </a:solidFill>
                  </a:tcPr>
                </a:tc>
                <a:tc>
                  <a:txBody>
                    <a:bodyPr/>
                    <a:lstStyle/>
                    <a:p>
                      <a:pPr algn="ctr">
                        <a:lnSpc>
                          <a:spcPts val="1600"/>
                        </a:lnSpc>
                      </a:pPr>
                      <a:r>
                        <a:rPr lang="en-US" altLang="zh-TW" sz="1600" kern="100" dirty="0">
                          <a:ln>
                            <a:noFill/>
                          </a:ln>
                          <a:solidFill>
                            <a:schemeClr val="dk1"/>
                          </a:solidFill>
                          <a:effectLst/>
                          <a:latin typeface="+mn-ea"/>
                          <a:ea typeface="+mn-ea"/>
                          <a:cs typeface="+mn-cs"/>
                        </a:rPr>
                        <a:t>0</a:t>
                      </a:r>
                      <a:endParaRPr lang="zh-TW" altLang="en-US" sz="1600" kern="100" dirty="0">
                        <a:ln>
                          <a:noFill/>
                        </a:ln>
                        <a:solidFill>
                          <a:schemeClr val="dk1"/>
                        </a:solidFill>
                        <a:effectLst/>
                        <a:latin typeface="+mn-ea"/>
                        <a:ea typeface="+mn-ea"/>
                        <a:cs typeface="+mn-cs"/>
                      </a:endParaRPr>
                    </a:p>
                  </a:txBody>
                  <a:tcPr marL="76394" marR="76394" marT="35989" marB="3598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F1F5"/>
                    </a:solidFill>
                  </a:tcPr>
                </a:tc>
                <a:tc>
                  <a:txBody>
                    <a:bodyPr/>
                    <a:lstStyle/>
                    <a:p>
                      <a:pPr algn="ctr">
                        <a:lnSpc>
                          <a:spcPts val="1600"/>
                        </a:lnSpc>
                      </a:pPr>
                      <a:r>
                        <a:rPr lang="en-US" altLang="zh-TW" sz="1600" kern="100" dirty="0">
                          <a:ln>
                            <a:noFill/>
                          </a:ln>
                          <a:solidFill>
                            <a:schemeClr val="dk1"/>
                          </a:solidFill>
                          <a:effectLst/>
                          <a:latin typeface="+mn-ea"/>
                          <a:ea typeface="+mn-ea"/>
                          <a:cs typeface="+mn-cs"/>
                        </a:rPr>
                        <a:t>2</a:t>
                      </a:r>
                      <a:endParaRPr lang="zh-TW" altLang="en-US" sz="1600" kern="100" dirty="0">
                        <a:ln>
                          <a:noFill/>
                        </a:ln>
                        <a:solidFill>
                          <a:schemeClr val="dk1"/>
                        </a:solidFill>
                        <a:effectLst/>
                        <a:latin typeface="+mn-ea"/>
                        <a:ea typeface="+mn-ea"/>
                        <a:cs typeface="+mn-cs"/>
                      </a:endParaRPr>
                    </a:p>
                  </a:txBody>
                  <a:tcPr marL="76394" marR="76394" marT="35989" marB="3598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F1F5"/>
                    </a:solidFill>
                  </a:tcPr>
                </a:tc>
                <a:tc>
                  <a:txBody>
                    <a:bodyPr/>
                    <a:lstStyle/>
                    <a:p>
                      <a:pPr algn="ctr">
                        <a:lnSpc>
                          <a:spcPts val="1600"/>
                        </a:lnSpc>
                      </a:pPr>
                      <a:r>
                        <a:rPr lang="en-US" altLang="zh-TW" sz="1600" kern="100" dirty="0">
                          <a:ln>
                            <a:noFill/>
                          </a:ln>
                          <a:solidFill>
                            <a:schemeClr val="dk1"/>
                          </a:solidFill>
                          <a:effectLst/>
                          <a:latin typeface="+mn-ea"/>
                          <a:ea typeface="+mn-ea"/>
                          <a:cs typeface="+mn-cs"/>
                        </a:rPr>
                        <a:t>3</a:t>
                      </a:r>
                      <a:endParaRPr lang="zh-TW" altLang="en-US" sz="1600" kern="100" dirty="0">
                        <a:ln>
                          <a:noFill/>
                        </a:ln>
                        <a:solidFill>
                          <a:schemeClr val="dk1"/>
                        </a:solidFill>
                        <a:effectLst/>
                        <a:latin typeface="+mn-ea"/>
                        <a:ea typeface="+mn-ea"/>
                        <a:cs typeface="+mn-cs"/>
                      </a:endParaRPr>
                    </a:p>
                  </a:txBody>
                  <a:tcPr marL="76394" marR="76394" marT="35989" marB="3598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F1F5"/>
                    </a:solidFill>
                  </a:tcPr>
                </a:tc>
                <a:tc>
                  <a:txBody>
                    <a:bodyPr/>
                    <a:lstStyle/>
                    <a:p>
                      <a:pPr algn="ctr">
                        <a:lnSpc>
                          <a:spcPts val="1600"/>
                        </a:lnSpc>
                      </a:pPr>
                      <a:r>
                        <a:rPr lang="en-US" altLang="zh-TW" sz="1600" kern="100" dirty="0">
                          <a:ln>
                            <a:noFill/>
                          </a:ln>
                          <a:solidFill>
                            <a:schemeClr val="dk1"/>
                          </a:solidFill>
                          <a:effectLst/>
                          <a:latin typeface="+mn-ea"/>
                          <a:ea typeface="+mn-ea"/>
                          <a:cs typeface="+mn-cs"/>
                        </a:rPr>
                        <a:t>2</a:t>
                      </a:r>
                      <a:endParaRPr lang="zh-TW" altLang="en-US" sz="1600" kern="100" dirty="0">
                        <a:ln>
                          <a:noFill/>
                        </a:ln>
                        <a:solidFill>
                          <a:schemeClr val="dk1"/>
                        </a:solidFill>
                        <a:effectLst/>
                        <a:latin typeface="+mn-ea"/>
                        <a:ea typeface="+mn-ea"/>
                        <a:cs typeface="+mn-cs"/>
                      </a:endParaRPr>
                    </a:p>
                  </a:txBody>
                  <a:tcPr marL="76394" marR="76394" marT="35989" marB="3598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F1F5"/>
                    </a:solidFill>
                  </a:tcPr>
                </a:tc>
                <a:tc>
                  <a:txBody>
                    <a:bodyPr/>
                    <a:lstStyle/>
                    <a:p>
                      <a:pPr algn="ctr">
                        <a:lnSpc>
                          <a:spcPts val="1300"/>
                        </a:lnSpc>
                      </a:pPr>
                      <a:r>
                        <a:rPr lang="en-US" altLang="zh-TW" sz="1600" kern="100" dirty="0">
                          <a:ln>
                            <a:noFill/>
                          </a:ln>
                          <a:solidFill>
                            <a:schemeClr val="dk1"/>
                          </a:solidFill>
                          <a:effectLst/>
                          <a:latin typeface="微軟正黑體" panose="020B0604030504040204" pitchFamily="34" charset="-120"/>
                          <a:ea typeface="微軟正黑體" panose="020B0604030504040204" pitchFamily="34" charset="-120"/>
                          <a:cs typeface="+mn-cs"/>
                        </a:rPr>
                        <a:t>1</a:t>
                      </a:r>
                      <a:endParaRPr lang="zh-TW" altLang="en-US" sz="1600" kern="100" dirty="0">
                        <a:ln>
                          <a:noFill/>
                        </a:ln>
                        <a:solidFill>
                          <a:schemeClr val="dk1"/>
                        </a:solidFill>
                        <a:effectLst/>
                        <a:latin typeface="微軟正黑體" panose="020B0604030504040204" pitchFamily="34" charset="-120"/>
                        <a:ea typeface="微軟正黑體" panose="020B0604030504040204" pitchFamily="34" charset="-120"/>
                        <a:cs typeface="+mn-cs"/>
                      </a:endParaRPr>
                    </a:p>
                  </a:txBody>
                  <a:tcPr marL="76394" marR="76394" marT="35989" marB="35989" anchor="ctr">
                    <a:lnL w="12700" cap="flat" cmpd="sng" algn="ctr">
                      <a:solidFill>
                        <a:schemeClr val="bg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F1F5"/>
                    </a:solidFill>
                  </a:tcPr>
                </a:tc>
                <a:extLst>
                  <a:ext uri="{0D108BD9-81ED-4DB2-BD59-A6C34878D82A}">
                    <a16:rowId xmlns:a16="http://schemas.microsoft.com/office/drawing/2014/main" val="10002"/>
                  </a:ext>
                </a:extLst>
              </a:tr>
              <a:tr h="759415">
                <a:tc>
                  <a:txBody>
                    <a:bodyPr/>
                    <a:lstStyle/>
                    <a:p>
                      <a:pPr algn="ctr">
                        <a:lnSpc>
                          <a:spcPts val="1600"/>
                        </a:lnSpc>
                      </a:pPr>
                      <a:r>
                        <a:rPr lang="zh-TW" altLang="en-US" sz="1600" kern="100" dirty="0">
                          <a:ln>
                            <a:noFill/>
                          </a:ln>
                          <a:solidFill>
                            <a:schemeClr val="dk1"/>
                          </a:solidFill>
                          <a:effectLst/>
                          <a:latin typeface="+mn-ea"/>
                          <a:ea typeface="+mn-ea"/>
                          <a:cs typeface="+mn-cs"/>
                        </a:rPr>
                        <a:t>平均分數</a:t>
                      </a:r>
                    </a:p>
                  </a:txBody>
                  <a:tcPr marL="76394" marR="76394" marT="35989" marB="35989" anchor="ctr">
                    <a:lnL w="12700"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600"/>
                        </a:lnSpc>
                      </a:pPr>
                      <a:r>
                        <a:rPr lang="en-US" altLang="zh-TW" sz="1600" kern="100" dirty="0">
                          <a:ln>
                            <a:noFill/>
                          </a:ln>
                          <a:solidFill>
                            <a:schemeClr val="dk1"/>
                          </a:solidFill>
                          <a:effectLst/>
                          <a:latin typeface="+mn-ea"/>
                          <a:ea typeface="+mn-ea"/>
                          <a:cs typeface="+mn-cs"/>
                        </a:rPr>
                        <a:t>0</a:t>
                      </a:r>
                      <a:endParaRPr lang="zh-TW" altLang="en-US" sz="1600" kern="100" dirty="0">
                        <a:ln>
                          <a:noFill/>
                        </a:ln>
                        <a:solidFill>
                          <a:schemeClr val="dk1"/>
                        </a:solidFill>
                        <a:effectLst/>
                        <a:latin typeface="+mn-ea"/>
                        <a:ea typeface="+mn-ea"/>
                        <a:cs typeface="+mn-cs"/>
                      </a:endParaRPr>
                    </a:p>
                  </a:txBody>
                  <a:tcPr marL="76394" marR="76394" marT="35989" marB="3598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600"/>
                        </a:lnSpc>
                      </a:pPr>
                      <a:r>
                        <a:rPr lang="en-US" altLang="zh-TW" sz="1600" kern="100" dirty="0">
                          <a:ln>
                            <a:noFill/>
                          </a:ln>
                          <a:solidFill>
                            <a:schemeClr val="dk1"/>
                          </a:solidFill>
                          <a:effectLst/>
                          <a:latin typeface="+mn-ea"/>
                          <a:ea typeface="+mn-ea"/>
                          <a:cs typeface="+mn-cs"/>
                        </a:rPr>
                        <a:t>83</a:t>
                      </a:r>
                      <a:endParaRPr lang="zh-TW" altLang="en-US" sz="1600" kern="100" dirty="0">
                        <a:ln>
                          <a:noFill/>
                        </a:ln>
                        <a:solidFill>
                          <a:schemeClr val="dk1"/>
                        </a:solidFill>
                        <a:effectLst/>
                        <a:latin typeface="+mn-ea"/>
                        <a:ea typeface="+mn-ea"/>
                        <a:cs typeface="+mn-cs"/>
                      </a:endParaRPr>
                    </a:p>
                  </a:txBody>
                  <a:tcPr marL="76394" marR="76394" marT="35989" marB="3598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600"/>
                        </a:lnSpc>
                      </a:pPr>
                      <a:r>
                        <a:rPr lang="en-US" altLang="zh-TW" sz="1600" kern="100" dirty="0">
                          <a:ln>
                            <a:noFill/>
                          </a:ln>
                          <a:solidFill>
                            <a:schemeClr val="dk1"/>
                          </a:solidFill>
                          <a:effectLst/>
                          <a:latin typeface="+mn-ea"/>
                          <a:ea typeface="+mn-ea"/>
                          <a:cs typeface="+mn-cs"/>
                        </a:rPr>
                        <a:t>82.5</a:t>
                      </a:r>
                      <a:endParaRPr lang="zh-TW" altLang="en-US" sz="1600" kern="100" dirty="0">
                        <a:ln>
                          <a:noFill/>
                        </a:ln>
                        <a:solidFill>
                          <a:schemeClr val="dk1"/>
                        </a:solidFill>
                        <a:effectLst/>
                        <a:latin typeface="+mn-ea"/>
                        <a:ea typeface="+mn-ea"/>
                        <a:cs typeface="+mn-cs"/>
                      </a:endParaRPr>
                    </a:p>
                  </a:txBody>
                  <a:tcPr marL="76394" marR="76394" marT="35989" marB="3598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600"/>
                        </a:lnSpc>
                      </a:pPr>
                      <a:r>
                        <a:rPr lang="en-US" altLang="zh-TW" sz="1600" kern="100" dirty="0">
                          <a:ln>
                            <a:noFill/>
                          </a:ln>
                          <a:solidFill>
                            <a:schemeClr val="dk1"/>
                          </a:solidFill>
                          <a:effectLst/>
                          <a:latin typeface="+mn-ea"/>
                          <a:ea typeface="+mn-ea"/>
                          <a:cs typeface="+mn-cs"/>
                        </a:rPr>
                        <a:t>83</a:t>
                      </a:r>
                      <a:endParaRPr lang="zh-TW" altLang="en-US" sz="1600" kern="100" dirty="0">
                        <a:ln>
                          <a:noFill/>
                        </a:ln>
                        <a:solidFill>
                          <a:schemeClr val="dk1"/>
                        </a:solidFill>
                        <a:effectLst/>
                        <a:latin typeface="+mn-ea"/>
                        <a:ea typeface="+mn-ea"/>
                        <a:cs typeface="+mn-cs"/>
                      </a:endParaRPr>
                    </a:p>
                  </a:txBody>
                  <a:tcPr marL="76394" marR="76394" marT="35989" marB="3598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300"/>
                        </a:lnSpc>
                      </a:pPr>
                      <a:r>
                        <a:rPr lang="en-US" altLang="zh-TW" sz="1600" kern="100" dirty="0">
                          <a:ln>
                            <a:noFill/>
                          </a:ln>
                          <a:solidFill>
                            <a:schemeClr val="dk1"/>
                          </a:solidFill>
                          <a:effectLst/>
                          <a:latin typeface="微軟正黑體" panose="020B0604030504040204" pitchFamily="34" charset="-120"/>
                          <a:ea typeface="微軟正黑體" panose="020B0604030504040204" pitchFamily="34" charset="-120"/>
                          <a:cs typeface="+mn-cs"/>
                        </a:rPr>
                        <a:t>85</a:t>
                      </a:r>
                      <a:endParaRPr lang="zh-TW" altLang="en-US" sz="1600" kern="100" dirty="0">
                        <a:ln>
                          <a:noFill/>
                        </a:ln>
                        <a:solidFill>
                          <a:schemeClr val="dk1"/>
                        </a:solidFill>
                        <a:effectLst/>
                        <a:latin typeface="微軟正黑體" panose="020B0604030504040204" pitchFamily="34" charset="-120"/>
                        <a:ea typeface="微軟正黑體" panose="020B0604030504040204" pitchFamily="34" charset="-120"/>
                        <a:cs typeface="+mn-cs"/>
                      </a:endParaRPr>
                    </a:p>
                  </a:txBody>
                  <a:tcPr marL="76394" marR="76394" marT="35989" marB="35989" anchor="ctr">
                    <a:lnL w="12700" cap="flat" cmpd="sng" algn="ctr">
                      <a:solidFill>
                        <a:schemeClr val="bg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54487317"/>
                  </a:ext>
                </a:extLst>
              </a:tr>
              <a:tr h="468306">
                <a:tc>
                  <a:txBody>
                    <a:bodyPr/>
                    <a:lstStyle/>
                    <a:p>
                      <a:pPr algn="ctr">
                        <a:lnSpc>
                          <a:spcPts val="1600"/>
                        </a:lnSpc>
                      </a:pPr>
                      <a:r>
                        <a:rPr lang="zh-TW" altLang="en-US" sz="1600" kern="100" dirty="0">
                          <a:ln>
                            <a:noFill/>
                          </a:ln>
                          <a:solidFill>
                            <a:srgbClr val="FF0000"/>
                          </a:solidFill>
                          <a:effectLst/>
                          <a:latin typeface="+mn-ea"/>
                          <a:ea typeface="+mn-ea"/>
                          <a:cs typeface="+mn-cs"/>
                        </a:rPr>
                        <a:t>查核等級</a:t>
                      </a:r>
                    </a:p>
                  </a:txBody>
                  <a:tcPr marL="76394" marR="76394" marT="35989" marB="35989" anchor="ctr">
                    <a:lnL w="12700"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F1F5"/>
                    </a:solidFill>
                  </a:tcPr>
                </a:tc>
                <a:tc gridSpan="5">
                  <a:txBody>
                    <a:bodyPr/>
                    <a:lstStyle/>
                    <a:p>
                      <a:pPr algn="l">
                        <a:lnSpc>
                          <a:spcPts val="1600"/>
                        </a:lnSpc>
                      </a:pPr>
                      <a:r>
                        <a:rPr lang="zh-TW" altLang="en-US" sz="1600" kern="100" dirty="0">
                          <a:ln>
                            <a:noFill/>
                          </a:ln>
                          <a:solidFill>
                            <a:srgbClr val="FF0000"/>
                          </a:solidFill>
                          <a:effectLst/>
                          <a:latin typeface="+mn-ea"/>
                          <a:ea typeface="+mn-ea"/>
                          <a:cs typeface="+mn-cs"/>
                        </a:rPr>
                        <a:t>甲等</a:t>
                      </a:r>
                      <a:r>
                        <a:rPr lang="en-US" altLang="zh-TW" sz="1600" kern="100" dirty="0">
                          <a:ln>
                            <a:noFill/>
                          </a:ln>
                          <a:solidFill>
                            <a:srgbClr val="FF0000"/>
                          </a:solidFill>
                          <a:effectLst/>
                          <a:latin typeface="+mn-ea"/>
                          <a:ea typeface="+mn-ea"/>
                          <a:cs typeface="+mn-cs"/>
                        </a:rPr>
                        <a:t>6</a:t>
                      </a:r>
                      <a:r>
                        <a:rPr lang="zh-TW" altLang="en-US" sz="1600" kern="100" dirty="0">
                          <a:ln>
                            <a:noFill/>
                          </a:ln>
                          <a:solidFill>
                            <a:srgbClr val="FF0000"/>
                          </a:solidFill>
                          <a:effectLst/>
                          <a:latin typeface="+mn-ea"/>
                          <a:ea typeface="+mn-ea"/>
                          <a:cs typeface="+mn-cs"/>
                        </a:rPr>
                        <a:t>件、 </a:t>
                      </a:r>
                      <a:r>
                        <a:rPr lang="en-US" altLang="zh-TW" sz="1600" kern="100" dirty="0">
                          <a:ln>
                            <a:noFill/>
                          </a:ln>
                          <a:solidFill>
                            <a:srgbClr val="FF0000"/>
                          </a:solidFill>
                          <a:effectLst/>
                          <a:latin typeface="+mn-ea"/>
                          <a:ea typeface="+mn-ea"/>
                          <a:cs typeface="+mn-cs"/>
                        </a:rPr>
                        <a:t>(</a:t>
                      </a:r>
                      <a:r>
                        <a:rPr lang="zh-TW" altLang="en-US" sz="1600" kern="100" dirty="0">
                          <a:ln>
                            <a:noFill/>
                          </a:ln>
                          <a:solidFill>
                            <a:srgbClr val="FF0000"/>
                          </a:solidFill>
                          <a:effectLst/>
                          <a:latin typeface="+mn-ea"/>
                          <a:ea typeface="+mn-ea"/>
                          <a:cs typeface="+mn-cs"/>
                        </a:rPr>
                        <a:t>巨額工程甲等</a:t>
                      </a:r>
                      <a:r>
                        <a:rPr lang="en-US" altLang="zh-TW" sz="1600" kern="100" dirty="0">
                          <a:ln>
                            <a:noFill/>
                          </a:ln>
                          <a:solidFill>
                            <a:srgbClr val="FF0000"/>
                          </a:solidFill>
                          <a:effectLst/>
                          <a:latin typeface="+mn-ea"/>
                          <a:ea typeface="+mn-ea"/>
                          <a:cs typeface="+mn-cs"/>
                        </a:rPr>
                        <a:t>4</a:t>
                      </a:r>
                      <a:r>
                        <a:rPr lang="zh-TW" altLang="en-US" sz="1600" kern="100" dirty="0">
                          <a:ln>
                            <a:noFill/>
                          </a:ln>
                          <a:solidFill>
                            <a:srgbClr val="FF0000"/>
                          </a:solidFill>
                          <a:effectLst/>
                          <a:latin typeface="+mn-ea"/>
                          <a:ea typeface="+mn-ea"/>
                          <a:cs typeface="+mn-cs"/>
                        </a:rPr>
                        <a:t>件</a:t>
                      </a:r>
                      <a:r>
                        <a:rPr lang="en-US" altLang="zh-TW" sz="1600" kern="100" dirty="0">
                          <a:ln>
                            <a:noFill/>
                          </a:ln>
                          <a:solidFill>
                            <a:srgbClr val="FF0000"/>
                          </a:solidFill>
                          <a:effectLst/>
                          <a:latin typeface="+mn-ea"/>
                          <a:ea typeface="+mn-ea"/>
                          <a:cs typeface="+mn-cs"/>
                        </a:rPr>
                        <a:t>)</a:t>
                      </a:r>
                      <a:endParaRPr lang="zh-TW" altLang="en-US" sz="1600" kern="100" dirty="0">
                        <a:ln>
                          <a:noFill/>
                        </a:ln>
                        <a:solidFill>
                          <a:srgbClr val="FF0000"/>
                        </a:solidFill>
                        <a:effectLst/>
                        <a:latin typeface="+mn-ea"/>
                        <a:ea typeface="+mn-ea"/>
                        <a:cs typeface="+mn-cs"/>
                      </a:endParaRPr>
                    </a:p>
                  </a:txBody>
                  <a:tcPr marL="76394" marR="76394" marT="35989" marB="35989" anchor="ctr">
                    <a:lnL w="12700" cap="flat" cmpd="sng" algn="ctr">
                      <a:solidFill>
                        <a:schemeClr val="bg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F1F5"/>
                    </a:solidFill>
                  </a:tcPr>
                </a:tc>
                <a:tc hMerge="1">
                  <a:txBody>
                    <a:bodyPr/>
                    <a:lstStyle/>
                    <a:p>
                      <a:pPr algn="l">
                        <a:lnSpc>
                          <a:spcPts val="1600"/>
                        </a:lnSpc>
                      </a:pPr>
                      <a:endParaRPr lang="zh-TW" altLang="en-US" sz="1100" kern="100" dirty="0">
                        <a:ln>
                          <a:noFill/>
                        </a:ln>
                        <a:solidFill>
                          <a:srgbClr val="FF0000"/>
                        </a:solidFill>
                        <a:effectLst/>
                        <a:latin typeface="+mn-ea"/>
                        <a:ea typeface="+mn-ea"/>
                        <a:cs typeface="+mn-cs"/>
                      </a:endParaRPr>
                    </a:p>
                  </a:txBody>
                  <a:tcPr marL="76394" marR="76394" marT="35989" marB="35989"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F1F5"/>
                    </a:solidFill>
                  </a:tcPr>
                </a:tc>
                <a:tc hMerge="1">
                  <a:txBody>
                    <a:bodyPr/>
                    <a:lstStyle/>
                    <a:p>
                      <a:pPr algn="l">
                        <a:lnSpc>
                          <a:spcPts val="1600"/>
                        </a:lnSpc>
                      </a:pPr>
                      <a:endParaRPr lang="zh-TW" altLang="en-US" sz="1100" kern="100" dirty="0">
                        <a:ln>
                          <a:noFill/>
                        </a:ln>
                        <a:solidFill>
                          <a:srgbClr val="FF0000"/>
                        </a:solidFill>
                        <a:effectLst/>
                        <a:latin typeface="+mn-ea"/>
                        <a:ea typeface="+mn-ea"/>
                        <a:cs typeface="+mn-cs"/>
                      </a:endParaRPr>
                    </a:p>
                  </a:txBody>
                  <a:tcPr marL="76394" marR="76394" marT="35989" marB="35989"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F1F5"/>
                    </a:solidFill>
                  </a:tcPr>
                </a:tc>
                <a:tc hMerge="1">
                  <a:txBody>
                    <a:bodyPr/>
                    <a:lstStyle/>
                    <a:p>
                      <a:pPr algn="l">
                        <a:lnSpc>
                          <a:spcPts val="1600"/>
                        </a:lnSpc>
                      </a:pPr>
                      <a:endParaRPr lang="zh-TW" altLang="en-US" sz="1100" kern="100" dirty="0">
                        <a:ln>
                          <a:noFill/>
                        </a:ln>
                        <a:solidFill>
                          <a:srgbClr val="FF0000"/>
                        </a:solidFill>
                        <a:effectLst/>
                        <a:latin typeface="+mn-ea"/>
                        <a:ea typeface="+mn-ea"/>
                        <a:cs typeface="+mn-cs"/>
                      </a:endParaRPr>
                    </a:p>
                  </a:txBody>
                  <a:tcPr marL="76394" marR="76394" marT="35989" marB="35989"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F1F5"/>
                    </a:solidFill>
                  </a:tcPr>
                </a:tc>
                <a:tc hMerge="1">
                  <a:txBody>
                    <a:bodyPr/>
                    <a:lstStyle/>
                    <a:p>
                      <a:pPr algn="l">
                        <a:lnSpc>
                          <a:spcPts val="1600"/>
                        </a:lnSpc>
                      </a:pPr>
                      <a:endParaRPr lang="zh-TW" altLang="en-US" sz="1100" kern="100" dirty="0">
                        <a:ln>
                          <a:noFill/>
                        </a:ln>
                        <a:solidFill>
                          <a:srgbClr val="FF0000"/>
                        </a:solidFill>
                        <a:effectLst/>
                        <a:latin typeface="+mn-ea"/>
                        <a:ea typeface="+mn-ea"/>
                        <a:cs typeface="+mn-cs"/>
                      </a:endParaRPr>
                    </a:p>
                  </a:txBody>
                  <a:tcPr marL="76394" marR="76394" marT="35989" marB="35989"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F1F5"/>
                    </a:solidFill>
                  </a:tcPr>
                </a:tc>
                <a:extLst>
                  <a:ext uri="{0D108BD9-81ED-4DB2-BD59-A6C34878D82A}">
                    <a16:rowId xmlns:a16="http://schemas.microsoft.com/office/drawing/2014/main" val="10003"/>
                  </a:ext>
                </a:extLst>
              </a:tr>
              <a:tr h="886570">
                <a:tc>
                  <a:txBody>
                    <a:bodyPr/>
                    <a:lstStyle/>
                    <a:p>
                      <a:pPr algn="ctr">
                        <a:lnSpc>
                          <a:spcPts val="1600"/>
                        </a:lnSpc>
                      </a:pPr>
                      <a:r>
                        <a:rPr lang="zh-TW" altLang="en-US" sz="1600" kern="100" dirty="0">
                          <a:ln>
                            <a:noFill/>
                          </a:ln>
                          <a:solidFill>
                            <a:schemeClr val="dk1"/>
                          </a:solidFill>
                          <a:effectLst/>
                          <a:latin typeface="+mn-ea"/>
                          <a:ea typeface="+mn-ea"/>
                          <a:cs typeface="+mn-cs"/>
                        </a:rPr>
                        <a:t>說明</a:t>
                      </a:r>
                    </a:p>
                  </a:txBody>
                  <a:tcPr marL="76394" marR="76394" marT="35989" marB="35989" anchor="ctr">
                    <a:lnL w="12700"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gridSpan="5">
                  <a:txBody>
                    <a:bodyPr/>
                    <a:lstStyle/>
                    <a:p>
                      <a:pPr algn="l">
                        <a:lnSpc>
                          <a:spcPts val="1600"/>
                        </a:lnSpc>
                        <a:spcAft>
                          <a:spcPts val="600"/>
                        </a:spcAft>
                      </a:pPr>
                      <a:r>
                        <a:rPr lang="en-US" altLang="zh-TW" sz="1600" b="0" kern="100" dirty="0">
                          <a:ln>
                            <a:noFill/>
                          </a:ln>
                          <a:solidFill>
                            <a:schemeClr val="tx1"/>
                          </a:solidFill>
                          <a:effectLst/>
                          <a:latin typeface="+mn-ea"/>
                          <a:ea typeface="+mn-ea"/>
                          <a:cs typeface="+mn-cs"/>
                        </a:rPr>
                        <a:t>1.</a:t>
                      </a:r>
                      <a:r>
                        <a:rPr lang="zh-TW" altLang="en-US" sz="1600" b="0" kern="100" dirty="0">
                          <a:ln>
                            <a:noFill/>
                          </a:ln>
                          <a:solidFill>
                            <a:schemeClr val="tx1"/>
                          </a:solidFill>
                          <a:effectLst/>
                          <a:latin typeface="+mn-ea"/>
                          <a:ea typeface="+mn-ea"/>
                          <a:cs typeface="+mn-cs"/>
                        </a:rPr>
                        <a:t>統計至</a:t>
                      </a:r>
                      <a:r>
                        <a:rPr lang="en-US" altLang="zh-TW" sz="1600" b="0" kern="100" dirty="0">
                          <a:ln>
                            <a:noFill/>
                          </a:ln>
                          <a:solidFill>
                            <a:schemeClr val="tx1"/>
                          </a:solidFill>
                          <a:effectLst/>
                          <a:latin typeface="+mn-ea"/>
                          <a:ea typeface="+mn-ea"/>
                          <a:cs typeface="+mn-cs"/>
                        </a:rPr>
                        <a:t>111</a:t>
                      </a:r>
                      <a:r>
                        <a:rPr lang="zh-TW" altLang="en-US" sz="1600" b="0" kern="100" dirty="0">
                          <a:ln>
                            <a:noFill/>
                          </a:ln>
                          <a:solidFill>
                            <a:schemeClr val="tx1"/>
                          </a:solidFill>
                          <a:effectLst/>
                          <a:latin typeface="+mn-ea"/>
                          <a:ea typeface="+mn-ea"/>
                          <a:cs typeface="+mn-cs"/>
                        </a:rPr>
                        <a:t>年</a:t>
                      </a:r>
                      <a:r>
                        <a:rPr lang="en-US" altLang="zh-TW" sz="1600" b="0" kern="100" dirty="0">
                          <a:ln>
                            <a:noFill/>
                          </a:ln>
                          <a:solidFill>
                            <a:schemeClr val="tx1"/>
                          </a:solidFill>
                          <a:effectLst/>
                          <a:latin typeface="+mn-ea"/>
                          <a:ea typeface="+mn-ea"/>
                          <a:cs typeface="+mn-cs"/>
                        </a:rPr>
                        <a:t>7</a:t>
                      </a:r>
                      <a:r>
                        <a:rPr lang="zh-TW" altLang="en-US" sz="1600" b="0" kern="100" dirty="0">
                          <a:ln>
                            <a:noFill/>
                          </a:ln>
                          <a:solidFill>
                            <a:schemeClr val="tx1"/>
                          </a:solidFill>
                          <a:effectLst/>
                          <a:latin typeface="+mn-ea"/>
                          <a:ea typeface="+mn-ea"/>
                          <a:cs typeface="+mn-cs"/>
                        </a:rPr>
                        <a:t>月，查核平均成績：</a:t>
                      </a:r>
                      <a:r>
                        <a:rPr lang="en-US" altLang="zh-TW" sz="1600" b="1" kern="100" dirty="0">
                          <a:ln>
                            <a:noFill/>
                          </a:ln>
                          <a:solidFill>
                            <a:srgbClr val="FF0000"/>
                          </a:solidFill>
                          <a:effectLst/>
                          <a:latin typeface="+mn-ea"/>
                          <a:ea typeface="+mn-ea"/>
                          <a:cs typeface="+mn-cs"/>
                        </a:rPr>
                        <a:t>83.5</a:t>
                      </a:r>
                      <a:r>
                        <a:rPr lang="zh-TW" altLang="en-US" sz="1600" b="0" kern="100" dirty="0">
                          <a:ln>
                            <a:noFill/>
                          </a:ln>
                          <a:solidFill>
                            <a:schemeClr val="tx1"/>
                          </a:solidFill>
                          <a:effectLst/>
                          <a:latin typeface="+mn-ea"/>
                          <a:ea typeface="+mn-ea"/>
                          <a:cs typeface="+mn-cs"/>
                        </a:rPr>
                        <a:t>分</a:t>
                      </a:r>
                      <a:endParaRPr lang="en-US" altLang="zh-TW" sz="1600" b="0" kern="100" dirty="0">
                        <a:ln>
                          <a:noFill/>
                        </a:ln>
                        <a:solidFill>
                          <a:schemeClr val="tx1"/>
                        </a:solidFill>
                        <a:effectLst/>
                        <a:latin typeface="+mn-ea"/>
                        <a:ea typeface="+mn-ea"/>
                        <a:cs typeface="+mn-cs"/>
                      </a:endParaRPr>
                    </a:p>
                  </a:txBody>
                  <a:tcPr marL="76394" marR="76394" marT="35989" marB="35989" anchor="ctr">
                    <a:lnL w="12700" cap="flat" cmpd="sng" algn="ctr">
                      <a:solidFill>
                        <a:schemeClr val="bg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hMerge="1">
                  <a:txBody>
                    <a:bodyPr/>
                    <a:lstStyle/>
                    <a:p>
                      <a:pPr>
                        <a:lnSpc>
                          <a:spcPts val="1600"/>
                        </a:lnSpc>
                      </a:pPr>
                      <a:endParaRPr kumimoji="0" lang="en-US" altLang="zh-TW" sz="1100" b="1" dirty="0">
                        <a:latin typeface="+mn-ea"/>
                        <a:ea typeface="+mn-ea"/>
                        <a:cs typeface="Times New Roman" panose="02020603050405020304" pitchFamily="18" charset="0"/>
                      </a:endParaRPr>
                    </a:p>
                  </a:txBody>
                  <a:tcPr marL="76394" marR="76394" marT="35989" marB="35989"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hMerge="1">
                  <a:txBody>
                    <a:bodyPr/>
                    <a:lstStyle/>
                    <a:p>
                      <a:pPr>
                        <a:lnSpc>
                          <a:spcPts val="1600"/>
                        </a:lnSpc>
                      </a:pPr>
                      <a:endParaRPr kumimoji="0" lang="en-US" altLang="zh-TW" sz="1100" b="1" dirty="0">
                        <a:latin typeface="+mn-ea"/>
                        <a:ea typeface="+mn-ea"/>
                        <a:cs typeface="Times New Roman" panose="02020603050405020304" pitchFamily="18" charset="0"/>
                      </a:endParaRPr>
                    </a:p>
                  </a:txBody>
                  <a:tcPr marL="76394" marR="76394" marT="35989" marB="35989"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hMerge="1">
                  <a:txBody>
                    <a:bodyPr/>
                    <a:lstStyle/>
                    <a:p>
                      <a:pPr>
                        <a:lnSpc>
                          <a:spcPts val="1600"/>
                        </a:lnSpc>
                      </a:pPr>
                      <a:endParaRPr kumimoji="0" lang="en-US" altLang="zh-TW" sz="1100" b="1" dirty="0">
                        <a:latin typeface="+mn-ea"/>
                        <a:ea typeface="+mn-ea"/>
                        <a:cs typeface="Times New Roman" panose="02020603050405020304" pitchFamily="18" charset="0"/>
                      </a:endParaRPr>
                    </a:p>
                  </a:txBody>
                  <a:tcPr marL="76394" marR="76394" marT="35989" marB="35989"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hMerge="1">
                  <a:txBody>
                    <a:bodyPr/>
                    <a:lstStyle/>
                    <a:p>
                      <a:pPr>
                        <a:lnSpc>
                          <a:spcPts val="1600"/>
                        </a:lnSpc>
                      </a:pPr>
                      <a:endParaRPr kumimoji="0" lang="en-US" altLang="zh-TW" sz="1100" b="1" dirty="0">
                        <a:latin typeface="+mn-ea"/>
                        <a:ea typeface="+mn-ea"/>
                        <a:cs typeface="Times New Roman" panose="02020603050405020304" pitchFamily="18" charset="0"/>
                      </a:endParaRPr>
                    </a:p>
                  </a:txBody>
                  <a:tcPr marL="76394" marR="76394" marT="35989" marB="35989"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4"/>
                  </a:ext>
                </a:extLst>
              </a:tr>
            </a:tbl>
          </a:graphicData>
        </a:graphic>
      </p:graphicFrame>
      <p:sp>
        <p:nvSpPr>
          <p:cNvPr id="9" name="Rectangle 1">
            <a:extLst>
              <a:ext uri="{FF2B5EF4-FFF2-40B4-BE49-F238E27FC236}">
                <a16:creationId xmlns:a16="http://schemas.microsoft.com/office/drawing/2014/main" id="{536BBE62-8727-3158-5CFE-1D8A4ACAB1BE}"/>
              </a:ext>
            </a:extLst>
          </p:cNvPr>
          <p:cNvSpPr>
            <a:spLocks noChangeArrowheads="1"/>
          </p:cNvSpPr>
          <p:nvPr/>
        </p:nvSpPr>
        <p:spPr bwMode="auto">
          <a:xfrm>
            <a:off x="334025" y="9353169"/>
            <a:ext cx="6624638" cy="32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4491" tIns="37246" rIns="74491" bIns="37246" anchorCtr="1">
            <a:spAutoFit/>
          </a:bodyPr>
          <a:lstStyle>
            <a:lvl1pPr defTabSz="744538"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defTabSz="744538"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defTabSz="744538"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defTabSz="744538"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defTabSz="744538"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defTabSz="74453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74453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74453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74453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kumimoji="0"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資料摘自：「行政院公共工程委員會公共工程標案管理系統」</a:t>
            </a:r>
            <a:endParaRPr kumimoji="0" lang="en-US" altLang="zh-TW" sz="1600" b="1" dirty="0">
              <a:latin typeface="標楷體" panose="03000509000000000000" pitchFamily="65" charset="-120"/>
              <a:ea typeface="標楷體" panose="03000509000000000000" pitchFamily="65" charset="-120"/>
              <a:cs typeface="Times New Roman" panose="02020603050405020304" pitchFamily="18" charset="0"/>
            </a:endParaRPr>
          </a:p>
        </p:txBody>
      </p:sp>
      <p:pic>
        <p:nvPicPr>
          <p:cNvPr id="10" name="圖片 9" descr="File:Red Silhouette - Construction &lt;strong&gt;Worker&lt;/strong&gt;.svg - Wikimedia Commons">
            <a:extLst>
              <a:ext uri="{FF2B5EF4-FFF2-40B4-BE49-F238E27FC236}">
                <a16:creationId xmlns:a16="http://schemas.microsoft.com/office/drawing/2014/main" id="{5EABFE85-9B3E-ADF8-0B6B-1DC7351DB521}"/>
              </a:ext>
            </a:extLst>
          </p:cNvPr>
          <p:cNvPicPr>
            <a:picLocks noChangeAspect="1"/>
          </p:cNvPicPr>
          <p:nvPr/>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20640" r="20961" b="-4886"/>
          <a:stretch/>
        </p:blipFill>
        <p:spPr>
          <a:xfrm>
            <a:off x="7190668" y="8967869"/>
            <a:ext cx="478358" cy="859141"/>
          </a:xfrm>
          <a:prstGeom prst="rect">
            <a:avLst/>
          </a:prstGeom>
          <a:effectLst>
            <a:outerShdw blurRad="25400" dist="25400" dir="2700000" algn="tl" rotWithShape="0">
              <a:schemeClr val="bg1">
                <a:lumMod val="50000"/>
                <a:alpha val="90000"/>
              </a:schemeClr>
            </a:outerShdw>
          </a:effectLst>
        </p:spPr>
      </p:pic>
      <p:sp>
        <p:nvSpPr>
          <p:cNvPr id="11" name="Text Box 2">
            <a:extLst>
              <a:ext uri="{FF2B5EF4-FFF2-40B4-BE49-F238E27FC236}">
                <a16:creationId xmlns:a16="http://schemas.microsoft.com/office/drawing/2014/main" id="{26B89C62-89DF-4F33-622F-FA4C12B70482}"/>
              </a:ext>
            </a:extLst>
          </p:cNvPr>
          <p:cNvSpPr txBox="1">
            <a:spLocks noChangeArrowheads="1"/>
          </p:cNvSpPr>
          <p:nvPr/>
        </p:nvSpPr>
        <p:spPr bwMode="auto">
          <a:xfrm>
            <a:off x="423555" y="5292687"/>
            <a:ext cx="5209153" cy="394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474788">
              <a:defRPr kumimoji="1" b="1">
                <a:solidFill>
                  <a:schemeClr val="tx1"/>
                </a:solidFill>
                <a:latin typeface="Arial" panose="020B0604020202020204" pitchFamily="34" charset="0"/>
                <a:ea typeface="微軟正黑體" panose="020B0604030504040204" pitchFamily="34" charset="-120"/>
              </a:defRPr>
            </a:lvl1pPr>
            <a:lvl2pPr marL="742950" indent="-285750" defTabSz="1474788">
              <a:defRPr kumimoji="1" b="1">
                <a:solidFill>
                  <a:schemeClr val="tx1"/>
                </a:solidFill>
                <a:latin typeface="Arial" panose="020B0604020202020204" pitchFamily="34" charset="0"/>
                <a:ea typeface="微軟正黑體" panose="020B0604030504040204" pitchFamily="34" charset="-120"/>
              </a:defRPr>
            </a:lvl2pPr>
            <a:lvl3pPr marL="1143000" indent="-228600" defTabSz="1474788">
              <a:defRPr kumimoji="1" b="1">
                <a:solidFill>
                  <a:schemeClr val="tx1"/>
                </a:solidFill>
                <a:latin typeface="Arial" panose="020B0604020202020204" pitchFamily="34" charset="0"/>
                <a:ea typeface="微軟正黑體" panose="020B0604030504040204" pitchFamily="34" charset="-120"/>
              </a:defRPr>
            </a:lvl3pPr>
            <a:lvl4pPr marL="1600200" indent="-228600" defTabSz="1474788">
              <a:defRPr kumimoji="1" b="1">
                <a:solidFill>
                  <a:schemeClr val="tx1"/>
                </a:solidFill>
                <a:latin typeface="Arial" panose="020B0604020202020204" pitchFamily="34" charset="0"/>
                <a:ea typeface="微軟正黑體" panose="020B0604030504040204" pitchFamily="34" charset="-120"/>
              </a:defRPr>
            </a:lvl4pPr>
            <a:lvl5pPr marL="2057400" indent="-228600" defTabSz="1474788">
              <a:defRPr kumimoji="1" b="1">
                <a:solidFill>
                  <a:schemeClr val="tx1"/>
                </a:solidFill>
                <a:latin typeface="Arial" panose="020B0604020202020204" pitchFamily="34" charset="0"/>
                <a:ea typeface="微軟正黑體" panose="020B0604030504040204" pitchFamily="34" charset="-120"/>
              </a:defRPr>
            </a:lvl5pPr>
            <a:lvl6pPr marL="2514600" indent="-228600" defTabSz="1474788" eaLnBrk="0" fontAlgn="base" hangingPunct="0">
              <a:spcBef>
                <a:spcPct val="0"/>
              </a:spcBef>
              <a:spcAft>
                <a:spcPct val="0"/>
              </a:spcAft>
              <a:defRPr kumimoji="1" b="1">
                <a:solidFill>
                  <a:schemeClr val="tx1"/>
                </a:solidFill>
                <a:latin typeface="Arial" panose="020B0604020202020204" pitchFamily="34" charset="0"/>
                <a:ea typeface="微軟正黑體" panose="020B0604030504040204" pitchFamily="34" charset="-120"/>
              </a:defRPr>
            </a:lvl6pPr>
            <a:lvl7pPr marL="2971800" indent="-228600" defTabSz="1474788" eaLnBrk="0" fontAlgn="base" hangingPunct="0">
              <a:spcBef>
                <a:spcPct val="0"/>
              </a:spcBef>
              <a:spcAft>
                <a:spcPct val="0"/>
              </a:spcAft>
              <a:defRPr kumimoji="1" b="1">
                <a:solidFill>
                  <a:schemeClr val="tx1"/>
                </a:solidFill>
                <a:latin typeface="Arial" panose="020B0604020202020204" pitchFamily="34" charset="0"/>
                <a:ea typeface="微軟正黑體" panose="020B0604030504040204" pitchFamily="34" charset="-120"/>
              </a:defRPr>
            </a:lvl7pPr>
            <a:lvl8pPr marL="3429000" indent="-228600" defTabSz="1474788" eaLnBrk="0" fontAlgn="base" hangingPunct="0">
              <a:spcBef>
                <a:spcPct val="0"/>
              </a:spcBef>
              <a:spcAft>
                <a:spcPct val="0"/>
              </a:spcAft>
              <a:defRPr kumimoji="1" b="1">
                <a:solidFill>
                  <a:schemeClr val="tx1"/>
                </a:solidFill>
                <a:latin typeface="Arial" panose="020B0604020202020204" pitchFamily="34" charset="0"/>
                <a:ea typeface="微軟正黑體" panose="020B0604030504040204" pitchFamily="34" charset="-120"/>
              </a:defRPr>
            </a:lvl8pPr>
            <a:lvl9pPr marL="3886200" indent="-228600" defTabSz="1474788" eaLnBrk="0" fontAlgn="base" hangingPunct="0">
              <a:spcBef>
                <a:spcPct val="0"/>
              </a:spcBef>
              <a:spcAft>
                <a:spcPct val="0"/>
              </a:spcAft>
              <a:defRPr kumimoji="1" b="1">
                <a:solidFill>
                  <a:schemeClr val="tx1"/>
                </a:solidFill>
                <a:latin typeface="Arial" panose="020B0604020202020204" pitchFamily="34" charset="0"/>
                <a:ea typeface="微軟正黑體" panose="020B0604030504040204" pitchFamily="34" charset="-120"/>
              </a:defRPr>
            </a:lvl9pPr>
          </a:lstStyle>
          <a:p>
            <a:pPr>
              <a:lnSpc>
                <a:spcPct val="120000"/>
              </a:lnSpc>
              <a:spcBef>
                <a:spcPct val="80000"/>
              </a:spcBef>
            </a:pPr>
            <a:r>
              <a:rPr lang="zh-TW" altLang="zh-TW" dirty="0">
                <a:latin typeface="微軟正黑體" panose="020B0604030504040204" pitchFamily="34" charset="-120"/>
                <a:cs typeface="Times New Roman" panose="02020603050405020304" pitchFamily="18" charset="0"/>
              </a:rPr>
              <a:t>▋</a:t>
            </a:r>
            <a:r>
              <a:rPr lang="zh-TW" altLang="en-US" dirty="0">
                <a:latin typeface="微軟正黑體" panose="020B0604030504040204" pitchFamily="34" charset="-120"/>
                <a:cs typeface="Times New Roman" panose="02020603050405020304" pitchFamily="18" charset="0"/>
              </a:rPr>
              <a:t>近五年公共工程查核紀錄 </a:t>
            </a:r>
            <a:r>
              <a:rPr lang="zh-TW" altLang="zh-TW" dirty="0">
                <a:latin typeface="微軟正黑體" panose="020B0604030504040204" pitchFamily="34" charset="-120"/>
                <a:cs typeface="Times New Roman" panose="02020603050405020304" pitchFamily="18" charset="0"/>
              </a:rPr>
              <a:t>▋</a:t>
            </a:r>
            <a:r>
              <a:rPr lang="zh-TW" altLang="en-US" dirty="0">
                <a:latin typeface="微軟正黑體" panose="020B0604030504040204" pitchFamily="34" charset="-120"/>
                <a:cs typeface="Times New Roman" panose="02020603050405020304" pitchFamily="18" charset="0"/>
              </a:rPr>
              <a:t> </a:t>
            </a:r>
          </a:p>
        </p:txBody>
      </p:sp>
      <p:pic>
        <p:nvPicPr>
          <p:cNvPr id="16" name="圖片 15">
            <a:extLst>
              <a:ext uri="{FF2B5EF4-FFF2-40B4-BE49-F238E27FC236}">
                <a16:creationId xmlns:a16="http://schemas.microsoft.com/office/drawing/2014/main" id="{D8090548-B434-313C-9F03-791CD38D48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08714" y="779997"/>
            <a:ext cx="3432125" cy="2223301"/>
          </a:xfrm>
          <a:prstGeom prst="rect">
            <a:avLst/>
          </a:prstGeom>
        </p:spPr>
      </p:pic>
      <p:sp>
        <p:nvSpPr>
          <p:cNvPr id="17" name="文字方塊 16">
            <a:extLst>
              <a:ext uri="{FF2B5EF4-FFF2-40B4-BE49-F238E27FC236}">
                <a16:creationId xmlns:a16="http://schemas.microsoft.com/office/drawing/2014/main" id="{B4FBB012-60ED-B7F6-9564-A1559A97BA90}"/>
              </a:ext>
            </a:extLst>
          </p:cNvPr>
          <p:cNvSpPr txBox="1"/>
          <p:nvPr/>
        </p:nvSpPr>
        <p:spPr>
          <a:xfrm>
            <a:off x="16640199" y="9514746"/>
            <a:ext cx="465192" cy="307777"/>
          </a:xfrm>
          <a:prstGeom prst="rect">
            <a:avLst/>
          </a:prstGeom>
          <a:noFill/>
        </p:spPr>
        <p:txBody>
          <a:bodyPr wrap="none" rtlCol="0">
            <a:spAutoFit/>
          </a:bodyPr>
          <a:lstStyle/>
          <a:p>
            <a:r>
              <a:rPr lang="en-US" altLang="zh-TW" sz="1400" b="1" dirty="0"/>
              <a:t>-</a:t>
            </a:r>
            <a:r>
              <a:rPr lang="zh-TW" altLang="en-US" sz="1400" b="1" dirty="0"/>
              <a:t> </a:t>
            </a:r>
            <a:r>
              <a:rPr lang="en-US" altLang="zh-TW" sz="1400" b="1" dirty="0"/>
              <a:t>4</a:t>
            </a:r>
            <a:r>
              <a:rPr lang="zh-TW" altLang="en-US" sz="1400" b="1" dirty="0"/>
              <a:t> </a:t>
            </a:r>
            <a:r>
              <a:rPr lang="en-US" altLang="zh-TW" sz="1400" b="1" dirty="0"/>
              <a:t>-</a:t>
            </a:r>
            <a:endParaRPr lang="zh-TW" altLang="en-US" sz="1400" b="1" dirty="0"/>
          </a:p>
        </p:txBody>
      </p:sp>
      <p:sp>
        <p:nvSpPr>
          <p:cNvPr id="15" name="文字方塊 14">
            <a:extLst>
              <a:ext uri="{FF2B5EF4-FFF2-40B4-BE49-F238E27FC236}">
                <a16:creationId xmlns:a16="http://schemas.microsoft.com/office/drawing/2014/main" id="{4672FB7F-F2C7-D9DE-538B-49DF384B76D6}"/>
              </a:ext>
            </a:extLst>
          </p:cNvPr>
          <p:cNvSpPr txBox="1"/>
          <p:nvPr/>
        </p:nvSpPr>
        <p:spPr>
          <a:xfrm>
            <a:off x="8095693" y="5453349"/>
            <a:ext cx="9118658" cy="1659044"/>
          </a:xfrm>
          <a:prstGeom prst="rect">
            <a:avLst/>
          </a:prstGeom>
          <a:noFill/>
        </p:spPr>
        <p:txBody>
          <a:bodyPr wrap="square">
            <a:spAutoFit/>
          </a:bodyPr>
          <a:lstStyle/>
          <a:p>
            <a:pPr marL="90170">
              <a:lnSpc>
                <a:spcPts val="2200"/>
              </a:lnSpc>
              <a:spcBef>
                <a:spcPts val="680"/>
              </a:spcBef>
              <a:spcAft>
                <a:spcPts val="0"/>
              </a:spcAft>
            </a:pPr>
            <a:r>
              <a:rPr lang="zh-TW" altLang="zh-TW" sz="1600" dirty="0">
                <a:effectLst/>
                <a:latin typeface="微軟正黑體" panose="020B0604030504040204" pitchFamily="34" charset="-120"/>
                <a:ea typeface="微軟正黑體" panose="020B0604030504040204" pitchFamily="34" charset="-120"/>
                <a:cs typeface="微軟正黑體" panose="020B0604030504040204" pitchFamily="34" charset="-120"/>
              </a:rPr>
              <a:t>公共工程金質獎：</a:t>
            </a:r>
          </a:p>
          <a:p>
            <a:pPr marL="194310">
              <a:lnSpc>
                <a:spcPts val="2200"/>
              </a:lnSpc>
              <a:spcBef>
                <a:spcPts val="680"/>
              </a:spcBef>
              <a:spcAft>
                <a:spcPts val="0"/>
              </a:spcAft>
            </a:pPr>
            <a:r>
              <a:rPr lang="en-US" altLang="zh-TW" sz="1600" dirty="0">
                <a:effectLst/>
                <a:latin typeface="微軟正黑體" panose="020B0604030504040204" pitchFamily="34" charset="-120"/>
                <a:ea typeface="微軟正黑體" panose="020B0604030504040204" pitchFamily="34" charset="-120"/>
                <a:cs typeface="微軟正黑體" panose="020B0604030504040204" pitchFamily="34" charset="-120"/>
              </a:rPr>
              <a:t>    </a:t>
            </a:r>
            <a:r>
              <a:rPr lang="zh-TW" altLang="zh-TW" sz="1600" dirty="0">
                <a:effectLst/>
                <a:latin typeface="微軟正黑體" panose="020B0604030504040204" pitchFamily="34" charset="-120"/>
                <a:ea typeface="微軟正黑體" panose="020B0604030504040204" pitchFamily="34" charset="-120"/>
                <a:cs typeface="微軟正黑體" panose="020B0604030504040204" pitchFamily="34" charset="-120"/>
              </a:rPr>
              <a:t>獎勵對象為公共工程品質優良獎，對表現優異之廠商及主辦機關（含代辦機關）。獎勵查核評比品質優良，進度管制合宜，</a:t>
            </a:r>
            <a:r>
              <a:rPr lang="zh-TW" altLang="zh-TW" sz="1600" dirty="0">
                <a:solidFill>
                  <a:srgbClr val="FF0000"/>
                </a:solidFill>
                <a:effectLst/>
                <a:latin typeface="微軟正黑體" panose="020B0604030504040204" pitchFamily="34" charset="-120"/>
                <a:ea typeface="微軟正黑體" panose="020B0604030504040204" pitchFamily="34" charset="-120"/>
                <a:cs typeface="微軟正黑體" panose="020B0604030504040204" pitchFamily="34" charset="-120"/>
              </a:rPr>
              <a:t>無發生重大職安及無違反環境保護法規等情事</a:t>
            </a:r>
            <a:r>
              <a:rPr lang="zh-TW" altLang="zh-TW" sz="1600" dirty="0">
                <a:effectLst/>
                <a:latin typeface="微軟正黑體" panose="020B0604030504040204" pitchFamily="34" charset="-120"/>
                <a:ea typeface="微軟正黑體" panose="020B0604030504040204" pitchFamily="34" charset="-120"/>
                <a:cs typeface="微軟正黑體" panose="020B0604030504040204" pitchFamily="34" charset="-120"/>
              </a:rPr>
              <a:t>。</a:t>
            </a:r>
          </a:p>
          <a:p>
            <a:pPr marL="194310">
              <a:lnSpc>
                <a:spcPts val="2200"/>
              </a:lnSpc>
              <a:spcBef>
                <a:spcPts val="680"/>
              </a:spcBef>
              <a:spcAft>
                <a:spcPts val="0"/>
              </a:spcAft>
            </a:pPr>
            <a:r>
              <a:rPr lang="en-US" altLang="zh-TW" sz="1600" dirty="0">
                <a:effectLst/>
                <a:latin typeface="微軟正黑體" panose="020B0604030504040204" pitchFamily="34" charset="-120"/>
                <a:ea typeface="微軟正黑體" panose="020B0604030504040204" pitchFamily="34" charset="-120"/>
                <a:cs typeface="微軟正黑體" panose="020B0604030504040204" pitchFamily="34" charset="-120"/>
              </a:rPr>
              <a:t>    </a:t>
            </a:r>
            <a:r>
              <a:rPr lang="zh-TW" altLang="zh-TW" sz="1600" dirty="0">
                <a:effectLst/>
                <a:latin typeface="微軟正黑體" panose="020B0604030504040204" pitchFamily="34" charset="-120"/>
                <a:ea typeface="微軟正黑體" panose="020B0604030504040204" pitchFamily="34" charset="-120"/>
                <a:cs typeface="微軟正黑體" panose="020B0604030504040204" pitchFamily="34" charset="-120"/>
              </a:rPr>
              <a:t>目前本公司與穩吉營造聯合承攬之</a:t>
            </a:r>
            <a:r>
              <a:rPr lang="en-US" altLang="zh-TW" sz="1600" dirty="0">
                <a:effectLst/>
                <a:latin typeface="微軟正黑體" panose="020B0604030504040204" pitchFamily="34" charset="-120"/>
                <a:ea typeface="微軟正黑體" panose="020B0604030504040204" pitchFamily="34" charset="-120"/>
                <a:cs typeface="微軟正黑體" panose="020B0604030504040204" pitchFamily="34" charset="-120"/>
              </a:rPr>
              <a:t>”</a:t>
            </a:r>
            <a:r>
              <a:rPr lang="zh-TW" altLang="zh-TW" sz="1600" dirty="0">
                <a:effectLst/>
                <a:latin typeface="微軟正黑體" panose="020B0604030504040204" pitchFamily="34" charset="-120"/>
                <a:ea typeface="微軟正黑體" panose="020B0604030504040204" pitchFamily="34" charset="-120"/>
                <a:cs typeface="微軟正黑體" panose="020B0604030504040204" pitchFamily="34" charset="-120"/>
              </a:rPr>
              <a:t>中和區佳和公園新建幼兒園與公托中心暨地下停車場統包工程</a:t>
            </a:r>
            <a:r>
              <a:rPr lang="en-US" altLang="zh-TW" sz="1600" dirty="0">
                <a:effectLst/>
                <a:latin typeface="微軟正黑體" panose="020B0604030504040204" pitchFamily="34" charset="-120"/>
                <a:ea typeface="微軟正黑體" panose="020B0604030504040204" pitchFamily="34" charset="-120"/>
                <a:cs typeface="微軟正黑體" panose="020B0604030504040204" pitchFamily="34" charset="-120"/>
              </a:rPr>
              <a:t>”</a:t>
            </a:r>
            <a:r>
              <a:rPr lang="zh-TW" altLang="zh-TW" sz="1600" dirty="0">
                <a:effectLst/>
                <a:latin typeface="微軟正黑體" panose="020B0604030504040204" pitchFamily="34" charset="-120"/>
                <a:ea typeface="微軟正黑體" panose="020B0604030504040204" pitchFamily="34" charset="-120"/>
                <a:cs typeface="微軟正黑體" panose="020B0604030504040204" pitchFamily="34" charset="-120"/>
              </a:rPr>
              <a:t>，為今年度爭取金質獎比賽之項目。</a:t>
            </a:r>
          </a:p>
        </p:txBody>
      </p:sp>
      <p:pic>
        <p:nvPicPr>
          <p:cNvPr id="18" name="圖片 17">
            <a:extLst>
              <a:ext uri="{FF2B5EF4-FFF2-40B4-BE49-F238E27FC236}">
                <a16:creationId xmlns:a16="http://schemas.microsoft.com/office/drawing/2014/main" id="{77A50FC2-9327-BE42-B799-EC365A167A9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88506" y="760637"/>
            <a:ext cx="5577496" cy="4532050"/>
          </a:xfrm>
          <a:prstGeom prst="rect">
            <a:avLst/>
          </a:prstGeom>
        </p:spPr>
      </p:pic>
      <p:sp>
        <p:nvSpPr>
          <p:cNvPr id="19" name="文字方塊 18">
            <a:extLst>
              <a:ext uri="{FF2B5EF4-FFF2-40B4-BE49-F238E27FC236}">
                <a16:creationId xmlns:a16="http://schemas.microsoft.com/office/drawing/2014/main" id="{7421956F-C63B-82DF-EF6E-25923C4D64C3}"/>
              </a:ext>
            </a:extLst>
          </p:cNvPr>
          <p:cNvSpPr txBox="1"/>
          <p:nvPr/>
        </p:nvSpPr>
        <p:spPr>
          <a:xfrm>
            <a:off x="8157456" y="429004"/>
            <a:ext cx="1955799" cy="350994"/>
          </a:xfrm>
          <a:prstGeom prst="rect">
            <a:avLst/>
          </a:prstGeom>
          <a:noFill/>
        </p:spPr>
        <p:txBody>
          <a:bodyPr wrap="square" rtlCol="0">
            <a:spAutoFit/>
          </a:bodyPr>
          <a:lstStyle/>
          <a:p>
            <a:pPr>
              <a:lnSpc>
                <a:spcPts val="2200"/>
              </a:lnSpc>
            </a:pPr>
            <a:r>
              <a:rPr lang="zh-TW" altLang="zh-TW" sz="1600" b="1" dirty="0">
                <a:solidFill>
                  <a:srgbClr val="1F497D"/>
                </a:solidFill>
                <a:effectLst/>
                <a:latin typeface="微軟正黑體" panose="020B0604030504040204" pitchFamily="34" charset="-120"/>
                <a:ea typeface="微軟正黑體" panose="020B0604030504040204" pitchFamily="34" charset="-120"/>
                <a:cs typeface="微軟正黑體" panose="020B0604030504040204" pitchFamily="34" charset="-120"/>
              </a:rPr>
              <a:t>●金質獎參與狀況</a:t>
            </a:r>
            <a:endParaRPr lang="zh-TW" altLang="zh-TW" sz="1600" dirty="0">
              <a:effectLst/>
              <a:latin typeface="微軟正黑體" panose="020B0604030504040204" pitchFamily="34" charset="-120"/>
              <a:ea typeface="微軟正黑體" panose="020B0604030504040204" pitchFamily="34" charset="-120"/>
              <a:cs typeface="微軟正黑體" panose="020B0604030504040204" pitchFamily="34" charset="-120"/>
            </a:endParaRPr>
          </a:p>
        </p:txBody>
      </p:sp>
      <p:pic>
        <p:nvPicPr>
          <p:cNvPr id="21" name="圖片 20">
            <a:extLst>
              <a:ext uri="{FF2B5EF4-FFF2-40B4-BE49-F238E27FC236}">
                <a16:creationId xmlns:a16="http://schemas.microsoft.com/office/drawing/2014/main" id="{0E2C5ED6-5C25-87C3-4538-46F55C2060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908715" y="3053303"/>
            <a:ext cx="3404868" cy="2239384"/>
          </a:xfrm>
          <a:prstGeom prst="rect">
            <a:avLst/>
          </a:prstGeom>
        </p:spPr>
      </p:pic>
      <p:pic>
        <p:nvPicPr>
          <p:cNvPr id="22" name="圖片 21" descr="P1170404">
            <a:extLst>
              <a:ext uri="{FF2B5EF4-FFF2-40B4-BE49-F238E27FC236}">
                <a16:creationId xmlns:a16="http://schemas.microsoft.com/office/drawing/2014/main" id="{C026CE56-1DEA-44E8-846A-53F6C4A71DE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4147"/>
          <a:stretch/>
        </p:blipFill>
        <p:spPr bwMode="auto">
          <a:xfrm>
            <a:off x="11545125" y="7086164"/>
            <a:ext cx="1005041" cy="1313147"/>
          </a:xfrm>
          <a:prstGeom prst="rect">
            <a:avLst/>
          </a:prstGeom>
          <a:noFill/>
          <a:ln>
            <a:noFill/>
          </a:ln>
        </p:spPr>
      </p:pic>
      <p:pic>
        <p:nvPicPr>
          <p:cNvPr id="24" name="圖片 23" descr="C:\電子領標儲存區\臺灣港務股份有限公司臺中港務分公司A2E180666_01\01\服務建議書\新增資料夾\IMG_1055.JPG">
            <a:extLst>
              <a:ext uri="{FF2B5EF4-FFF2-40B4-BE49-F238E27FC236}">
                <a16:creationId xmlns:a16="http://schemas.microsoft.com/office/drawing/2014/main" id="{2F965B0A-85AE-2FFF-F685-90251EB9F024}"/>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4231" t="4642" r="-1203" b="6353"/>
          <a:stretch/>
        </p:blipFill>
        <p:spPr bwMode="auto">
          <a:xfrm>
            <a:off x="8309153" y="7112393"/>
            <a:ext cx="1005041" cy="1313147"/>
          </a:xfrm>
          <a:prstGeom prst="rect">
            <a:avLst/>
          </a:prstGeom>
          <a:noFill/>
          <a:ln>
            <a:noFill/>
          </a:ln>
          <a:extLst>
            <a:ext uri="{53640926-AAD7-44D8-BBD7-CCE9431645EC}">
              <a14:shadowObscured xmlns:a14="http://schemas.microsoft.com/office/drawing/2010/main"/>
            </a:ext>
          </a:extLst>
        </p:spPr>
      </p:pic>
      <p:pic>
        <p:nvPicPr>
          <p:cNvPr id="25" name="圖片 24" descr="C:\電子領標儲存區\臺灣港務股份有限公司臺中港務分公司A2E180666_01\01\服務建議書\新增資料夾\IMG_1056.JPG">
            <a:extLst>
              <a:ext uri="{FF2B5EF4-FFF2-40B4-BE49-F238E27FC236}">
                <a16:creationId xmlns:a16="http://schemas.microsoft.com/office/drawing/2014/main" id="{FDD3991A-25EE-330B-5E40-941936807A3A}"/>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r="3655"/>
          <a:stretch/>
        </p:blipFill>
        <p:spPr bwMode="auto">
          <a:xfrm>
            <a:off x="8290068" y="8472725"/>
            <a:ext cx="1024126" cy="1287913"/>
          </a:xfrm>
          <a:prstGeom prst="rect">
            <a:avLst/>
          </a:prstGeom>
          <a:noFill/>
          <a:ln>
            <a:noFill/>
          </a:ln>
          <a:extLst>
            <a:ext uri="{53640926-AAD7-44D8-BBD7-CCE9431645EC}">
              <a14:shadowObscured xmlns:a14="http://schemas.microsoft.com/office/drawing/2010/main"/>
            </a:ext>
          </a:extLst>
        </p:spPr>
      </p:pic>
      <p:pic>
        <p:nvPicPr>
          <p:cNvPr id="26" name="圖片 25">
            <a:extLst>
              <a:ext uri="{FF2B5EF4-FFF2-40B4-BE49-F238E27FC236}">
                <a16:creationId xmlns:a16="http://schemas.microsoft.com/office/drawing/2014/main" id="{14FE1797-1897-A8A8-7344-B2488F0DD17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514085" y="8467457"/>
            <a:ext cx="1035883" cy="1313148"/>
          </a:xfrm>
          <a:prstGeom prst="rect">
            <a:avLst/>
          </a:prstGeom>
        </p:spPr>
      </p:pic>
      <p:sp>
        <p:nvSpPr>
          <p:cNvPr id="27" name="文字方塊 26">
            <a:extLst>
              <a:ext uri="{FF2B5EF4-FFF2-40B4-BE49-F238E27FC236}">
                <a16:creationId xmlns:a16="http://schemas.microsoft.com/office/drawing/2014/main" id="{9BC3A479-C18D-D1AF-D52C-BE16C18C0AE6}"/>
              </a:ext>
            </a:extLst>
          </p:cNvPr>
          <p:cNvSpPr txBox="1"/>
          <p:nvPr/>
        </p:nvSpPr>
        <p:spPr>
          <a:xfrm>
            <a:off x="12915890" y="6966835"/>
            <a:ext cx="4424949" cy="2554545"/>
          </a:xfrm>
          <a:prstGeom prst="rect">
            <a:avLst/>
          </a:prstGeom>
          <a:noFill/>
        </p:spPr>
        <p:txBody>
          <a:bodyPr wrap="square" rtlCol="0">
            <a:spAutoFit/>
          </a:bodyPr>
          <a:lstStyle/>
          <a:p>
            <a:r>
              <a:rPr lang="zh-TW" altLang="en-US" sz="2000" dirty="0">
                <a:latin typeface="Adobe 繁黑體 Std B" panose="020B0700000000000000" pitchFamily="34" charset="-120"/>
                <a:ea typeface="Adobe 繁黑體 Std B" panose="020B0700000000000000" pitchFamily="34" charset="-120"/>
              </a:rPr>
              <a:t>計畫主持人金質獎實績：</a:t>
            </a:r>
            <a:endParaRPr lang="en-US" altLang="zh-TW" sz="2000" dirty="0">
              <a:latin typeface="Adobe 繁黑體 Std B" panose="020B0700000000000000" pitchFamily="34" charset="-120"/>
              <a:ea typeface="Adobe 繁黑體 Std B" panose="020B0700000000000000" pitchFamily="34" charset="-120"/>
            </a:endParaRPr>
          </a:p>
          <a:p>
            <a:r>
              <a:rPr lang="zh-TW" altLang="zh-TW" sz="2000" spc="-10" dirty="0">
                <a:solidFill>
                  <a:srgbClr val="FF0000"/>
                </a:solidFill>
                <a:effectLst/>
                <a:latin typeface="Adobe 繁黑體 Std B" panose="020B0700000000000000" pitchFamily="34" charset="-120"/>
                <a:ea typeface="Adobe 繁黑體 Std B" panose="020B0700000000000000" pitchFamily="34" charset="-120"/>
                <a:cs typeface="Arial MT"/>
              </a:rPr>
              <a:t>第七大隊、中和中隊暨分隊新建工程</a:t>
            </a:r>
            <a:r>
              <a:rPr lang="en-US" altLang="zh-TW" sz="2000" spc="-10" dirty="0">
                <a:solidFill>
                  <a:srgbClr val="FF0000"/>
                </a:solidFill>
                <a:effectLst/>
                <a:latin typeface="Adobe 繁黑體 Std B" panose="020B0700000000000000" pitchFamily="34" charset="-120"/>
                <a:ea typeface="Adobe 繁黑體 Std B" panose="020B0700000000000000" pitchFamily="34" charset="-120"/>
                <a:cs typeface="Arial MT"/>
              </a:rPr>
              <a:t>(</a:t>
            </a:r>
            <a:r>
              <a:rPr lang="zh-TW" altLang="zh-TW" sz="2000" spc="-10" dirty="0">
                <a:solidFill>
                  <a:srgbClr val="FF0000"/>
                </a:solidFill>
                <a:effectLst/>
                <a:latin typeface="Adobe 繁黑體 Std B" panose="020B0700000000000000" pitchFamily="34" charset="-120"/>
                <a:ea typeface="Adobe 繁黑體 Std B" panose="020B0700000000000000" pitchFamily="34" charset="-120"/>
                <a:cs typeface="Arial MT"/>
              </a:rPr>
              <a:t>金質</a:t>
            </a:r>
            <a:r>
              <a:rPr lang="zh-TW" altLang="zh-TW" sz="2000" spc="-30" dirty="0">
                <a:solidFill>
                  <a:srgbClr val="FF0000"/>
                </a:solidFill>
                <a:effectLst/>
                <a:latin typeface="Adobe 繁黑體 Std B" panose="020B0700000000000000" pitchFamily="34" charset="-120"/>
                <a:ea typeface="Adobe 繁黑體 Std B" panose="020B0700000000000000" pitchFamily="34" charset="-120"/>
                <a:cs typeface="Arial MT"/>
              </a:rPr>
              <a:t>獎</a:t>
            </a:r>
            <a:r>
              <a:rPr lang="en-US" altLang="zh-TW" sz="2000" spc="-30" dirty="0">
                <a:solidFill>
                  <a:srgbClr val="FF0000"/>
                </a:solidFill>
                <a:effectLst/>
                <a:latin typeface="Adobe 繁黑體 Std B" panose="020B0700000000000000" pitchFamily="34" charset="-120"/>
                <a:ea typeface="Adobe 繁黑體 Std B" panose="020B0700000000000000" pitchFamily="34" charset="-120"/>
                <a:cs typeface="Arial MT"/>
              </a:rPr>
              <a:t>)</a:t>
            </a:r>
            <a:endParaRPr lang="zh-TW" altLang="zh-TW" sz="2000" spc="0" dirty="0">
              <a:effectLst/>
              <a:latin typeface="Adobe 繁黑體 Std B" panose="020B0700000000000000" pitchFamily="34" charset="-120"/>
              <a:ea typeface="Adobe 繁黑體 Std B" panose="020B0700000000000000" pitchFamily="34" charset="-120"/>
              <a:cs typeface="Arial MT"/>
            </a:endParaRPr>
          </a:p>
          <a:p>
            <a:r>
              <a:rPr lang="zh-TW" altLang="zh-TW" sz="2000" spc="0" dirty="0">
                <a:solidFill>
                  <a:srgbClr val="FF0000"/>
                </a:solidFill>
                <a:effectLst/>
                <a:latin typeface="Adobe 繁黑體 Std B" panose="020B0700000000000000" pitchFamily="34" charset="-120"/>
                <a:ea typeface="Adobe 繁黑體 Std B" panose="020B0700000000000000" pitchFamily="34" charset="-120"/>
                <a:cs typeface="Arial MT"/>
              </a:rPr>
              <a:t>第九大隊、中隊及竹圍分隊新建工程</a:t>
            </a:r>
            <a:r>
              <a:rPr lang="en-US" altLang="zh-TW" sz="2000" spc="0" dirty="0">
                <a:solidFill>
                  <a:srgbClr val="FF0000"/>
                </a:solidFill>
                <a:effectLst/>
                <a:latin typeface="Adobe 繁黑體 Std B" panose="020B0700000000000000" pitchFamily="34" charset="-120"/>
                <a:ea typeface="Adobe 繁黑體 Std B" panose="020B0700000000000000" pitchFamily="34" charset="-120"/>
                <a:cs typeface="Arial MT"/>
              </a:rPr>
              <a:t> (</a:t>
            </a:r>
            <a:r>
              <a:rPr lang="zh-TW" altLang="zh-TW" sz="2000" spc="0" dirty="0">
                <a:solidFill>
                  <a:srgbClr val="FF0000"/>
                </a:solidFill>
                <a:effectLst/>
                <a:latin typeface="Adobe 繁黑體 Std B" panose="020B0700000000000000" pitchFamily="34" charset="-120"/>
                <a:ea typeface="Adobe 繁黑體 Std B" panose="020B0700000000000000" pitchFamily="34" charset="-120"/>
                <a:cs typeface="Arial MT"/>
              </a:rPr>
              <a:t>金質</a:t>
            </a:r>
            <a:r>
              <a:rPr lang="zh-TW" altLang="zh-TW" sz="2000" spc="-30" dirty="0">
                <a:solidFill>
                  <a:srgbClr val="FF0000"/>
                </a:solidFill>
                <a:effectLst/>
                <a:latin typeface="Adobe 繁黑體 Std B" panose="020B0700000000000000" pitchFamily="34" charset="-120"/>
                <a:ea typeface="Adobe 繁黑體 Std B" panose="020B0700000000000000" pitchFamily="34" charset="-120"/>
                <a:cs typeface="Arial MT"/>
              </a:rPr>
              <a:t>獎</a:t>
            </a:r>
            <a:r>
              <a:rPr lang="en-US" altLang="zh-TW" sz="2000" spc="-30" dirty="0">
                <a:solidFill>
                  <a:srgbClr val="FF0000"/>
                </a:solidFill>
                <a:effectLst/>
                <a:latin typeface="Adobe 繁黑體 Std B" panose="020B0700000000000000" pitchFamily="34" charset="-120"/>
                <a:ea typeface="Adobe 繁黑體 Std B" panose="020B0700000000000000" pitchFamily="34" charset="-120"/>
                <a:cs typeface="Arial MT"/>
              </a:rPr>
              <a:t>)</a:t>
            </a:r>
            <a:endParaRPr lang="en-US" altLang="zh-TW" sz="2000" dirty="0">
              <a:latin typeface="Adobe 繁黑體 Std B" panose="020B0700000000000000" pitchFamily="34" charset="-120"/>
              <a:ea typeface="Adobe 繁黑體 Std B" panose="020B0700000000000000" pitchFamily="34" charset="-120"/>
              <a:cs typeface="Arial MT"/>
            </a:endParaRPr>
          </a:p>
          <a:p>
            <a:r>
              <a:rPr lang="zh-TW" altLang="zh-TW" sz="2000" spc="5" dirty="0">
                <a:solidFill>
                  <a:srgbClr val="FF0000"/>
                </a:solidFill>
                <a:effectLst/>
                <a:latin typeface="Adobe 繁黑體 Std B" panose="020B0700000000000000" pitchFamily="34" charset="-120"/>
                <a:ea typeface="Adobe 繁黑體 Std B" panose="020B0700000000000000" pitchFamily="34" charset="-120"/>
                <a:cs typeface="Arial MT"/>
              </a:rPr>
              <a:t>平溪分隊新建工程</a:t>
            </a:r>
            <a:r>
              <a:rPr lang="en-US" altLang="zh-TW" sz="2000" spc="5" dirty="0">
                <a:solidFill>
                  <a:srgbClr val="FF0000"/>
                </a:solidFill>
                <a:effectLst/>
                <a:latin typeface="Adobe 繁黑體 Std B" panose="020B0700000000000000" pitchFamily="34" charset="-120"/>
                <a:ea typeface="Adobe 繁黑體 Std B" panose="020B0700000000000000" pitchFamily="34" charset="-120"/>
                <a:cs typeface="Arial MT"/>
              </a:rPr>
              <a:t> (</a:t>
            </a:r>
            <a:r>
              <a:rPr lang="zh-TW" altLang="zh-TW" sz="2000" spc="5" dirty="0">
                <a:solidFill>
                  <a:srgbClr val="FF0000"/>
                </a:solidFill>
                <a:effectLst/>
                <a:latin typeface="Adobe 繁黑體 Std B" panose="020B0700000000000000" pitchFamily="34" charset="-120"/>
                <a:ea typeface="Adobe 繁黑體 Std B" panose="020B0700000000000000" pitchFamily="34" charset="-120"/>
                <a:cs typeface="Arial MT"/>
              </a:rPr>
              <a:t>金質獎</a:t>
            </a:r>
            <a:r>
              <a:rPr lang="en-US" altLang="zh-TW" sz="2000" spc="5" dirty="0">
                <a:solidFill>
                  <a:srgbClr val="FF0000"/>
                </a:solidFill>
                <a:effectLst/>
                <a:latin typeface="Adobe 繁黑體 Std B" panose="020B0700000000000000" pitchFamily="34" charset="-120"/>
                <a:ea typeface="Adobe 繁黑體 Std B" panose="020B0700000000000000" pitchFamily="34" charset="-120"/>
                <a:cs typeface="Arial MT"/>
              </a:rPr>
              <a:t>)</a:t>
            </a:r>
            <a:endParaRPr lang="en-US" altLang="zh-TW" sz="2000" dirty="0">
              <a:latin typeface="Adobe 繁黑體 Std B" panose="020B0700000000000000" pitchFamily="34" charset="-120"/>
              <a:ea typeface="Adobe 繁黑體 Std B" panose="020B0700000000000000" pitchFamily="34" charset="-120"/>
              <a:cs typeface="Arial MT"/>
            </a:endParaRPr>
          </a:p>
          <a:p>
            <a:r>
              <a:rPr lang="zh-TW" altLang="zh-TW" sz="2000" spc="5" dirty="0">
                <a:solidFill>
                  <a:srgbClr val="FF0000"/>
                </a:solidFill>
                <a:effectLst/>
                <a:latin typeface="Adobe 繁黑體 Std B" panose="020B0700000000000000" pitchFamily="34" charset="-120"/>
                <a:ea typeface="Adobe 繁黑體 Std B" panose="020B0700000000000000" pitchFamily="34" charset="-120"/>
                <a:cs typeface="Arial MT"/>
              </a:rPr>
              <a:t>樹林分隊新建工程</a:t>
            </a:r>
            <a:r>
              <a:rPr lang="en-US" altLang="zh-TW" sz="2000" spc="5" dirty="0">
                <a:solidFill>
                  <a:srgbClr val="FF0000"/>
                </a:solidFill>
                <a:effectLst/>
                <a:latin typeface="Adobe 繁黑體 Std B" panose="020B0700000000000000" pitchFamily="34" charset="-120"/>
                <a:ea typeface="Adobe 繁黑體 Std B" panose="020B0700000000000000" pitchFamily="34" charset="-120"/>
                <a:cs typeface="Arial MT"/>
              </a:rPr>
              <a:t> (</a:t>
            </a:r>
            <a:r>
              <a:rPr lang="zh-TW" altLang="zh-TW" sz="2000" spc="5" dirty="0">
                <a:solidFill>
                  <a:srgbClr val="FF0000"/>
                </a:solidFill>
                <a:effectLst/>
                <a:latin typeface="Adobe 繁黑體 Std B" panose="020B0700000000000000" pitchFamily="34" charset="-120"/>
                <a:ea typeface="Adobe 繁黑體 Std B" panose="020B0700000000000000" pitchFamily="34" charset="-120"/>
                <a:cs typeface="Arial MT"/>
              </a:rPr>
              <a:t>金質獎</a:t>
            </a:r>
            <a:r>
              <a:rPr lang="en-US" altLang="zh-TW" sz="2000" spc="5" dirty="0">
                <a:solidFill>
                  <a:srgbClr val="FF0000"/>
                </a:solidFill>
                <a:effectLst/>
                <a:latin typeface="Adobe 繁黑體 Std B" panose="020B0700000000000000" pitchFamily="34" charset="-120"/>
                <a:ea typeface="Adobe 繁黑體 Std B" panose="020B0700000000000000" pitchFamily="34" charset="-120"/>
                <a:cs typeface="Arial MT"/>
              </a:rPr>
              <a:t>)</a:t>
            </a:r>
            <a:endParaRPr lang="en-US" altLang="zh-TW" sz="2000" dirty="0">
              <a:latin typeface="Adobe 繁黑體 Std B" panose="020B0700000000000000" pitchFamily="34" charset="-120"/>
              <a:ea typeface="Adobe 繁黑體 Std B" panose="020B0700000000000000" pitchFamily="34" charset="-120"/>
              <a:cs typeface="Arial MT"/>
            </a:endParaRPr>
          </a:p>
          <a:p>
            <a:r>
              <a:rPr lang="zh-TW" altLang="zh-TW" sz="2000" spc="5" dirty="0">
                <a:solidFill>
                  <a:srgbClr val="FF0000"/>
                </a:solidFill>
                <a:effectLst/>
                <a:latin typeface="Adobe 繁黑體 Std B" panose="020B0700000000000000" pitchFamily="34" charset="-120"/>
                <a:ea typeface="Adobe 繁黑體 Std B" panose="020B0700000000000000" pitchFamily="34" charset="-120"/>
                <a:cs typeface="Arial MT"/>
              </a:rPr>
              <a:t>瑞亭分隊整建工程</a:t>
            </a:r>
            <a:r>
              <a:rPr lang="en-US" altLang="zh-TW" sz="2000" spc="5" dirty="0">
                <a:solidFill>
                  <a:srgbClr val="FF0000"/>
                </a:solidFill>
                <a:effectLst/>
                <a:latin typeface="Adobe 繁黑體 Std B" panose="020B0700000000000000" pitchFamily="34" charset="-120"/>
                <a:ea typeface="Adobe 繁黑體 Std B" panose="020B0700000000000000" pitchFamily="34" charset="-120"/>
                <a:cs typeface="Arial MT"/>
              </a:rPr>
              <a:t> (</a:t>
            </a:r>
            <a:r>
              <a:rPr lang="zh-TW" altLang="zh-TW" sz="2000" spc="5" dirty="0">
                <a:solidFill>
                  <a:srgbClr val="FF0000"/>
                </a:solidFill>
                <a:effectLst/>
                <a:latin typeface="Adobe 繁黑體 Std B" panose="020B0700000000000000" pitchFamily="34" charset="-120"/>
                <a:ea typeface="Adobe 繁黑體 Std B" panose="020B0700000000000000" pitchFamily="34" charset="-120"/>
                <a:cs typeface="Arial MT"/>
              </a:rPr>
              <a:t>金質獎</a:t>
            </a:r>
            <a:r>
              <a:rPr lang="en-US" altLang="zh-TW" sz="2000" spc="5" dirty="0">
                <a:solidFill>
                  <a:srgbClr val="FF0000"/>
                </a:solidFill>
                <a:effectLst/>
                <a:latin typeface="Adobe 繁黑體 Std B" panose="020B0700000000000000" pitchFamily="34" charset="-120"/>
                <a:ea typeface="Adobe 繁黑體 Std B" panose="020B0700000000000000" pitchFamily="34" charset="-120"/>
                <a:cs typeface="Arial MT"/>
              </a:rPr>
              <a:t>)</a:t>
            </a:r>
            <a:endParaRPr lang="zh-TW" altLang="en-US" sz="2000" dirty="0">
              <a:latin typeface="Adobe 繁黑體 Std B" panose="020B0700000000000000" pitchFamily="34" charset="-120"/>
              <a:ea typeface="Adobe 繁黑體 Std B" panose="020B0700000000000000" pitchFamily="34" charset="-120"/>
            </a:endParaRPr>
          </a:p>
        </p:txBody>
      </p:sp>
      <p:pic>
        <p:nvPicPr>
          <p:cNvPr id="28" name="圖片 27" descr="AnyDesk">
            <a:extLst>
              <a:ext uri="{FF2B5EF4-FFF2-40B4-BE49-F238E27FC236}">
                <a16:creationId xmlns:a16="http://schemas.microsoft.com/office/drawing/2014/main" id="{69FCC86B-16CB-45D5-51F7-FA8F398CD4B4}"/>
              </a:ext>
            </a:extLst>
          </p:cNvPr>
          <p:cNvPicPr>
            <a:picLocks noChangeAspect="1"/>
          </p:cNvPicPr>
          <p:nvPr/>
        </p:nvPicPr>
        <p:blipFill>
          <a:blip r:embed="rId12" cstate="screen">
            <a:lum bright="20000"/>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9384829" y="7499725"/>
            <a:ext cx="2037636" cy="1703120"/>
          </a:xfrm>
          <a:prstGeom prst="rect">
            <a:avLst/>
          </a:prstGeom>
          <a:noFill/>
          <a:ln>
            <a:noFill/>
          </a:ln>
        </p:spPr>
      </p:pic>
    </p:spTree>
    <p:extLst>
      <p:ext uri="{BB962C8B-B14F-4D97-AF65-F5344CB8AC3E}">
        <p14:creationId xmlns:p14="http://schemas.microsoft.com/office/powerpoint/2010/main" val="12974671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983">
            <a:extLst>
              <a:ext uri="{FF2B5EF4-FFF2-40B4-BE49-F238E27FC236}">
                <a16:creationId xmlns:a16="http://schemas.microsoft.com/office/drawing/2014/main" id="{2FFBC697-847A-7CD3-BC25-D2FA78B0D045}"/>
              </a:ext>
            </a:extLst>
          </p:cNvPr>
          <p:cNvSpPr>
            <a:spLocks noEditPoints="1"/>
          </p:cNvSpPr>
          <p:nvPr/>
        </p:nvSpPr>
        <p:spPr bwMode="auto">
          <a:xfrm>
            <a:off x="867272" y="891561"/>
            <a:ext cx="512402" cy="525541"/>
          </a:xfrm>
          <a:custGeom>
            <a:avLst/>
            <a:gdLst>
              <a:gd name="T0" fmla="*/ 116 w 232"/>
              <a:gd name="T1" fmla="*/ 88 h 239"/>
              <a:gd name="T2" fmla="*/ 84 w 232"/>
              <a:gd name="T3" fmla="*/ 119 h 239"/>
              <a:gd name="T4" fmla="*/ 116 w 232"/>
              <a:gd name="T5" fmla="*/ 151 h 239"/>
              <a:gd name="T6" fmla="*/ 148 w 232"/>
              <a:gd name="T7" fmla="*/ 119 h 239"/>
              <a:gd name="T8" fmla="*/ 116 w 232"/>
              <a:gd name="T9" fmla="*/ 88 h 239"/>
              <a:gd name="T10" fmla="*/ 49 w 232"/>
              <a:gd name="T11" fmla="*/ 197 h 239"/>
              <a:gd name="T12" fmla="*/ 44 w 232"/>
              <a:gd name="T13" fmla="*/ 191 h 239"/>
              <a:gd name="T14" fmla="*/ 14 w 232"/>
              <a:gd name="T15" fmla="*/ 119 h 239"/>
              <a:gd name="T16" fmla="*/ 93 w 232"/>
              <a:gd name="T17" fmla="*/ 20 h 239"/>
              <a:gd name="T18" fmla="*/ 90 w 232"/>
              <a:gd name="T19" fmla="*/ 7 h 239"/>
              <a:gd name="T20" fmla="*/ 0 w 232"/>
              <a:gd name="T21" fmla="*/ 119 h 239"/>
              <a:gd name="T22" fmla="*/ 34 w 232"/>
              <a:gd name="T23" fmla="*/ 201 h 239"/>
              <a:gd name="T24" fmla="*/ 44 w 232"/>
              <a:gd name="T25" fmla="*/ 210 h 239"/>
              <a:gd name="T26" fmla="*/ 34 w 232"/>
              <a:gd name="T27" fmla="*/ 239 h 239"/>
              <a:gd name="T28" fmla="*/ 116 w 232"/>
              <a:gd name="T29" fmla="*/ 228 h 239"/>
              <a:gd name="T30" fmla="*/ 60 w 232"/>
              <a:gd name="T31" fmla="*/ 167 h 239"/>
              <a:gd name="T32" fmla="*/ 49 w 232"/>
              <a:gd name="T33" fmla="*/ 197 h 239"/>
              <a:gd name="T34" fmla="*/ 188 w 232"/>
              <a:gd name="T35" fmla="*/ 29 h 239"/>
              <a:gd name="T36" fmla="*/ 198 w 232"/>
              <a:gd name="T37" fmla="*/ 0 h 239"/>
              <a:gd name="T38" fmla="*/ 116 w 232"/>
              <a:gd name="T39" fmla="*/ 10 h 239"/>
              <a:gd name="T40" fmla="*/ 172 w 232"/>
              <a:gd name="T41" fmla="*/ 72 h 239"/>
              <a:gd name="T42" fmla="*/ 183 w 232"/>
              <a:gd name="T43" fmla="*/ 42 h 239"/>
              <a:gd name="T44" fmla="*/ 218 w 232"/>
              <a:gd name="T45" fmla="*/ 119 h 239"/>
              <a:gd name="T46" fmla="*/ 188 w 232"/>
              <a:gd name="T47" fmla="*/ 191 h 239"/>
              <a:gd name="T48" fmla="*/ 139 w 232"/>
              <a:gd name="T49" fmla="*/ 219 h 239"/>
              <a:gd name="T50" fmla="*/ 142 w 232"/>
              <a:gd name="T51" fmla="*/ 232 h 239"/>
              <a:gd name="T52" fmla="*/ 198 w 232"/>
              <a:gd name="T53" fmla="*/ 201 h 239"/>
              <a:gd name="T54" fmla="*/ 232 w 232"/>
              <a:gd name="T55" fmla="*/ 119 h 239"/>
              <a:gd name="T56" fmla="*/ 188 w 232"/>
              <a:gd name="T57" fmla="*/ 29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2" h="239">
                <a:moveTo>
                  <a:pt x="116" y="88"/>
                </a:moveTo>
                <a:cubicBezTo>
                  <a:pt x="98" y="88"/>
                  <a:pt x="84" y="102"/>
                  <a:pt x="84" y="119"/>
                </a:cubicBezTo>
                <a:cubicBezTo>
                  <a:pt x="84" y="137"/>
                  <a:pt x="98" y="151"/>
                  <a:pt x="116" y="151"/>
                </a:cubicBezTo>
                <a:cubicBezTo>
                  <a:pt x="134" y="151"/>
                  <a:pt x="148" y="137"/>
                  <a:pt x="148" y="119"/>
                </a:cubicBezTo>
                <a:cubicBezTo>
                  <a:pt x="148" y="102"/>
                  <a:pt x="134" y="88"/>
                  <a:pt x="116" y="88"/>
                </a:cubicBezTo>
                <a:close/>
                <a:moveTo>
                  <a:pt x="49" y="197"/>
                </a:moveTo>
                <a:cubicBezTo>
                  <a:pt x="47" y="195"/>
                  <a:pt x="46" y="193"/>
                  <a:pt x="44" y="191"/>
                </a:cubicBezTo>
                <a:cubicBezTo>
                  <a:pt x="25" y="172"/>
                  <a:pt x="14" y="147"/>
                  <a:pt x="14" y="119"/>
                </a:cubicBezTo>
                <a:cubicBezTo>
                  <a:pt x="14" y="71"/>
                  <a:pt x="48" y="30"/>
                  <a:pt x="93" y="20"/>
                </a:cubicBezTo>
                <a:cubicBezTo>
                  <a:pt x="90" y="7"/>
                  <a:pt x="90" y="7"/>
                  <a:pt x="90" y="7"/>
                </a:cubicBezTo>
                <a:cubicBezTo>
                  <a:pt x="39" y="19"/>
                  <a:pt x="0" y="65"/>
                  <a:pt x="0" y="119"/>
                </a:cubicBezTo>
                <a:cubicBezTo>
                  <a:pt x="0" y="150"/>
                  <a:pt x="12" y="179"/>
                  <a:pt x="34" y="201"/>
                </a:cubicBezTo>
                <a:cubicBezTo>
                  <a:pt x="37" y="204"/>
                  <a:pt x="41" y="207"/>
                  <a:pt x="44" y="210"/>
                </a:cubicBezTo>
                <a:cubicBezTo>
                  <a:pt x="34" y="239"/>
                  <a:pt x="34" y="239"/>
                  <a:pt x="34" y="239"/>
                </a:cubicBezTo>
                <a:cubicBezTo>
                  <a:pt x="116" y="228"/>
                  <a:pt x="116" y="228"/>
                  <a:pt x="116" y="228"/>
                </a:cubicBezTo>
                <a:cubicBezTo>
                  <a:pt x="60" y="167"/>
                  <a:pt x="60" y="167"/>
                  <a:pt x="60" y="167"/>
                </a:cubicBezTo>
                <a:lnTo>
                  <a:pt x="49" y="197"/>
                </a:lnTo>
                <a:close/>
                <a:moveTo>
                  <a:pt x="188" y="29"/>
                </a:moveTo>
                <a:cubicBezTo>
                  <a:pt x="198" y="0"/>
                  <a:pt x="198" y="0"/>
                  <a:pt x="198" y="0"/>
                </a:cubicBezTo>
                <a:cubicBezTo>
                  <a:pt x="116" y="10"/>
                  <a:pt x="116" y="10"/>
                  <a:pt x="116" y="10"/>
                </a:cubicBezTo>
                <a:cubicBezTo>
                  <a:pt x="172" y="72"/>
                  <a:pt x="172" y="72"/>
                  <a:pt x="172" y="72"/>
                </a:cubicBezTo>
                <a:cubicBezTo>
                  <a:pt x="183" y="42"/>
                  <a:pt x="183" y="42"/>
                  <a:pt x="183" y="42"/>
                </a:cubicBezTo>
                <a:cubicBezTo>
                  <a:pt x="204" y="61"/>
                  <a:pt x="218" y="89"/>
                  <a:pt x="218" y="119"/>
                </a:cubicBezTo>
                <a:cubicBezTo>
                  <a:pt x="218" y="147"/>
                  <a:pt x="207" y="172"/>
                  <a:pt x="188" y="191"/>
                </a:cubicBezTo>
                <a:cubicBezTo>
                  <a:pt x="174" y="205"/>
                  <a:pt x="157" y="214"/>
                  <a:pt x="139" y="219"/>
                </a:cubicBezTo>
                <a:cubicBezTo>
                  <a:pt x="142" y="232"/>
                  <a:pt x="142" y="232"/>
                  <a:pt x="142" y="232"/>
                </a:cubicBezTo>
                <a:cubicBezTo>
                  <a:pt x="163" y="227"/>
                  <a:pt x="182" y="217"/>
                  <a:pt x="198" y="201"/>
                </a:cubicBezTo>
                <a:cubicBezTo>
                  <a:pt x="220" y="179"/>
                  <a:pt x="232" y="150"/>
                  <a:pt x="232" y="119"/>
                </a:cubicBezTo>
                <a:cubicBezTo>
                  <a:pt x="232" y="83"/>
                  <a:pt x="214" y="50"/>
                  <a:pt x="188" y="29"/>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zh-CN" altLang="en-US" sz="1600">
              <a:solidFill>
                <a:prstClr val="black"/>
              </a:solidFill>
            </a:endParaRPr>
          </a:p>
        </p:txBody>
      </p:sp>
      <p:sp>
        <p:nvSpPr>
          <p:cNvPr id="4" name="矩形 3">
            <a:extLst>
              <a:ext uri="{FF2B5EF4-FFF2-40B4-BE49-F238E27FC236}">
                <a16:creationId xmlns:a16="http://schemas.microsoft.com/office/drawing/2014/main" id="{E06D2434-A978-396B-4E21-2C1C4809D385}"/>
              </a:ext>
            </a:extLst>
          </p:cNvPr>
          <p:cNvSpPr/>
          <p:nvPr/>
        </p:nvSpPr>
        <p:spPr>
          <a:xfrm>
            <a:off x="526809" y="590643"/>
            <a:ext cx="8016689" cy="1084100"/>
          </a:xfrm>
          <a:prstGeom prst="rect">
            <a:avLst/>
          </a:prstGeom>
        </p:spPr>
        <p:txBody>
          <a:bodyPr wrap="square" lIns="74505" tIns="37253" rIns="74505" bIns="37253">
            <a:spAutoFit/>
          </a:bodyPr>
          <a:lstStyle/>
          <a:p>
            <a:pPr>
              <a:lnSpc>
                <a:spcPts val="2000"/>
              </a:lnSpc>
            </a:pPr>
            <a:r>
              <a:rPr lang="zh-TW" altLang="en-US" sz="1600" dirty="0">
                <a:latin typeface="微軟正黑體" panose="020B0604030504040204" pitchFamily="34" charset="-120"/>
                <a:ea typeface="微軟正黑體" panose="020B0604030504040204" pitchFamily="34" charset="-120"/>
              </a:rPr>
              <a:t>　　本公司成立至今</a:t>
            </a:r>
            <a:r>
              <a:rPr lang="zh-TW" altLang="en-US" sz="1600" dirty="0">
                <a:latin typeface="標楷體" panose="03000509000000000000" pitchFamily="65" charset="-120"/>
                <a:ea typeface="標楷體" panose="03000509000000000000" pitchFamily="65" charset="-120"/>
              </a:rPr>
              <a:t>，</a:t>
            </a:r>
            <a:r>
              <a:rPr lang="zh-TW" altLang="en-US" sz="1600" dirty="0">
                <a:latin typeface="微軟正黑體" panose="020B0604030504040204" pitchFamily="34" charset="-120"/>
                <a:ea typeface="微軟正黑體" panose="020B0604030504040204" pitchFamily="34" charset="-120"/>
              </a:rPr>
              <a:t>兢兢業業、戰戰兢兢為勞工安全及新進人員，每每充實有關職業安全衛生及預防災變等方面之學識，每更換一批新工作性質勞工或新進勞工，則於工地舉辦教育訓練，使工地職業安全衛生及預防災變的推展更徹底且具成效</a:t>
            </a:r>
            <a:r>
              <a:rPr lang="zh-TW" altLang="en-US" sz="1600" dirty="0">
                <a:latin typeface="標楷體" panose="03000509000000000000" pitchFamily="65" charset="-120"/>
                <a:ea typeface="標楷體" panose="03000509000000000000" pitchFamily="65" charset="-120"/>
              </a:rPr>
              <a:t>，</a:t>
            </a:r>
            <a:r>
              <a:rPr lang="zh-TW" altLang="en-US" sz="1600" b="1" dirty="0">
                <a:solidFill>
                  <a:srgbClr val="FF0000"/>
                </a:solidFill>
                <a:latin typeface="微軟正黑體" panose="020B0604030504040204" pitchFamily="34" charset="-120"/>
                <a:ea typeface="微軟正黑體" panose="020B0604030504040204" pitchFamily="34" charset="-120"/>
              </a:rPr>
              <a:t>所以至今仍無重大工安事件。</a:t>
            </a:r>
          </a:p>
        </p:txBody>
      </p:sp>
      <p:sp>
        <p:nvSpPr>
          <p:cNvPr id="5" name="矩形 56">
            <a:extLst>
              <a:ext uri="{FF2B5EF4-FFF2-40B4-BE49-F238E27FC236}">
                <a16:creationId xmlns:a16="http://schemas.microsoft.com/office/drawing/2014/main" id="{21057715-3E6C-7186-6738-A36163E7AC7C}"/>
              </a:ext>
            </a:extLst>
          </p:cNvPr>
          <p:cNvSpPr>
            <a:spLocks noChangeArrowheads="1"/>
          </p:cNvSpPr>
          <p:nvPr/>
        </p:nvSpPr>
        <p:spPr bwMode="auto">
          <a:xfrm>
            <a:off x="450332" y="216480"/>
            <a:ext cx="3239816" cy="340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41485" rIns="82968" bIns="41485">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ts val="2000"/>
              </a:lnSpc>
            </a:pPr>
            <a:r>
              <a:rPr kumimoji="0" lang="zh-TW" altLang="en-US" b="1" dirty="0">
                <a:solidFill>
                  <a:srgbClr val="55759C"/>
                </a:solidFill>
                <a:latin typeface="微軟正黑體" panose="020B0604030504040204" pitchFamily="34" charset="-120"/>
                <a:ea typeface="微軟正黑體" panose="020B0604030504040204" pitchFamily="34" charset="-120"/>
                <a:sym typeface="Webdings" panose="05030102010509060703" pitchFamily="18" charset="2"/>
              </a:rPr>
              <a:t></a:t>
            </a:r>
            <a:r>
              <a:rPr kumimoji="0" lang="zh-TW" altLang="en-US" b="1" dirty="0">
                <a:solidFill>
                  <a:schemeClr val="accent5">
                    <a:lumMod val="75000"/>
                  </a:schemeClr>
                </a:solidFill>
                <a:latin typeface="微軟正黑體" panose="020B0604030504040204" pitchFamily="34" charset="-120"/>
                <a:ea typeface="微軟正黑體" panose="020B0604030504040204" pitchFamily="34" charset="-120"/>
                <a:sym typeface="Webdings" panose="05030102010509060703" pitchFamily="18" charset="2"/>
              </a:rPr>
              <a:t>  </a:t>
            </a:r>
            <a:r>
              <a:rPr kumimoji="0" lang="zh-TW" altLang="en-US" b="1" u="sng" dirty="0">
                <a:latin typeface="微軟正黑體" panose="020B0604030504040204" pitchFamily="34" charset="-120"/>
                <a:ea typeface="微軟正黑體" panose="020B0604030504040204" pitchFamily="34" charset="-120"/>
                <a:sym typeface="Webdings" panose="05030102010509060703" pitchFamily="18" charset="2"/>
              </a:rPr>
              <a:t>職業安全衛生教育</a:t>
            </a:r>
          </a:p>
        </p:txBody>
      </p:sp>
      <p:sp>
        <p:nvSpPr>
          <p:cNvPr id="6" name="矩形 5">
            <a:extLst>
              <a:ext uri="{FF2B5EF4-FFF2-40B4-BE49-F238E27FC236}">
                <a16:creationId xmlns:a16="http://schemas.microsoft.com/office/drawing/2014/main" id="{1BAC4115-789E-8EE4-EE4C-085D9E5BF718}"/>
              </a:ext>
            </a:extLst>
          </p:cNvPr>
          <p:cNvSpPr/>
          <p:nvPr/>
        </p:nvSpPr>
        <p:spPr>
          <a:xfrm>
            <a:off x="173607" y="2078811"/>
            <a:ext cx="8533665" cy="1614160"/>
          </a:xfrm>
          <a:prstGeom prst="rect">
            <a:avLst/>
          </a:prstGeom>
        </p:spPr>
        <p:txBody>
          <a:bodyPr wrap="square">
            <a:spAutoFit/>
          </a:bodyPr>
          <a:lstStyle/>
          <a:p>
            <a:pPr marL="504825" indent="-179388">
              <a:lnSpc>
                <a:spcPts val="2000"/>
              </a:lnSpc>
            </a:pPr>
            <a:r>
              <a:rPr lang="en-US" altLang="zh-TW" sz="1600" dirty="0">
                <a:latin typeface="微軟正黑體" panose="020B0604030504040204" pitchFamily="34" charset="-120"/>
                <a:ea typeface="微軟正黑體" panose="020B0604030504040204" pitchFamily="34" charset="-120"/>
                <a:sym typeface="Webdings" panose="05030102010509060703" pitchFamily="18" charset="2"/>
              </a:rPr>
              <a:t> </a:t>
            </a:r>
            <a:r>
              <a:rPr lang="zh-TW" altLang="en-US" sz="1600" dirty="0">
                <a:latin typeface="微軟正黑體" panose="020B0604030504040204" pitchFamily="34" charset="-120"/>
                <a:ea typeface="微軟正黑體" panose="020B0604030504040204" pitchFamily="34" charset="-120"/>
              </a:rPr>
              <a:t>職業安全衛生管理人員由具有職業安全衛生相關證照者擔任，長期駐守於工地，負責職業安全衛生管理之規劃、督導及自動檢查與災害預防、應變、分析、調查等業務。</a:t>
            </a:r>
            <a:endParaRPr lang="en-US" altLang="zh-TW" sz="1600" dirty="0">
              <a:latin typeface="微軟正黑體" panose="020B0604030504040204" pitchFamily="34" charset="-120"/>
              <a:ea typeface="微軟正黑體" panose="020B0604030504040204" pitchFamily="34" charset="-120"/>
            </a:endParaRPr>
          </a:p>
          <a:p>
            <a:pPr marL="504825" indent="-179388">
              <a:lnSpc>
                <a:spcPts val="2000"/>
              </a:lnSpc>
            </a:pPr>
            <a:r>
              <a:rPr lang="en-US" altLang="zh-TW" sz="1600" dirty="0">
                <a:latin typeface="微軟正黑體" panose="020B0604030504040204" pitchFamily="34" charset="-120"/>
                <a:ea typeface="微軟正黑體" panose="020B0604030504040204" pitchFamily="34" charset="-120"/>
                <a:sym typeface="Webdings" panose="05030102010509060703" pitchFamily="18" charset="2"/>
              </a:rPr>
              <a:t> </a:t>
            </a:r>
            <a:r>
              <a:rPr lang="zh-TW" altLang="en-US" sz="1600" dirty="0">
                <a:latin typeface="微軟正黑體" panose="020B0604030504040204" pitchFamily="34" charset="-120"/>
                <a:ea typeface="微軟正黑體" panose="020B0604030504040204" pitchFamily="34" charset="-120"/>
                <a:sym typeface="Webdings" panose="05030102010509060703" pitchFamily="18" charset="2"/>
              </a:rPr>
              <a:t>各分項工程之作業</a:t>
            </a:r>
            <a:r>
              <a:rPr lang="zh-TW" altLang="en-US" sz="1600" dirty="0">
                <a:latin typeface="微軟正黑體" panose="020B0604030504040204" pitchFamily="34" charset="-120"/>
                <a:ea typeface="微軟正黑體" panose="020B0604030504040204" pitchFamily="34" charset="-120"/>
              </a:rPr>
              <a:t>主管，須具備作業主管證照或經送訓練機構訓練結訓後，取得證照者方可擔任。</a:t>
            </a:r>
            <a:endParaRPr lang="en-US" altLang="zh-TW" sz="1600" dirty="0">
              <a:latin typeface="微軟正黑體" panose="020B0604030504040204" pitchFamily="34" charset="-120"/>
              <a:ea typeface="微軟正黑體" panose="020B0604030504040204" pitchFamily="34" charset="-120"/>
            </a:endParaRPr>
          </a:p>
          <a:p>
            <a:pPr marL="504825" indent="-179388">
              <a:lnSpc>
                <a:spcPts val="2000"/>
              </a:lnSpc>
            </a:pPr>
            <a:r>
              <a:rPr lang="en-US" altLang="zh-TW" sz="1600" dirty="0">
                <a:latin typeface="微軟正黑體" panose="020B0604030504040204" pitchFamily="34" charset="-120"/>
                <a:ea typeface="微軟正黑體" panose="020B0604030504040204" pitchFamily="34" charset="-120"/>
                <a:sym typeface="Webdings" panose="05030102010509060703" pitchFamily="18" charset="2"/>
              </a:rPr>
              <a:t> </a:t>
            </a:r>
            <a:r>
              <a:rPr lang="zh-TW" altLang="en-US" sz="1600" dirty="0">
                <a:latin typeface="微軟正黑體" panose="020B0604030504040204" pitchFamily="34" charset="-120"/>
                <a:ea typeface="微軟正黑體" panose="020B0604030504040204" pitchFamily="34" charset="-120"/>
              </a:rPr>
              <a:t>所有進入工地施工之協力廠商，必須設立職業安全衛生管理組織，並自備合格業務主管證照者，擔任職業安全衛生主管，以做好職業安全衛生管理業務。</a:t>
            </a:r>
            <a:endParaRPr lang="en-US" altLang="zh-TW" sz="1600" b="1" dirty="0">
              <a:solidFill>
                <a:schemeClr val="accent6">
                  <a:lumMod val="75000"/>
                </a:schemeClr>
              </a:solidFill>
              <a:latin typeface="微軟正黑體" panose="020B0604030504040204" pitchFamily="34" charset="-120"/>
              <a:ea typeface="微軟正黑體" panose="020B0604030504040204" pitchFamily="34" charset="-120"/>
            </a:endParaRPr>
          </a:p>
        </p:txBody>
      </p:sp>
      <p:sp>
        <p:nvSpPr>
          <p:cNvPr id="7" name="文字方塊 6">
            <a:extLst>
              <a:ext uri="{FF2B5EF4-FFF2-40B4-BE49-F238E27FC236}">
                <a16:creationId xmlns:a16="http://schemas.microsoft.com/office/drawing/2014/main" id="{782F0477-A1BC-1CFB-B410-8E35876BA4DE}"/>
              </a:ext>
            </a:extLst>
          </p:cNvPr>
          <p:cNvSpPr txBox="1"/>
          <p:nvPr/>
        </p:nvSpPr>
        <p:spPr>
          <a:xfrm>
            <a:off x="788582" y="1816883"/>
            <a:ext cx="3089275" cy="280404"/>
          </a:xfrm>
          <a:prstGeom prst="rect">
            <a:avLst/>
          </a:prstGeom>
        </p:spPr>
        <p:txBody>
          <a:bodyPr lIns="74491" tIns="37246" rIns="74491" bIns="37246">
            <a:spAutoFit/>
          </a:bodyPr>
          <a:lstStyle>
            <a:defPPr>
              <a:defRPr lang="zh-TW"/>
            </a:defPPr>
            <a:lvl1pPr>
              <a:defRPr sz="1150" b="1">
                <a:latin typeface="微軟正黑體" panose="020B0604030504040204" pitchFamily="34" charset="-120"/>
                <a:ea typeface="微軟正黑體" panose="020B0604030504040204" pitchFamily="34" charset="-120"/>
                <a:cs typeface="Times New Roman" pitchFamily="18" charset="0"/>
              </a:defRPr>
            </a:lvl1pPr>
          </a:lstStyle>
          <a:p>
            <a:pPr fontAlgn="auto">
              <a:lnSpc>
                <a:spcPts val="1630"/>
              </a:lnSpc>
              <a:spcBef>
                <a:spcPts val="0"/>
              </a:spcBef>
              <a:spcAft>
                <a:spcPts val="0"/>
              </a:spcAft>
              <a:tabLst>
                <a:tab pos="343627" algn="l"/>
              </a:tabLst>
              <a:defRPr/>
            </a:pPr>
            <a:r>
              <a:rPr lang="zh-TW" altLang="en-US" sz="1600" dirty="0"/>
              <a:t>職業安全衛生教育訓練：</a:t>
            </a:r>
          </a:p>
        </p:txBody>
      </p:sp>
      <p:grpSp>
        <p:nvGrpSpPr>
          <p:cNvPr id="8" name="群組 7">
            <a:extLst>
              <a:ext uri="{FF2B5EF4-FFF2-40B4-BE49-F238E27FC236}">
                <a16:creationId xmlns:a16="http://schemas.microsoft.com/office/drawing/2014/main" id="{87F85040-D367-6C5C-82E3-7DF84C93506C}"/>
              </a:ext>
            </a:extLst>
          </p:cNvPr>
          <p:cNvGrpSpPr/>
          <p:nvPr/>
        </p:nvGrpSpPr>
        <p:grpSpPr>
          <a:xfrm>
            <a:off x="469991" y="1894260"/>
            <a:ext cx="239807" cy="133033"/>
            <a:chOff x="1605871" y="2185174"/>
            <a:chExt cx="295005" cy="163654"/>
          </a:xfrm>
          <a:solidFill>
            <a:srgbClr val="55759C"/>
          </a:solidFill>
        </p:grpSpPr>
        <p:sp>
          <p:nvSpPr>
            <p:cNvPr id="9" name="＞形箭號 187">
              <a:extLst>
                <a:ext uri="{FF2B5EF4-FFF2-40B4-BE49-F238E27FC236}">
                  <a16:creationId xmlns:a16="http://schemas.microsoft.com/office/drawing/2014/main" id="{E22B3ED6-DECF-3914-5245-6A6B9ADB0EC8}"/>
                </a:ext>
              </a:extLst>
            </p:cNvPr>
            <p:cNvSpPr/>
            <p:nvPr/>
          </p:nvSpPr>
          <p:spPr>
            <a:xfrm>
              <a:off x="1605871" y="2185174"/>
              <a:ext cx="163654" cy="16365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solidFill>
                  <a:schemeClr val="tx1"/>
                </a:solidFill>
              </a:endParaRPr>
            </a:p>
          </p:txBody>
        </p:sp>
        <p:sp>
          <p:nvSpPr>
            <p:cNvPr id="10" name="＞形箭號 188">
              <a:extLst>
                <a:ext uri="{FF2B5EF4-FFF2-40B4-BE49-F238E27FC236}">
                  <a16:creationId xmlns:a16="http://schemas.microsoft.com/office/drawing/2014/main" id="{E273EC75-B6B0-EC8C-2C29-70315A3ABBD8}"/>
                </a:ext>
              </a:extLst>
            </p:cNvPr>
            <p:cNvSpPr/>
            <p:nvPr/>
          </p:nvSpPr>
          <p:spPr>
            <a:xfrm>
              <a:off x="1737222" y="2185174"/>
              <a:ext cx="163654" cy="16365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solidFill>
                  <a:schemeClr val="tx1"/>
                </a:solidFill>
              </a:endParaRPr>
            </a:p>
          </p:txBody>
        </p:sp>
      </p:grpSp>
      <p:pic>
        <p:nvPicPr>
          <p:cNvPr id="11" name="圖片 10">
            <a:extLst>
              <a:ext uri="{FF2B5EF4-FFF2-40B4-BE49-F238E27FC236}">
                <a16:creationId xmlns:a16="http://schemas.microsoft.com/office/drawing/2014/main" id="{2B635CA2-2940-45E2-1DA6-A6CA04CC5DD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20952" t="33861" r="17740" b="22121"/>
          <a:stretch/>
        </p:blipFill>
        <p:spPr>
          <a:xfrm>
            <a:off x="450332" y="3722771"/>
            <a:ext cx="5330207" cy="1811506"/>
          </a:xfrm>
          <a:prstGeom prst="rect">
            <a:avLst/>
          </a:prstGeom>
        </p:spPr>
      </p:pic>
      <p:grpSp>
        <p:nvGrpSpPr>
          <p:cNvPr id="12" name="群組 11">
            <a:extLst>
              <a:ext uri="{FF2B5EF4-FFF2-40B4-BE49-F238E27FC236}">
                <a16:creationId xmlns:a16="http://schemas.microsoft.com/office/drawing/2014/main" id="{6522EEB8-7B27-9941-90E1-E500D4613DE5}"/>
              </a:ext>
            </a:extLst>
          </p:cNvPr>
          <p:cNvGrpSpPr/>
          <p:nvPr/>
        </p:nvGrpSpPr>
        <p:grpSpPr>
          <a:xfrm>
            <a:off x="6516307" y="3736884"/>
            <a:ext cx="2027192" cy="1424575"/>
            <a:chOff x="760260" y="2589044"/>
            <a:chExt cx="6613272" cy="4421629"/>
          </a:xfrm>
        </p:grpSpPr>
        <p:pic>
          <p:nvPicPr>
            <p:cNvPr id="13" name="圖片 129031">
              <a:extLst>
                <a:ext uri="{FF2B5EF4-FFF2-40B4-BE49-F238E27FC236}">
                  <a16:creationId xmlns:a16="http://schemas.microsoft.com/office/drawing/2014/main" id="{AB1DDC7E-9736-13A7-493D-45DD3AE5771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039" t="4412" r="5339"/>
            <a:stretch/>
          </p:blipFill>
          <p:spPr bwMode="auto">
            <a:xfrm>
              <a:off x="760260" y="2607927"/>
              <a:ext cx="3197113" cy="4402746"/>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14" name="圖片 129030">
              <a:extLst>
                <a:ext uri="{FF2B5EF4-FFF2-40B4-BE49-F238E27FC236}">
                  <a16:creationId xmlns:a16="http://schemas.microsoft.com/office/drawing/2014/main" id="{25313A65-8A90-3CB5-7468-EA104AD36F8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340" t="5321" r="49878"/>
            <a:stretch/>
          </p:blipFill>
          <p:spPr bwMode="auto">
            <a:xfrm>
              <a:off x="3955809" y="2589044"/>
              <a:ext cx="3417723" cy="4402746"/>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grpSp>
      <p:sp>
        <p:nvSpPr>
          <p:cNvPr id="15" name="矩形 14">
            <a:extLst>
              <a:ext uri="{FF2B5EF4-FFF2-40B4-BE49-F238E27FC236}">
                <a16:creationId xmlns:a16="http://schemas.microsoft.com/office/drawing/2014/main" id="{B4895344-09BE-8E5F-1C1E-912DB22DC2A6}"/>
              </a:ext>
            </a:extLst>
          </p:cNvPr>
          <p:cNvSpPr/>
          <p:nvPr/>
        </p:nvSpPr>
        <p:spPr>
          <a:xfrm>
            <a:off x="239350" y="5611076"/>
            <a:ext cx="8304148" cy="1357679"/>
          </a:xfrm>
          <a:prstGeom prst="rect">
            <a:avLst/>
          </a:prstGeom>
        </p:spPr>
        <p:txBody>
          <a:bodyPr wrap="square">
            <a:spAutoFit/>
          </a:bodyPr>
          <a:lstStyle/>
          <a:p>
            <a:pPr marL="265113">
              <a:lnSpc>
                <a:spcPts val="2000"/>
              </a:lnSpc>
              <a:tabLst>
                <a:tab pos="265113" algn="l"/>
              </a:tabLst>
            </a:pPr>
            <a:r>
              <a:rPr lang="en-US" altLang="zh-TW" sz="1600" dirty="0">
                <a:latin typeface="微軟正黑體" panose="020B0604030504040204" pitchFamily="34" charset="-120"/>
                <a:ea typeface="微軟正黑體" panose="020B0604030504040204" pitchFamily="34" charset="-120"/>
                <a:sym typeface="Webdings" panose="05030102010509060703" pitchFamily="18" charset="2"/>
              </a:rPr>
              <a:t></a:t>
            </a:r>
            <a:r>
              <a:rPr lang="zh-TW" altLang="en-US" sz="1600" dirty="0">
                <a:latin typeface="微軟正黑體" panose="020B0604030504040204" pitchFamily="34" charset="-120"/>
                <a:ea typeface="微軟正黑體" panose="020B0604030504040204" pitchFamily="34" charset="-120"/>
                <a:sym typeface="Webdings" panose="05030102010509060703" pitchFamily="18" charset="2"/>
              </a:rPr>
              <a:t>  </a:t>
            </a:r>
            <a:r>
              <a:rPr lang="zh-TW" altLang="en-US" sz="1600" dirty="0">
                <a:latin typeface="微軟正黑體" panose="020B0604030504040204" pitchFamily="34" charset="-120"/>
                <a:ea typeface="微軟正黑體" panose="020B0604030504040204" pitchFamily="34" charset="-120"/>
              </a:rPr>
              <a:t>實質協議組織會議討論。</a:t>
            </a:r>
            <a:endParaRPr lang="en-US" altLang="zh-TW" sz="1600" dirty="0">
              <a:latin typeface="微軟正黑體" panose="020B0604030504040204" pitchFamily="34" charset="-120"/>
              <a:ea typeface="微軟正黑體" panose="020B0604030504040204" pitchFamily="34" charset="-120"/>
            </a:endParaRPr>
          </a:p>
          <a:p>
            <a:pPr marL="436563" indent="-171450">
              <a:lnSpc>
                <a:spcPts val="2000"/>
              </a:lnSpc>
              <a:buFont typeface="Webdings" panose="05030102010509060703" pitchFamily="18" charset="2"/>
              <a:buChar char="n"/>
              <a:tabLst>
                <a:tab pos="265113" algn="l"/>
              </a:tabLst>
            </a:pPr>
            <a:r>
              <a:rPr lang="zh-TW" altLang="en-US" sz="1600" dirty="0">
                <a:latin typeface="微軟正黑體" panose="020B0604030504040204" pitchFamily="34" charset="-120"/>
                <a:ea typeface="微軟正黑體" panose="020B0604030504040204" pitchFamily="34" charset="-120"/>
              </a:rPr>
              <a:t> 定期職安競賽頒發獎金獎勵師傅及領班，促進工班轉換積極心態，改善品質及倡導安全第 一及身心健康的重要性</a:t>
            </a:r>
            <a:endParaRPr lang="en-US" altLang="zh-TW" sz="1600" dirty="0">
              <a:latin typeface="微軟正黑體" panose="020B0604030504040204" pitchFamily="34" charset="-120"/>
              <a:ea typeface="微軟正黑體" panose="020B0604030504040204" pitchFamily="34" charset="-120"/>
            </a:endParaRPr>
          </a:p>
          <a:p>
            <a:pPr marL="436563" indent="-171450">
              <a:lnSpc>
                <a:spcPts val="2000"/>
              </a:lnSpc>
              <a:buFont typeface="Webdings" panose="05030102010509060703" pitchFamily="18" charset="2"/>
              <a:buChar char="n"/>
              <a:tabLst>
                <a:tab pos="265113" algn="l"/>
              </a:tabLst>
            </a:pPr>
            <a:r>
              <a:rPr lang="zh-TW" altLang="en-US" sz="1600" dirty="0">
                <a:latin typeface="微軟正黑體" panose="020B0604030504040204" pitchFamily="34" charset="-120"/>
                <a:ea typeface="微軟正黑體" panose="020B0604030504040204" pitchFamily="34" charset="-120"/>
              </a:rPr>
              <a:t> 積極面對疫情及任一流行傳染病疫區等障礙，除了環境清消以外，立即建立溫度管制站及管制策略，要求工班進場前落實溫度量測，完備人人戴口罩。</a:t>
            </a:r>
            <a:endParaRPr lang="en-US" altLang="zh-TW" sz="1600" dirty="0">
              <a:latin typeface="微軟正黑體" panose="020B0604030504040204" pitchFamily="34" charset="-120"/>
              <a:ea typeface="微軟正黑體" panose="020B0604030504040204" pitchFamily="34" charset="-120"/>
            </a:endParaRPr>
          </a:p>
        </p:txBody>
      </p:sp>
      <p:sp>
        <p:nvSpPr>
          <p:cNvPr id="16" name="矩形 15">
            <a:extLst>
              <a:ext uri="{FF2B5EF4-FFF2-40B4-BE49-F238E27FC236}">
                <a16:creationId xmlns:a16="http://schemas.microsoft.com/office/drawing/2014/main" id="{36F3B86A-D9E9-8401-5F99-B065DE6C0425}"/>
              </a:ext>
            </a:extLst>
          </p:cNvPr>
          <p:cNvSpPr/>
          <p:nvPr/>
        </p:nvSpPr>
        <p:spPr>
          <a:xfrm>
            <a:off x="6636967" y="5427828"/>
            <a:ext cx="2027192" cy="175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solidFill>
                  <a:srgbClr val="C63E52"/>
                </a:solidFill>
              </a:rPr>
              <a:t>實質協議組織會議通報缺失改善</a:t>
            </a:r>
          </a:p>
        </p:txBody>
      </p:sp>
      <p:pic>
        <p:nvPicPr>
          <p:cNvPr id="17" name="圖片 129033">
            <a:extLst>
              <a:ext uri="{FF2B5EF4-FFF2-40B4-BE49-F238E27FC236}">
                <a16:creationId xmlns:a16="http://schemas.microsoft.com/office/drawing/2014/main" id="{1F4AE05D-1195-D0C3-9CC7-5346A768587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3844"/>
          <a:stretch/>
        </p:blipFill>
        <p:spPr bwMode="auto">
          <a:xfrm>
            <a:off x="469990" y="7045554"/>
            <a:ext cx="5494082" cy="2393797"/>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18" name="矩形 17">
            <a:extLst>
              <a:ext uri="{FF2B5EF4-FFF2-40B4-BE49-F238E27FC236}">
                <a16:creationId xmlns:a16="http://schemas.microsoft.com/office/drawing/2014/main" id="{31CC1EAF-1157-8601-25E3-8F6137687E05}"/>
              </a:ext>
            </a:extLst>
          </p:cNvPr>
          <p:cNvSpPr/>
          <p:nvPr/>
        </p:nvSpPr>
        <p:spPr>
          <a:xfrm>
            <a:off x="389418" y="9414525"/>
            <a:ext cx="4829091" cy="338554"/>
          </a:xfrm>
          <a:prstGeom prst="rect">
            <a:avLst/>
          </a:prstGeom>
        </p:spPr>
        <p:txBody>
          <a:bodyPr wrap="square">
            <a:spAutoFit/>
          </a:bodyPr>
          <a:lstStyle/>
          <a:p>
            <a:pPr algn="ctr"/>
            <a:r>
              <a:rPr lang="zh-TW" altLang="zh-TW" sz="1600" dirty="0">
                <a:latin typeface="微軟正黑體" panose="020B0604030504040204" pitchFamily="34" charset="-120"/>
                <a:ea typeface="微軟正黑體" panose="020B0604030504040204" pitchFamily="34" charset="-120"/>
              </a:rPr>
              <a:t>圖</a:t>
            </a:r>
            <a:r>
              <a:rPr lang="en-US" altLang="zh-TW" sz="1600" dirty="0">
                <a:latin typeface="微軟正黑體" panose="020B0604030504040204" pitchFamily="34" charset="-120"/>
                <a:ea typeface="微軟正黑體" panose="020B0604030504040204" pitchFamily="34" charset="-120"/>
              </a:rPr>
              <a:t>2-1</a:t>
            </a:r>
            <a:r>
              <a:rPr lang="zh-TW" altLang="en-US" sz="1600" dirty="0">
                <a:latin typeface="微軟正黑體" panose="020B0604030504040204" pitchFamily="34" charset="-120"/>
                <a:ea typeface="微軟正黑體" panose="020B0604030504040204" pitchFamily="34" charset="-120"/>
              </a:rPr>
              <a:t> </a:t>
            </a:r>
            <a:r>
              <a:rPr lang="zh-TW" altLang="zh-TW" sz="1600" dirty="0">
                <a:latin typeface="微軟正黑體" panose="020B0604030504040204" pitchFamily="34" charset="-120"/>
                <a:ea typeface="微軟正黑體" panose="020B0604030504040204" pitchFamily="34" charset="-120"/>
              </a:rPr>
              <a:t>疫情管制策略</a:t>
            </a:r>
            <a:endParaRPr lang="zh-TW" altLang="en-US" sz="1600" dirty="0">
              <a:latin typeface="微軟正黑體" panose="020B0604030504040204" pitchFamily="34" charset="-120"/>
              <a:ea typeface="微軟正黑體" panose="020B0604030504040204" pitchFamily="34" charset="-120"/>
            </a:endParaRPr>
          </a:p>
        </p:txBody>
      </p:sp>
      <p:pic>
        <p:nvPicPr>
          <p:cNvPr id="19" name="圖片 129032">
            <a:extLst>
              <a:ext uri="{FF2B5EF4-FFF2-40B4-BE49-F238E27FC236}">
                <a16:creationId xmlns:a16="http://schemas.microsoft.com/office/drawing/2014/main" id="{F42A2417-A390-4A25-5EE8-E914FF99F0A2}"/>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r="46606"/>
          <a:stretch/>
        </p:blipFill>
        <p:spPr bwMode="auto">
          <a:xfrm>
            <a:off x="6234635" y="6890231"/>
            <a:ext cx="2308863" cy="2649554"/>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20" name="矩形 19">
            <a:extLst>
              <a:ext uri="{FF2B5EF4-FFF2-40B4-BE49-F238E27FC236}">
                <a16:creationId xmlns:a16="http://schemas.microsoft.com/office/drawing/2014/main" id="{FAC2A5A9-3518-436B-61BB-860208EDEB1F}"/>
              </a:ext>
            </a:extLst>
          </p:cNvPr>
          <p:cNvSpPr/>
          <p:nvPr/>
        </p:nvSpPr>
        <p:spPr>
          <a:xfrm>
            <a:off x="6301571" y="9436212"/>
            <a:ext cx="2308863" cy="338554"/>
          </a:xfrm>
          <a:prstGeom prst="rect">
            <a:avLst/>
          </a:prstGeom>
        </p:spPr>
        <p:txBody>
          <a:bodyPr wrap="square">
            <a:spAutoFit/>
          </a:bodyPr>
          <a:lstStyle/>
          <a:p>
            <a:r>
              <a:rPr lang="zh-TW" altLang="zh-TW" sz="1600" dirty="0">
                <a:latin typeface="微軟正黑體" panose="020B0604030504040204" pitchFamily="34" charset="-120"/>
                <a:ea typeface="微軟正黑體" panose="020B0604030504040204" pitchFamily="34" charset="-120"/>
              </a:rPr>
              <a:t>圖</a:t>
            </a:r>
            <a:r>
              <a:rPr lang="en-US" altLang="zh-TW" sz="1600" dirty="0">
                <a:latin typeface="微軟正黑體" panose="020B0604030504040204" pitchFamily="34" charset="-120"/>
                <a:ea typeface="微軟正黑體" panose="020B0604030504040204" pitchFamily="34" charset="-120"/>
              </a:rPr>
              <a:t>2-2 </a:t>
            </a:r>
            <a:r>
              <a:rPr lang="zh-TW" altLang="zh-TW" sz="1600" dirty="0">
                <a:latin typeface="微軟正黑體" panose="020B0604030504040204" pitchFamily="34" charset="-120"/>
                <a:ea typeface="微軟正黑體" panose="020B0604030504040204" pitchFamily="34" charset="-120"/>
              </a:rPr>
              <a:t>疫情下溫度管制</a:t>
            </a:r>
            <a:endParaRPr lang="zh-TW" altLang="en-US" sz="1600" dirty="0">
              <a:latin typeface="微軟正黑體" panose="020B0604030504040204" pitchFamily="34" charset="-120"/>
              <a:ea typeface="微軟正黑體" panose="020B0604030504040204" pitchFamily="34" charset="-120"/>
            </a:endParaRPr>
          </a:p>
        </p:txBody>
      </p:sp>
      <p:sp>
        <p:nvSpPr>
          <p:cNvPr id="21" name="矩形 20">
            <a:extLst>
              <a:ext uri="{FF2B5EF4-FFF2-40B4-BE49-F238E27FC236}">
                <a16:creationId xmlns:a16="http://schemas.microsoft.com/office/drawing/2014/main" id="{EAC5153D-E226-A102-AE01-CCC483CC5FC2}"/>
              </a:ext>
            </a:extLst>
          </p:cNvPr>
          <p:cNvSpPr/>
          <p:nvPr/>
        </p:nvSpPr>
        <p:spPr>
          <a:xfrm>
            <a:off x="4936331" y="3779428"/>
            <a:ext cx="564357"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sp>
        <p:nvSpPr>
          <p:cNvPr id="22" name="文字方塊 21">
            <a:extLst>
              <a:ext uri="{FF2B5EF4-FFF2-40B4-BE49-F238E27FC236}">
                <a16:creationId xmlns:a16="http://schemas.microsoft.com/office/drawing/2014/main" id="{9410499C-31A3-1BD1-4770-38811FD2CE3B}"/>
              </a:ext>
            </a:extLst>
          </p:cNvPr>
          <p:cNvSpPr txBox="1"/>
          <p:nvPr/>
        </p:nvSpPr>
        <p:spPr>
          <a:xfrm>
            <a:off x="5959790" y="3843694"/>
            <a:ext cx="663728" cy="1569660"/>
          </a:xfrm>
          <a:prstGeom prst="rect">
            <a:avLst/>
          </a:prstGeom>
          <a:noFill/>
        </p:spPr>
        <p:txBody>
          <a:bodyPr wrap="square" rtlCol="0">
            <a:spAutoFit/>
          </a:bodyPr>
          <a:lstStyle/>
          <a:p>
            <a:r>
              <a:rPr lang="zh-TW" altLang="en-US" sz="1600" dirty="0"/>
              <a:t>勝岳營造 協議組織會議相片</a:t>
            </a:r>
            <a:endParaRPr lang="en-US" altLang="zh-TW" sz="1600" dirty="0"/>
          </a:p>
        </p:txBody>
      </p:sp>
      <p:sp>
        <p:nvSpPr>
          <p:cNvPr id="23" name="矩形 22">
            <a:extLst>
              <a:ext uri="{FF2B5EF4-FFF2-40B4-BE49-F238E27FC236}">
                <a16:creationId xmlns:a16="http://schemas.microsoft.com/office/drawing/2014/main" id="{C0BECB80-DDE5-811B-C34F-09370C3EB808}"/>
              </a:ext>
            </a:extLst>
          </p:cNvPr>
          <p:cNvSpPr/>
          <p:nvPr/>
        </p:nvSpPr>
        <p:spPr>
          <a:xfrm>
            <a:off x="6649585" y="3765780"/>
            <a:ext cx="778026" cy="841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sp>
        <p:nvSpPr>
          <p:cNvPr id="26" name="文字方塊 25">
            <a:extLst>
              <a:ext uri="{FF2B5EF4-FFF2-40B4-BE49-F238E27FC236}">
                <a16:creationId xmlns:a16="http://schemas.microsoft.com/office/drawing/2014/main" id="{870C4C6F-F6BB-2ACF-4254-5BD3E4C1E6B7}"/>
              </a:ext>
            </a:extLst>
          </p:cNvPr>
          <p:cNvSpPr txBox="1"/>
          <p:nvPr/>
        </p:nvSpPr>
        <p:spPr>
          <a:xfrm>
            <a:off x="8874357" y="502041"/>
            <a:ext cx="8159015" cy="1310615"/>
          </a:xfrm>
          <a:prstGeom prst="rect">
            <a:avLst/>
          </a:prstGeom>
          <a:noFill/>
        </p:spPr>
        <p:txBody>
          <a:bodyPr wrap="square">
            <a:spAutoFit/>
          </a:bodyPr>
          <a:lstStyle/>
          <a:p>
            <a:pPr marL="363538" indent="268288">
              <a:lnSpc>
                <a:spcPts val="1900"/>
              </a:lnSpc>
              <a:tabLst>
                <a:tab pos="444500" algn="l"/>
                <a:tab pos="760413" algn="l"/>
              </a:tabLst>
            </a:pPr>
            <a:r>
              <a:rPr lang="zh-TW" altLang="zh-TW" sz="1600" kern="100" dirty="0">
                <a:latin typeface="微軟正黑體" panose="020B0604030504040204" pitchFamily="34" charset="-120"/>
                <a:ea typeface="微軟正黑體" panose="020B0604030504040204" pitchFamily="34" charset="-120"/>
                <a:cs typeface="Times New Roman" panose="02020603050405020304" pitchFamily="18" charset="0"/>
              </a:rPr>
              <a:t>開挖工程中常發生破壞及失敗，其機率較一般土木各項工程為高，由於土層情況之複雜性、不確定性，致使深開挖工程令一般工程人員望而生畏，基於預防勝於補救之觀念，一套緊急狀況之處理方式及安全管理值係不可或缺之工具，緊急狀況應變計畫處理流程請詳緊急狀況應變處理流程圖，應變處理方式則按後表所示，供一般情況作原則性之參考</a:t>
            </a:r>
            <a:r>
              <a:rPr lang="zh-TW" altLang="en-US" sz="1600" kern="100" dirty="0">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1600" kern="100"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7" name="矩形 26">
            <a:extLst>
              <a:ext uri="{FF2B5EF4-FFF2-40B4-BE49-F238E27FC236}">
                <a16:creationId xmlns:a16="http://schemas.microsoft.com/office/drawing/2014/main" id="{769DE365-B909-014F-75CF-C5A067BC5C56}"/>
              </a:ext>
            </a:extLst>
          </p:cNvPr>
          <p:cNvSpPr/>
          <p:nvPr/>
        </p:nvSpPr>
        <p:spPr>
          <a:xfrm>
            <a:off x="8854602" y="3386602"/>
            <a:ext cx="4047352" cy="333553"/>
          </a:xfrm>
          <a:prstGeom prst="rect">
            <a:avLst/>
          </a:prstGeom>
        </p:spPr>
        <p:txBody>
          <a:bodyPr wrap="square">
            <a:spAutoFit/>
          </a:bodyPr>
          <a:lstStyle/>
          <a:p>
            <a:pPr>
              <a:lnSpc>
                <a:spcPts val="2000"/>
              </a:lnSpc>
              <a:defRPr/>
            </a:pPr>
            <a:r>
              <a:rPr lang="zh-TW" altLang="en-US" sz="1600" b="1" dirty="0">
                <a:solidFill>
                  <a:srgbClr val="55759C"/>
                </a:solidFill>
                <a:latin typeface="微軟正黑體" panose="020B0604030504040204" pitchFamily="34" charset="-120"/>
                <a:ea typeface="微軟正黑體" panose="020B0604030504040204" pitchFamily="34" charset="-120"/>
                <a:sym typeface="Webdings" panose="05030102010509060703" pitchFamily="18" charset="2"/>
              </a:rPr>
              <a:t>  </a:t>
            </a:r>
            <a:r>
              <a:rPr lang="zh-TW" altLang="en-US" sz="1600" dirty="0">
                <a:latin typeface="微軟正黑體" panose="020B0604030504040204" pitchFamily="34" charset="-120"/>
                <a:ea typeface="微軟正黑體" panose="020B0604030504040204" pitchFamily="34" charset="-120"/>
              </a:rPr>
              <a:t>緊急狀況及救援相關處理方式</a:t>
            </a:r>
          </a:p>
        </p:txBody>
      </p:sp>
      <p:graphicFrame>
        <p:nvGraphicFramePr>
          <p:cNvPr id="28" name="表格 27">
            <a:extLst>
              <a:ext uri="{FF2B5EF4-FFF2-40B4-BE49-F238E27FC236}">
                <a16:creationId xmlns:a16="http://schemas.microsoft.com/office/drawing/2014/main" id="{BD071A8A-7365-3ABC-5BA6-13C54EA4ADFA}"/>
              </a:ext>
            </a:extLst>
          </p:cNvPr>
          <p:cNvGraphicFramePr>
            <a:graphicFrameLocks noGrp="1"/>
          </p:cNvGraphicFramePr>
          <p:nvPr>
            <p:extLst>
              <p:ext uri="{D42A27DB-BD31-4B8C-83A1-F6EECF244321}">
                <p14:modId xmlns:p14="http://schemas.microsoft.com/office/powerpoint/2010/main" val="3903837899"/>
              </p:ext>
            </p:extLst>
          </p:nvPr>
        </p:nvGraphicFramePr>
        <p:xfrm>
          <a:off x="8881211" y="3736883"/>
          <a:ext cx="8063968" cy="6016196"/>
        </p:xfrm>
        <a:graphic>
          <a:graphicData uri="http://schemas.openxmlformats.org/drawingml/2006/table">
            <a:tbl>
              <a:tblPr firstRow="1" bandRow="1">
                <a:tableStyleId>{5C22544A-7EE6-4342-B048-85BDC9FD1C3A}</a:tableStyleId>
              </a:tblPr>
              <a:tblGrid>
                <a:gridCol w="1340962">
                  <a:extLst>
                    <a:ext uri="{9D8B030D-6E8A-4147-A177-3AD203B41FA5}">
                      <a16:colId xmlns:a16="http://schemas.microsoft.com/office/drawing/2014/main" val="20000"/>
                    </a:ext>
                  </a:extLst>
                </a:gridCol>
                <a:gridCol w="1841696">
                  <a:extLst>
                    <a:ext uri="{9D8B030D-6E8A-4147-A177-3AD203B41FA5}">
                      <a16:colId xmlns:a16="http://schemas.microsoft.com/office/drawing/2014/main" val="20001"/>
                    </a:ext>
                  </a:extLst>
                </a:gridCol>
                <a:gridCol w="2469829">
                  <a:extLst>
                    <a:ext uri="{9D8B030D-6E8A-4147-A177-3AD203B41FA5}">
                      <a16:colId xmlns:a16="http://schemas.microsoft.com/office/drawing/2014/main" val="2681020139"/>
                    </a:ext>
                  </a:extLst>
                </a:gridCol>
                <a:gridCol w="2411481">
                  <a:extLst>
                    <a:ext uri="{9D8B030D-6E8A-4147-A177-3AD203B41FA5}">
                      <a16:colId xmlns:a16="http://schemas.microsoft.com/office/drawing/2014/main" val="865597306"/>
                    </a:ext>
                  </a:extLst>
                </a:gridCol>
              </a:tblGrid>
              <a:tr h="249590">
                <a:tc>
                  <a:txBody>
                    <a:bodyPr/>
                    <a:lstStyle/>
                    <a:p>
                      <a:pPr marR="28575" algn="ctr">
                        <a:lnSpc>
                          <a:spcPts val="1500"/>
                        </a:lnSpc>
                      </a:pP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狀</a:t>
                      </a: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   </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況</a:t>
                      </a:r>
                    </a:p>
                  </a:txBody>
                  <a:tcPr marL="17776" marR="17776" marT="0" marB="0" anchor="ctr"/>
                </a:tc>
                <a:tc>
                  <a:txBody>
                    <a:bodyPr/>
                    <a:lstStyle/>
                    <a:p>
                      <a:pPr marL="88265" indent="-76200" algn="ctr">
                        <a:lnSpc>
                          <a:spcPts val="1500"/>
                        </a:lnSpc>
                      </a:pP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處理不當狀況</a:t>
                      </a:r>
                    </a:p>
                  </a:txBody>
                  <a:tcPr marL="17776" marR="17776" marT="0" marB="0" anchor="ctr"/>
                </a:tc>
                <a:tc>
                  <a:txBody>
                    <a:bodyPr/>
                    <a:lstStyle/>
                    <a:p>
                      <a:pPr marL="123190" indent="-76200" algn="ctr">
                        <a:lnSpc>
                          <a:spcPts val="1500"/>
                        </a:lnSpc>
                        <a:spcAft>
                          <a:spcPts val="0"/>
                        </a:spcAft>
                      </a:pPr>
                      <a:r>
                        <a:rPr lang="zh-TW" sz="1400" kern="100">
                          <a:effectLst/>
                          <a:latin typeface="微軟正黑體" panose="020B0604030504040204" pitchFamily="34" charset="-120"/>
                          <a:ea typeface="微軟正黑體" panose="020B0604030504040204" pitchFamily="34" charset="-120"/>
                          <a:cs typeface="Times New Roman" panose="02020603050405020304" pitchFamily="18" charset="0"/>
                        </a:rPr>
                        <a:t>建議處理方式</a:t>
                      </a:r>
                    </a:p>
                  </a:txBody>
                  <a:tcPr marL="17776" marR="17776" marT="0" marB="0" anchor="ctr"/>
                </a:tc>
                <a:tc>
                  <a:txBody>
                    <a:bodyPr/>
                    <a:lstStyle/>
                    <a:p>
                      <a:pPr marL="210820" indent="-210820" algn="ctr">
                        <a:lnSpc>
                          <a:spcPts val="1500"/>
                        </a:lnSpc>
                      </a:pPr>
                      <a:r>
                        <a:rPr lang="zh-TW" sz="1400" kern="100">
                          <a:effectLst/>
                          <a:latin typeface="微軟正黑體" panose="020B0604030504040204" pitchFamily="34" charset="-120"/>
                          <a:ea typeface="微軟正黑體" panose="020B0604030504040204" pitchFamily="34" charset="-120"/>
                          <a:cs typeface="Times New Roman" panose="02020603050405020304" pitchFamily="18" charset="0"/>
                        </a:rPr>
                        <a:t>事先預防方式</a:t>
                      </a:r>
                    </a:p>
                  </a:txBody>
                  <a:tcPr marL="17776" marR="17776" marT="0" marB="0" anchor="ctr"/>
                </a:tc>
                <a:extLst>
                  <a:ext uri="{0D108BD9-81ED-4DB2-BD59-A6C34878D82A}">
                    <a16:rowId xmlns:a16="http://schemas.microsoft.com/office/drawing/2014/main" val="10000"/>
                  </a:ext>
                </a:extLst>
              </a:tr>
              <a:tr h="1670379">
                <a:tc>
                  <a:txBody>
                    <a:bodyPr/>
                    <a:lstStyle/>
                    <a:p>
                      <a:pPr marR="28575" algn="l">
                        <a:lnSpc>
                          <a:spcPts val="1500"/>
                        </a:lnSpc>
                      </a:pP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鄰房差異沉陷太大、或傾斜，或結構物出現裂縫</a:t>
                      </a:r>
                    </a:p>
                  </a:txBody>
                  <a:tcPr marL="45720" marR="45720" anchor="ctr"/>
                </a:tc>
                <a:tc>
                  <a:txBody>
                    <a:bodyPr/>
                    <a:lstStyle/>
                    <a:p>
                      <a:pPr marL="88265" indent="-76200">
                        <a:lnSpc>
                          <a:spcPts val="1500"/>
                        </a:lnSpc>
                      </a:pP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結構物持續破壞</a:t>
                      </a:r>
                    </a:p>
                    <a:p>
                      <a:pPr marL="85725" indent="-85725">
                        <a:lnSpc>
                          <a:spcPts val="1500"/>
                        </a:lnSpc>
                      </a:pP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鄰房糾紛或索賠甚至停工</a:t>
                      </a:r>
                    </a:p>
                    <a:p>
                      <a:pPr marL="164465" indent="-152400">
                        <a:lnSpc>
                          <a:spcPts val="1500"/>
                        </a:lnSpc>
                      </a:pP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公共設施管線受損</a:t>
                      </a:r>
                    </a:p>
                    <a:p>
                      <a:pPr marL="164465" indent="-152400">
                        <a:lnSpc>
                          <a:spcPts val="1500"/>
                        </a:lnSpc>
                      </a:pP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4.</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公共危險</a:t>
                      </a:r>
                    </a:p>
                  </a:txBody>
                  <a:tcPr marL="45720" marR="45720" anchor="ctr"/>
                </a:tc>
                <a:tc>
                  <a:txBody>
                    <a:bodyPr/>
                    <a:lstStyle/>
                    <a:p>
                      <a:pPr marL="210820" indent="-163830">
                        <a:lnSpc>
                          <a:spcPts val="1500"/>
                        </a:lnSpc>
                        <a:spcAft>
                          <a:spcPts val="0"/>
                        </a:spcAft>
                      </a:pP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挖土期間則暫停挖土爭取時效完成支撐</a:t>
                      </a: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並提高預壓力</a:t>
                      </a:r>
                      <a:endPar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210820" indent="-163830">
                        <a:lnSpc>
                          <a:spcPts val="1500"/>
                        </a:lnSpc>
                        <a:spcAft>
                          <a:spcPts val="0"/>
                        </a:spcAft>
                      </a:pPr>
                      <a:r>
                        <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sz="1400" u="none" strike="noStrike" kern="100" dirty="0">
                          <a:effectLst/>
                          <a:latin typeface="微軟正黑體" panose="020B0604030504040204" pitchFamily="34" charset="-120"/>
                          <a:ea typeface="微軟正黑體" panose="020B0604030504040204" pitchFamily="34" charset="-120"/>
                          <a:cs typeface="Times New Roman" panose="02020603050405020304" pitchFamily="18" charset="0"/>
                        </a:rPr>
                        <a:t>考慮低壓填縫灌漿</a:t>
                      </a:r>
                      <a:r>
                        <a:rPr lang="en-US" sz="1400" u="none" strike="noStrike"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u="none" strike="noStrike" kern="100" dirty="0">
                          <a:effectLst/>
                          <a:latin typeface="微軟正黑體" panose="020B0604030504040204" pitchFamily="34" charset="-120"/>
                          <a:ea typeface="微軟正黑體" panose="020B0604030504040204" pitchFamily="34" charset="-120"/>
                          <a:cs typeface="Times New Roman" panose="02020603050405020304" pitchFamily="18" charset="0"/>
                        </a:rPr>
                        <a:t>或其他土壤改良方式</a:t>
                      </a:r>
                      <a:r>
                        <a:rPr lang="en-US" sz="1400" u="none" strike="noStrike"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u="none" strike="noStrike" kern="100" dirty="0">
                          <a:effectLst/>
                          <a:latin typeface="微軟正黑體" panose="020B0604030504040204" pitchFamily="34" charset="-120"/>
                          <a:ea typeface="微軟正黑體" panose="020B0604030504040204" pitchFamily="34" charset="-120"/>
                          <a:cs typeface="Times New Roman" panose="02020603050405020304" pitchFamily="18" charset="0"/>
                        </a:rPr>
                        <a:t>再依鄰房結構資料檢討安全性</a:t>
                      </a:r>
                      <a:endParaRPr lang="en-US" altLang="zh-TW" sz="1400" u="none" strike="noStrike"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210820" indent="-163830">
                        <a:lnSpc>
                          <a:spcPts val="1500"/>
                        </a:lnSpc>
                        <a:spcAft>
                          <a:spcPts val="0"/>
                        </a:spcAft>
                      </a:pPr>
                      <a:r>
                        <a:rPr lang="en-US" altLang="zh-TW" sz="1400" u="none" strike="noStrike" kern="10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400" u="none" strike="noStrike" kern="100" dirty="0">
                          <a:effectLst/>
                          <a:latin typeface="微軟正黑體" panose="020B0604030504040204" pitchFamily="34" charset="-120"/>
                          <a:ea typeface="微軟正黑體" panose="020B0604030504040204" pitchFamily="34" charset="-120"/>
                          <a:cs typeface="Times New Roman" panose="02020603050405020304" pitchFamily="18" charset="0"/>
                        </a:rPr>
                        <a:t>儘量增加鄰房側土台之寬度</a:t>
                      </a:r>
                    </a:p>
                  </a:txBody>
                  <a:tcPr marL="45720" marR="45720" anchor="ctr"/>
                </a:tc>
                <a:tc>
                  <a:txBody>
                    <a:bodyPr/>
                    <a:lstStyle/>
                    <a:p>
                      <a:pPr marL="134620" indent="-134620">
                        <a:lnSpc>
                          <a:spcPts val="1500"/>
                        </a:lnSpc>
                      </a:pP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管制施工品質</a:t>
                      </a:r>
                    </a:p>
                    <a:p>
                      <a:pPr marL="85725" indent="-85725">
                        <a:lnSpc>
                          <a:spcPts val="1500"/>
                        </a:lnSpc>
                      </a:pP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了解設計重點</a:t>
                      </a: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 </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監測公司預先提醒處理</a:t>
                      </a:r>
                    </a:p>
                    <a:p>
                      <a:pPr marL="134620" indent="-134620">
                        <a:lnSpc>
                          <a:spcPts val="1500"/>
                        </a:lnSpc>
                      </a:pP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施工前鑑定重要鄰房</a:t>
                      </a:r>
                    </a:p>
                    <a:p>
                      <a:pPr marL="134620" indent="-134620">
                        <a:lnSpc>
                          <a:spcPts val="1500"/>
                        </a:lnSpc>
                      </a:pP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4.</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不超挖</a:t>
                      </a:r>
                    </a:p>
                  </a:txBody>
                  <a:tcPr marL="45720" marR="45720" anchor="ctr"/>
                </a:tc>
                <a:extLst>
                  <a:ext uri="{0D108BD9-81ED-4DB2-BD59-A6C34878D82A}">
                    <a16:rowId xmlns:a16="http://schemas.microsoft.com/office/drawing/2014/main" val="10001"/>
                  </a:ext>
                </a:extLst>
              </a:tr>
              <a:tr h="1272590">
                <a:tc>
                  <a:txBody>
                    <a:bodyPr/>
                    <a:lstStyle/>
                    <a:p>
                      <a:pPr marR="28575" algn="l">
                        <a:lnSpc>
                          <a:spcPts val="1500"/>
                        </a:lnSpc>
                      </a:pP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支撐超過容許荷重，或施工不良而潛藏危機</a:t>
                      </a:r>
                    </a:p>
                  </a:txBody>
                  <a:tcPr marL="45720" marR="45720" anchor="ctr"/>
                </a:tc>
                <a:tc>
                  <a:txBody>
                    <a:bodyPr/>
                    <a:lstStyle/>
                    <a:p>
                      <a:pPr marL="85725" indent="-74613">
                        <a:lnSpc>
                          <a:spcPts val="1500"/>
                        </a:lnSpc>
                      </a:pP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支撐系統失敗造成公共危檢</a:t>
                      </a:r>
                    </a:p>
                    <a:p>
                      <a:pPr marL="88265" indent="-76200">
                        <a:lnSpc>
                          <a:spcPts val="1500"/>
                        </a:lnSpc>
                      </a:pP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停工及賠償</a:t>
                      </a:r>
                    </a:p>
                  </a:txBody>
                  <a:tcPr marL="45720" marR="45720" anchor="ctr"/>
                </a:tc>
                <a:tc>
                  <a:txBody>
                    <a:bodyPr/>
                    <a:lstStyle/>
                    <a:p>
                      <a:pPr marL="210820" indent="-163830">
                        <a:lnSpc>
                          <a:spcPts val="1500"/>
                        </a:lnSpc>
                        <a:spcAft>
                          <a:spcPts val="0"/>
                        </a:spcAft>
                      </a:pP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增加水平支撐數量</a:t>
                      </a: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 </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或減小有效無支承長度</a:t>
                      </a:r>
                      <a:endPar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210820" indent="-163830">
                        <a:lnSpc>
                          <a:spcPts val="1500"/>
                        </a:lnSpc>
                        <a:spcAft>
                          <a:spcPts val="0"/>
                        </a:spcAft>
                      </a:pPr>
                      <a:r>
                        <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sz="1400" u="none" strike="noStrike" kern="100" dirty="0">
                          <a:effectLst/>
                          <a:latin typeface="微軟正黑體" panose="020B0604030504040204" pitchFamily="34" charset="-120"/>
                          <a:ea typeface="微軟正黑體" panose="020B0604030504040204" pitchFamily="34" charset="-120"/>
                          <a:cs typeface="Times New Roman" panose="02020603050405020304" pitchFamily="18" charset="0"/>
                        </a:rPr>
                        <a:t>尋出主要原因並處理之，如溫度太高等</a:t>
                      </a:r>
                      <a:endParaRPr lang="en-US" altLang="zh-TW" sz="1400" u="none" strike="noStrike"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210820" indent="-163830">
                        <a:lnSpc>
                          <a:spcPts val="1500"/>
                        </a:lnSpc>
                        <a:spcAft>
                          <a:spcPts val="0"/>
                        </a:spcAft>
                      </a:pPr>
                      <a:r>
                        <a:rPr lang="en-US" altLang="zh-TW" sz="1400" u="none" strike="noStrike" kern="10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400" u="none" strike="noStrike" kern="100" dirty="0">
                          <a:effectLst/>
                          <a:latin typeface="微軟正黑體" panose="020B0604030504040204" pitchFamily="34" charset="-120"/>
                          <a:ea typeface="微軟正黑體" panose="020B0604030504040204" pitchFamily="34" charset="-120"/>
                          <a:cs typeface="Times New Roman" panose="02020603050405020304" pitchFamily="18" charset="0"/>
                        </a:rPr>
                        <a:t>掌握時機，改善施工不良處</a:t>
                      </a:r>
                    </a:p>
                  </a:txBody>
                  <a:tcPr marL="45720" marR="45720" anchor="ctr"/>
                </a:tc>
                <a:tc>
                  <a:txBody>
                    <a:bodyPr/>
                    <a:lstStyle/>
                    <a:p>
                      <a:pPr marL="85725" indent="-85725">
                        <a:lnSpc>
                          <a:spcPts val="1500"/>
                        </a:lnSpc>
                      </a:pP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注意將構台支承樁與中間樁分開</a:t>
                      </a:r>
                    </a:p>
                    <a:p>
                      <a:pPr marL="85725" indent="-85725">
                        <a:lnSpc>
                          <a:spcPts val="1500"/>
                        </a:lnSpc>
                      </a:pP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動員加強檢查支撐系統施工並注意盲點或弱點</a:t>
                      </a:r>
                    </a:p>
                    <a:p>
                      <a:pPr marL="134620" indent="-134620">
                        <a:lnSpc>
                          <a:spcPts val="1500"/>
                        </a:lnSpc>
                      </a:pP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同步預壓</a:t>
                      </a:r>
                    </a:p>
                    <a:p>
                      <a:pPr marL="85725" indent="-85725">
                        <a:lnSpc>
                          <a:spcPts val="1500"/>
                        </a:lnSpc>
                      </a:pP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4.</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監測公司配合管制預壓過程</a:t>
                      </a:r>
                    </a:p>
                  </a:txBody>
                  <a:tcPr marL="45720" marR="45720" anchor="ctr"/>
                </a:tc>
                <a:extLst>
                  <a:ext uri="{0D108BD9-81ED-4DB2-BD59-A6C34878D82A}">
                    <a16:rowId xmlns:a16="http://schemas.microsoft.com/office/drawing/2014/main" val="10002"/>
                  </a:ext>
                </a:extLst>
              </a:tr>
              <a:tr h="676243">
                <a:tc>
                  <a:txBody>
                    <a:bodyPr/>
                    <a:lstStyle/>
                    <a:p>
                      <a:pPr marR="28575" algn="l">
                        <a:lnSpc>
                          <a:spcPts val="1500"/>
                        </a:lnSpc>
                      </a:pP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管線破壞</a:t>
                      </a:r>
                    </a:p>
                  </a:txBody>
                  <a:tcPr marL="45720" marR="45720" anchor="ctr"/>
                </a:tc>
                <a:tc>
                  <a:txBody>
                    <a:bodyPr/>
                    <a:lstStyle/>
                    <a:p>
                      <a:pPr marL="88265" indent="-76200">
                        <a:lnSpc>
                          <a:spcPts val="1500"/>
                        </a:lnSpc>
                      </a:pP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該孔位作廢，須另覓</a:t>
                      </a: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合</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適點位</a:t>
                      </a:r>
                    </a:p>
                  </a:txBody>
                  <a:tcPr marL="45720" marR="45720" anchor="ctr"/>
                </a:tc>
                <a:tc>
                  <a:txBody>
                    <a:bodyPr/>
                    <a:lstStyle/>
                    <a:p>
                      <a:pPr marL="0" lvl="0" indent="0">
                        <a:lnSpc>
                          <a:spcPts val="1500"/>
                        </a:lnSpc>
                        <a:spcAft>
                          <a:spcPts val="0"/>
                        </a:spcAft>
                        <a:buSzPts val="1200"/>
                        <a:buFont typeface="Arial" panose="020B0604020202020204" pitchFamily="34" charset="0"/>
                        <a:buNone/>
                        <a:tabLst>
                          <a:tab pos="198120" algn="l"/>
                        </a:tabLst>
                      </a:pPr>
                      <a:r>
                        <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 1.</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關閉管線源頭，嚴禁煙火</a:t>
                      </a:r>
                      <a:endPar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lvl="0" indent="0">
                        <a:lnSpc>
                          <a:spcPts val="1500"/>
                        </a:lnSpc>
                        <a:spcAft>
                          <a:spcPts val="0"/>
                        </a:spcAft>
                        <a:buSzPts val="1200"/>
                        <a:buFont typeface="Arial" panose="020B0604020202020204" pitchFamily="34" charset="0"/>
                        <a:buNone/>
                        <a:tabLst>
                          <a:tab pos="198120" algn="l"/>
                        </a:tabLst>
                      </a:pPr>
                      <a:r>
                        <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 2.</a:t>
                      </a:r>
                      <a:r>
                        <a:rPr lang="zh-TW" sz="1400" u="none" strike="noStrike" kern="100" dirty="0">
                          <a:effectLst/>
                          <a:latin typeface="微軟正黑體" panose="020B0604030504040204" pitchFamily="34" charset="-120"/>
                          <a:ea typeface="微軟正黑體" panose="020B0604030504040204" pitchFamily="34" charset="-120"/>
                          <a:cs typeface="Times New Roman" panose="02020603050405020304" pitchFamily="18" charset="0"/>
                        </a:rPr>
                        <a:t>聯絡管線維修人員，立即進行</a:t>
                      </a:r>
                      <a:r>
                        <a:rPr lang="zh-TW" altLang="en-US" sz="1400" u="none" strike="noStrike" kern="100" dirty="0">
                          <a:effectLst/>
                          <a:latin typeface="微軟正黑體" panose="020B0604030504040204" pitchFamily="34" charset="-120"/>
                          <a:ea typeface="微軟正黑體" panose="020B0604030504040204" pitchFamily="34" charset="-120"/>
                          <a:cs typeface="Times New Roman" panose="02020603050405020304" pitchFamily="18" charset="0"/>
                        </a:rPr>
                        <a:t>維</a:t>
                      </a:r>
                      <a:r>
                        <a:rPr lang="zh-TW" sz="1400" u="none" strike="noStrike" kern="100" dirty="0">
                          <a:effectLst/>
                          <a:latin typeface="微軟正黑體" panose="020B0604030504040204" pitchFamily="34" charset="-120"/>
                          <a:ea typeface="微軟正黑體" panose="020B0604030504040204" pitchFamily="34" charset="-120"/>
                          <a:cs typeface="Times New Roman" panose="02020603050405020304" pitchFamily="18" charset="0"/>
                        </a:rPr>
                        <a:t>修</a:t>
                      </a:r>
                    </a:p>
                  </a:txBody>
                  <a:tcPr marL="45720" marR="45720" anchor="ctr"/>
                </a:tc>
                <a:tc>
                  <a:txBody>
                    <a:bodyPr/>
                    <a:lstStyle/>
                    <a:p>
                      <a:pPr marL="0" lvl="1" indent="0">
                        <a:lnSpc>
                          <a:spcPts val="1500"/>
                        </a:lnSpc>
                        <a:buSzPts val="1200"/>
                        <a:buFont typeface="Arial" panose="020B0604020202020204" pitchFamily="34" charset="0"/>
                        <a:buNone/>
                        <a:tabLst>
                          <a:tab pos="210820" algn="l"/>
                        </a:tabLst>
                      </a:pPr>
                      <a:r>
                        <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事先做好管線調查鑽挖前先</a:t>
                      </a: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套繪圖面</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134620" indent="-134620">
                        <a:lnSpc>
                          <a:spcPts val="1500"/>
                        </a:lnSpc>
                      </a:pP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2.1.0~1.5m</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，查探管線位置</a:t>
                      </a:r>
                    </a:p>
                  </a:txBody>
                  <a:tcPr marL="45720" marR="45720" anchor="ctr"/>
                </a:tc>
                <a:extLst>
                  <a:ext uri="{0D108BD9-81ED-4DB2-BD59-A6C34878D82A}">
                    <a16:rowId xmlns:a16="http://schemas.microsoft.com/office/drawing/2014/main" val="10003"/>
                  </a:ext>
                </a:extLst>
              </a:tr>
              <a:tr h="1471485">
                <a:tc>
                  <a:txBody>
                    <a:bodyPr/>
                    <a:lstStyle/>
                    <a:p>
                      <a:pPr marR="28575" algn="l">
                        <a:lnSpc>
                          <a:spcPts val="1500"/>
                        </a:lnSpc>
                      </a:pPr>
                      <a:r>
                        <a:rPr lang="zh-TW" sz="1400"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擋土壁側向位移太大，工地四周路面開裂，非重要結構之鄰房開裂</a:t>
                      </a:r>
                    </a:p>
                  </a:txBody>
                  <a:tcPr marL="45720" marR="45720" anchor="ctr"/>
                </a:tc>
                <a:tc>
                  <a:txBody>
                    <a:bodyPr/>
                    <a:lstStyle/>
                    <a:p>
                      <a:pPr marL="88265" indent="-76200">
                        <a:lnSpc>
                          <a:spcPts val="1500"/>
                        </a:lnSpc>
                      </a:pP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鄰房結構物破壞</a:t>
                      </a:r>
                    </a:p>
                    <a:p>
                      <a:pPr marL="85725" indent="-74613">
                        <a:lnSpc>
                          <a:spcPts val="1500"/>
                        </a:lnSpc>
                      </a:pP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壁體應力太大導致危險</a:t>
                      </a:r>
                    </a:p>
                  </a:txBody>
                  <a:tcPr marL="45720" marR="45720" anchor="ctr"/>
                </a:tc>
                <a:tc>
                  <a:txBody>
                    <a:bodyPr/>
                    <a:lstStyle/>
                    <a:p>
                      <a:pPr marL="210820" indent="-163830">
                        <a:lnSpc>
                          <a:spcPts val="1500"/>
                        </a:lnSpc>
                        <a:spcAft>
                          <a:spcPts val="0"/>
                        </a:spcAft>
                      </a:pP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檢討造成之原因並預測未來破壤狀況</a:t>
                      </a:r>
                    </a:p>
                    <a:p>
                      <a:pPr marL="123190" indent="-76200">
                        <a:lnSpc>
                          <a:spcPts val="1500"/>
                        </a:lnSpc>
                        <a:spcAft>
                          <a:spcPts val="0"/>
                        </a:spcAft>
                      </a:pP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加強內支撐系統</a:t>
                      </a:r>
                    </a:p>
                    <a:p>
                      <a:pPr marL="210820" indent="-163830">
                        <a:lnSpc>
                          <a:spcPts val="1500"/>
                        </a:lnSpc>
                        <a:spcAft>
                          <a:spcPts val="0"/>
                        </a:spcAft>
                      </a:pP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地質改良或增設內</a:t>
                      </a: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RC</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牆</a:t>
                      </a:r>
                    </a:p>
                    <a:p>
                      <a:pPr marL="210820" indent="-163830">
                        <a:lnSpc>
                          <a:spcPts val="1500"/>
                        </a:lnSpc>
                        <a:spcAft>
                          <a:spcPts val="0"/>
                        </a:spcAft>
                      </a:pP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4.</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道路管制限制車流量</a:t>
                      </a:r>
                    </a:p>
                    <a:p>
                      <a:pPr>
                        <a:lnSpc>
                          <a:spcPts val="1500"/>
                        </a:lnSpc>
                      </a:pP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 </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5720" marR="45720" anchor="ctr"/>
                </a:tc>
                <a:tc>
                  <a:txBody>
                    <a:bodyPr/>
                    <a:lstStyle/>
                    <a:p>
                      <a:pPr marL="85725" indent="-85725">
                        <a:lnSpc>
                          <a:spcPts val="1500"/>
                        </a:lnSpc>
                      </a:pP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了解土層狀況及充分了解設計考量</a:t>
                      </a:r>
                    </a:p>
                    <a:p>
                      <a:pPr marL="134620" indent="-134620">
                        <a:lnSpc>
                          <a:spcPts val="1500"/>
                        </a:lnSpc>
                      </a:pP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同步預壓，減少弱點</a:t>
                      </a:r>
                    </a:p>
                    <a:p>
                      <a:pPr marL="85725" indent="-85725">
                        <a:lnSpc>
                          <a:spcPts val="1500"/>
                        </a:lnSpc>
                      </a:pPr>
                      <a:r>
                        <a:rPr lang="en-US" sz="1400"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3</a:t>
                      </a: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監測公司及早發現變形，或鋼筋計逼近容許應力</a:t>
                      </a:r>
                    </a:p>
                    <a:p>
                      <a:pPr marL="85725" indent="-85725">
                        <a:lnSpc>
                          <a:spcPts val="1500"/>
                        </a:lnSpc>
                      </a:pP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4.</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拆除斜撐時，加設暫代斜撐</a:t>
                      </a:r>
                    </a:p>
                  </a:txBody>
                  <a:tcPr marL="45720" marR="45720" anchor="ctr"/>
                </a:tc>
                <a:extLst>
                  <a:ext uri="{0D108BD9-81ED-4DB2-BD59-A6C34878D82A}">
                    <a16:rowId xmlns:a16="http://schemas.microsoft.com/office/drawing/2014/main" val="10004"/>
                  </a:ext>
                </a:extLst>
              </a:tr>
              <a:tr h="675909">
                <a:tc>
                  <a:txBody>
                    <a:bodyPr/>
                    <a:lstStyle/>
                    <a:p>
                      <a:pPr marR="28575" algn="l">
                        <a:lnSpc>
                          <a:spcPts val="1500"/>
                        </a:lnSpc>
                      </a:pP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持續驟雨</a:t>
                      </a: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 </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震動</a:t>
                      </a: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 </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重車等外加荷重太大</a:t>
                      </a:r>
                    </a:p>
                  </a:txBody>
                  <a:tcPr marL="45720" marR="45720" anchor="ctr"/>
                </a:tc>
                <a:tc>
                  <a:txBody>
                    <a:bodyPr/>
                    <a:lstStyle/>
                    <a:p>
                      <a:pPr marL="12065">
                        <a:lnSpc>
                          <a:spcPts val="1500"/>
                        </a:lnSpc>
                      </a:pP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對整個安全系統產生</a:t>
                      </a:r>
                      <a:endPar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12065">
                        <a:lnSpc>
                          <a:spcPts val="1500"/>
                        </a:lnSpc>
                      </a:pP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不利影響，甚至失敗</a:t>
                      </a:r>
                    </a:p>
                  </a:txBody>
                  <a:tcPr marL="45720" marR="45720" anchor="ctr"/>
                </a:tc>
                <a:tc>
                  <a:txBody>
                    <a:bodyPr/>
                    <a:lstStyle/>
                    <a:p>
                      <a:pPr marL="123190" indent="-76200">
                        <a:lnSpc>
                          <a:spcPts val="1500"/>
                        </a:lnSpc>
                        <a:spcAft>
                          <a:spcPts val="0"/>
                        </a:spcAft>
                      </a:pP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避免持續外加荷重</a:t>
                      </a:r>
                    </a:p>
                  </a:txBody>
                  <a:tcPr marL="45720" marR="45720" anchor="ctr"/>
                </a:tc>
                <a:tc>
                  <a:txBody>
                    <a:bodyPr/>
                    <a:lstStyle/>
                    <a:p>
                      <a:pPr marL="134620" indent="-134620">
                        <a:lnSpc>
                          <a:spcPts val="1500"/>
                        </a:lnSpc>
                      </a:pP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施工規劃及協調完善</a:t>
                      </a:r>
                    </a:p>
                    <a:p>
                      <a:pPr marL="134620" indent="-134620">
                        <a:lnSpc>
                          <a:spcPts val="1500"/>
                        </a:lnSpc>
                      </a:pP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構台勿用中間樁支承</a:t>
                      </a:r>
                    </a:p>
                  </a:txBody>
                  <a:tcPr marL="45720" marR="45720" anchor="ctr"/>
                </a:tc>
                <a:extLst>
                  <a:ext uri="{0D108BD9-81ED-4DB2-BD59-A6C34878D82A}">
                    <a16:rowId xmlns:a16="http://schemas.microsoft.com/office/drawing/2014/main" val="10005"/>
                  </a:ext>
                </a:extLst>
              </a:tr>
            </a:tbl>
          </a:graphicData>
        </a:graphic>
      </p:graphicFrame>
      <p:sp>
        <p:nvSpPr>
          <p:cNvPr id="29" name="矩形 28">
            <a:extLst>
              <a:ext uri="{FF2B5EF4-FFF2-40B4-BE49-F238E27FC236}">
                <a16:creationId xmlns:a16="http://schemas.microsoft.com/office/drawing/2014/main" id="{0CD18038-6F1A-80F5-4776-9024D75C0C46}"/>
              </a:ext>
            </a:extLst>
          </p:cNvPr>
          <p:cNvSpPr/>
          <p:nvPr/>
        </p:nvSpPr>
        <p:spPr>
          <a:xfrm>
            <a:off x="8969402" y="1812656"/>
            <a:ext cx="8063969" cy="1400383"/>
          </a:xfrm>
          <a:prstGeom prst="rect">
            <a:avLst/>
          </a:prstGeom>
        </p:spPr>
        <p:txBody>
          <a:bodyPr wrap="square">
            <a:spAutoFit/>
          </a:bodyPr>
          <a:lstStyle/>
          <a:p>
            <a:pPr marL="363538" indent="268288">
              <a:lnSpc>
                <a:spcPts val="1700"/>
              </a:lnSpc>
              <a:tabLst>
                <a:tab pos="761910" algn="l"/>
              </a:tabLst>
            </a:pPr>
            <a:r>
              <a:rPr lang="en-US" altLang="zh-TW" sz="1600" kern="100" dirty="0">
                <a:latin typeface="微軟正黑體" panose="020B0604030504040204" pitchFamily="34" charset="-120"/>
                <a:ea typeface="微軟正黑體" panose="020B0604030504040204" pitchFamily="34" charset="-120"/>
              </a:rPr>
              <a:t> </a:t>
            </a:r>
            <a:r>
              <a:rPr lang="zh-TW" altLang="zh-TW" sz="1600" kern="100" dirty="0">
                <a:latin typeface="微軟正黑體" panose="020B0604030504040204" pitchFamily="34" charset="-120"/>
                <a:ea typeface="微軟正黑體" panose="020B0604030504040204" pitchFamily="34" charset="-120"/>
              </a:rPr>
              <a:t>若於現場偵測發現有危害安全或生命之情況，且需要即時處理時，負責監測之人員應直接向工程司報告。工程司與承包商討論之後決定補救措施</a:t>
            </a:r>
            <a:r>
              <a:rPr lang="en-US" altLang="zh-TW" sz="1600" kern="100" dirty="0">
                <a:latin typeface="微軟正黑體" panose="020B0604030504040204" pitchFamily="34" charset="-120"/>
                <a:ea typeface="微軟正黑體" panose="020B0604030504040204" pitchFamily="34" charset="-120"/>
              </a:rPr>
              <a:t>,</a:t>
            </a:r>
            <a:r>
              <a:rPr lang="zh-TW" altLang="zh-TW" sz="1600" kern="100" dirty="0">
                <a:latin typeface="微軟正黑體" panose="020B0604030504040204" pitchFamily="34" charset="-120"/>
                <a:ea typeface="微軟正黑體" panose="020B0604030504040204" pitchFamily="34" charset="-120"/>
              </a:rPr>
              <a:t>承包商應立即採取行動，並於行動後</a:t>
            </a:r>
            <a:r>
              <a:rPr lang="en-US" altLang="zh-TW" sz="1600" kern="100" dirty="0">
                <a:latin typeface="微軟正黑體" panose="020B0604030504040204" pitchFamily="34" charset="-120"/>
                <a:ea typeface="微軟正黑體" panose="020B0604030504040204" pitchFamily="34" charset="-120"/>
              </a:rPr>
              <a:t>48</a:t>
            </a:r>
            <a:r>
              <a:rPr lang="zh-TW" altLang="zh-TW" sz="1600" kern="100" dirty="0">
                <a:latin typeface="微軟正黑體" panose="020B0604030504040204" pitchFamily="34" charset="-120"/>
                <a:ea typeface="微軟正黑體" panose="020B0604030504040204" pitchFamily="34" charset="-120"/>
              </a:rPr>
              <a:t>小時內向工程司提出書面報告。該報告至少應包含下列資料</a:t>
            </a:r>
            <a:r>
              <a:rPr lang="en-US" altLang="zh-TW" sz="1600" kern="100" dirty="0">
                <a:latin typeface="微軟正黑體" panose="020B0604030504040204" pitchFamily="34" charset="-120"/>
                <a:ea typeface="微軟正黑體" panose="020B0604030504040204" pitchFamily="34" charset="-120"/>
              </a:rPr>
              <a:t>: </a:t>
            </a:r>
            <a:endParaRPr lang="zh-TW" altLang="zh-TW" sz="1600" kern="100" dirty="0">
              <a:latin typeface="微軟正黑體" panose="020B0604030504040204" pitchFamily="34" charset="-120"/>
              <a:ea typeface="微軟正黑體" panose="020B0604030504040204" pitchFamily="34" charset="-120"/>
            </a:endParaRPr>
          </a:p>
          <a:p>
            <a:pPr marL="457146" indent="74921">
              <a:lnSpc>
                <a:spcPts val="1700"/>
              </a:lnSpc>
            </a:pPr>
            <a:r>
              <a:rPr lang="en-US" altLang="zh-TW" sz="1600" kern="100" dirty="0">
                <a:latin typeface="微軟正黑體" panose="020B0604030504040204" pitchFamily="34" charset="-120"/>
                <a:ea typeface="微軟正黑體" panose="020B0604030504040204" pitchFamily="34" charset="-120"/>
              </a:rPr>
              <a:t>1</a:t>
            </a:r>
            <a:r>
              <a:rPr lang="zh-TW" altLang="en-US" sz="1600" kern="100" dirty="0">
                <a:latin typeface="微軟正黑體" panose="020B0604030504040204" pitchFamily="34" charset="-120"/>
                <a:ea typeface="微軟正黑體" panose="020B0604030504040204" pitchFamily="34" charset="-120"/>
              </a:rPr>
              <a:t>、</a:t>
            </a:r>
            <a:r>
              <a:rPr lang="zh-TW" altLang="zh-TW" sz="1600" kern="100" dirty="0">
                <a:latin typeface="微軟正黑體" panose="020B0604030504040204" pitchFamily="34" charset="-120"/>
                <a:ea typeface="微軟正黑體" panose="020B0604030504040204" pitchFamily="34" charset="-120"/>
              </a:rPr>
              <a:t>事件發生日期</a:t>
            </a:r>
            <a:r>
              <a:rPr lang="en-US" altLang="zh-TW" sz="1600" kern="100" dirty="0">
                <a:latin typeface="微軟正黑體" panose="020B0604030504040204" pitchFamily="34" charset="-120"/>
                <a:ea typeface="微軟正黑體" panose="020B0604030504040204" pitchFamily="34" charset="-120"/>
              </a:rPr>
              <a:t>                                                  2</a:t>
            </a:r>
            <a:r>
              <a:rPr lang="zh-TW" altLang="en-US" sz="1600" kern="100" dirty="0">
                <a:latin typeface="微軟正黑體" panose="020B0604030504040204" pitchFamily="34" charset="-120"/>
                <a:ea typeface="微軟正黑體" panose="020B0604030504040204" pitchFamily="34" charset="-120"/>
              </a:rPr>
              <a:t>、</a:t>
            </a:r>
            <a:r>
              <a:rPr lang="zh-TW" altLang="zh-TW" sz="1600" kern="100" dirty="0">
                <a:latin typeface="微軟正黑體" panose="020B0604030504040204" pitchFamily="34" charset="-120"/>
                <a:ea typeface="微軟正黑體" panose="020B0604030504040204" pitchFamily="34" charset="-120"/>
              </a:rPr>
              <a:t>合約標號與位置</a:t>
            </a:r>
          </a:p>
          <a:p>
            <a:pPr marL="457146" indent="74921">
              <a:lnSpc>
                <a:spcPts val="1700"/>
              </a:lnSpc>
            </a:pPr>
            <a:r>
              <a:rPr lang="en-US" altLang="zh-TW" sz="1600" kern="100" dirty="0">
                <a:latin typeface="微軟正黑體" panose="020B0604030504040204" pitchFamily="34" charset="-120"/>
                <a:ea typeface="微軟正黑體" panose="020B0604030504040204" pitchFamily="34" charset="-120"/>
              </a:rPr>
              <a:t>3</a:t>
            </a:r>
            <a:r>
              <a:rPr lang="zh-TW" altLang="en-US" sz="1600" kern="100" dirty="0">
                <a:latin typeface="微軟正黑體" panose="020B0604030504040204" pitchFamily="34" charset="-120"/>
                <a:ea typeface="微軟正黑體" panose="020B0604030504040204" pitchFamily="34" charset="-120"/>
              </a:rPr>
              <a:t>、</a:t>
            </a:r>
            <a:r>
              <a:rPr lang="zh-TW" altLang="zh-TW" sz="1600" kern="100" dirty="0">
                <a:latin typeface="微軟正黑體" panose="020B0604030504040204" pitchFamily="34" charset="-120"/>
                <a:ea typeface="微軟正黑體" panose="020B0604030504040204" pitchFamily="34" charset="-120"/>
              </a:rPr>
              <a:t>情況之描述</a:t>
            </a:r>
            <a:r>
              <a:rPr lang="en-US" altLang="zh-TW" sz="1600" kern="100" dirty="0">
                <a:latin typeface="微軟正黑體" panose="020B0604030504040204" pitchFamily="34" charset="-120"/>
                <a:ea typeface="微軟正黑體" panose="020B0604030504040204" pitchFamily="34" charset="-120"/>
              </a:rPr>
              <a:t>                                                      4</a:t>
            </a:r>
            <a:r>
              <a:rPr lang="zh-TW" altLang="en-US" sz="1600" kern="100" dirty="0">
                <a:latin typeface="微軟正黑體" panose="020B0604030504040204" pitchFamily="34" charset="-120"/>
                <a:ea typeface="微軟正黑體" panose="020B0604030504040204" pitchFamily="34" charset="-120"/>
              </a:rPr>
              <a:t>、</a:t>
            </a:r>
            <a:r>
              <a:rPr lang="zh-TW" altLang="zh-TW" sz="1600" kern="100" dirty="0">
                <a:latin typeface="微軟正黑體" panose="020B0604030504040204" pitchFamily="34" charset="-120"/>
                <a:ea typeface="微軟正黑體" panose="020B0604030504040204" pitchFamily="34" charset="-120"/>
              </a:rPr>
              <a:t>採行之補救或預防措施</a:t>
            </a:r>
          </a:p>
          <a:p>
            <a:pPr marL="457146" indent="74921">
              <a:lnSpc>
                <a:spcPts val="1700"/>
              </a:lnSpc>
            </a:pPr>
            <a:r>
              <a:rPr lang="en-US" altLang="zh-TW" sz="1600" kern="100" dirty="0">
                <a:latin typeface="微軟正黑體" panose="020B0604030504040204" pitchFamily="34" charset="-120"/>
                <a:ea typeface="微軟正黑體" panose="020B0604030504040204" pitchFamily="34" charset="-120"/>
              </a:rPr>
              <a:t>5</a:t>
            </a:r>
            <a:r>
              <a:rPr lang="zh-TW" altLang="en-US" sz="1600" kern="100" dirty="0">
                <a:latin typeface="微軟正黑體" panose="020B0604030504040204" pitchFamily="34" charset="-120"/>
                <a:ea typeface="微軟正黑體" panose="020B0604030504040204" pitchFamily="34" charset="-120"/>
              </a:rPr>
              <a:t>、</a:t>
            </a:r>
            <a:r>
              <a:rPr lang="zh-TW" altLang="zh-TW" sz="1600" kern="100" dirty="0">
                <a:latin typeface="微軟正黑體" panose="020B0604030504040204" pitchFamily="34" charset="-120"/>
                <a:ea typeface="微軟正黑體" panose="020B0604030504040204" pitchFamily="34" charset="-120"/>
              </a:rPr>
              <a:t>採行補救措施後至目前之情況</a:t>
            </a:r>
            <a:endParaRPr lang="zh-TW" altLang="en-US" sz="1600" dirty="0"/>
          </a:p>
        </p:txBody>
      </p:sp>
      <p:sp>
        <p:nvSpPr>
          <p:cNvPr id="31" name="矩形 56">
            <a:extLst>
              <a:ext uri="{FF2B5EF4-FFF2-40B4-BE49-F238E27FC236}">
                <a16:creationId xmlns:a16="http://schemas.microsoft.com/office/drawing/2014/main" id="{F3F8A2EF-C7CB-2382-C2B7-01614477CF90}"/>
              </a:ext>
            </a:extLst>
          </p:cNvPr>
          <p:cNvSpPr>
            <a:spLocks noChangeArrowheads="1"/>
          </p:cNvSpPr>
          <p:nvPr/>
        </p:nvSpPr>
        <p:spPr bwMode="auto">
          <a:xfrm>
            <a:off x="8805069" y="257805"/>
            <a:ext cx="3239816" cy="340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41485" rIns="82968" bIns="41485">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ts val="2000"/>
              </a:lnSpc>
            </a:pPr>
            <a:r>
              <a:rPr kumimoji="0" lang="zh-TW" altLang="en-US" b="1" dirty="0">
                <a:solidFill>
                  <a:srgbClr val="55759C"/>
                </a:solidFill>
                <a:latin typeface="微軟正黑體" panose="020B0604030504040204" pitchFamily="34" charset="-120"/>
                <a:ea typeface="微軟正黑體" panose="020B0604030504040204" pitchFamily="34" charset="-120"/>
                <a:sym typeface="Webdings" panose="05030102010509060703" pitchFamily="18" charset="2"/>
              </a:rPr>
              <a:t>  </a:t>
            </a:r>
            <a:r>
              <a:rPr kumimoji="0" lang="zh-TW" altLang="en-US" b="1" dirty="0">
                <a:latin typeface="微軟正黑體" panose="020B0604030504040204" pitchFamily="34" charset="-120"/>
                <a:ea typeface="微軟正黑體" panose="020B0604030504040204" pitchFamily="34" charset="-120"/>
                <a:sym typeface="Webdings" panose="05030102010509060703" pitchFamily="18" charset="2"/>
              </a:rPr>
              <a:t>緊急應變計畫</a:t>
            </a:r>
            <a:endParaRPr kumimoji="0" lang="zh-TW" altLang="en-US" b="1" u="sng" dirty="0">
              <a:latin typeface="微軟正黑體" panose="020B0604030504040204" pitchFamily="34" charset="-120"/>
              <a:ea typeface="微軟正黑體" panose="020B0604030504040204" pitchFamily="34" charset="-120"/>
              <a:sym typeface="Webdings" panose="05030102010509060703" pitchFamily="18" charset="2"/>
            </a:endParaRPr>
          </a:p>
        </p:txBody>
      </p:sp>
      <p:sp>
        <p:nvSpPr>
          <p:cNvPr id="24" name="文字方塊 23">
            <a:extLst>
              <a:ext uri="{FF2B5EF4-FFF2-40B4-BE49-F238E27FC236}">
                <a16:creationId xmlns:a16="http://schemas.microsoft.com/office/drawing/2014/main" id="{180C56EA-C458-579E-3610-27BFE12809FF}"/>
              </a:ext>
            </a:extLst>
          </p:cNvPr>
          <p:cNvSpPr txBox="1"/>
          <p:nvPr/>
        </p:nvSpPr>
        <p:spPr>
          <a:xfrm>
            <a:off x="16640199" y="9514746"/>
            <a:ext cx="465192" cy="307777"/>
          </a:xfrm>
          <a:prstGeom prst="rect">
            <a:avLst/>
          </a:prstGeom>
          <a:noFill/>
        </p:spPr>
        <p:txBody>
          <a:bodyPr wrap="none" rtlCol="0">
            <a:spAutoFit/>
          </a:bodyPr>
          <a:lstStyle/>
          <a:p>
            <a:r>
              <a:rPr lang="en-US" altLang="zh-TW" sz="1400" b="1" dirty="0"/>
              <a:t>-</a:t>
            </a:r>
            <a:r>
              <a:rPr lang="zh-TW" altLang="en-US" sz="1400" b="1" dirty="0"/>
              <a:t> </a:t>
            </a:r>
            <a:r>
              <a:rPr lang="en-US" altLang="zh-TW" sz="1400" b="1" dirty="0"/>
              <a:t>5</a:t>
            </a:r>
            <a:r>
              <a:rPr lang="zh-TW" altLang="en-US" sz="1400" b="1" dirty="0"/>
              <a:t> </a:t>
            </a:r>
            <a:r>
              <a:rPr lang="en-US" altLang="zh-TW" sz="1400" b="1" dirty="0"/>
              <a:t>-</a:t>
            </a:r>
            <a:endParaRPr lang="zh-TW" altLang="en-US" sz="1400" b="1" dirty="0"/>
          </a:p>
        </p:txBody>
      </p:sp>
      <p:pic>
        <p:nvPicPr>
          <p:cNvPr id="25" name="圖片 24">
            <a:extLst>
              <a:ext uri="{FF2B5EF4-FFF2-40B4-BE49-F238E27FC236}">
                <a16:creationId xmlns:a16="http://schemas.microsoft.com/office/drawing/2014/main" id="{3AC61183-E46F-C943-5F07-D0F78AB3FF5A}"/>
              </a:ext>
            </a:extLst>
          </p:cNvPr>
          <p:cNvPicPr>
            <a:picLocks noChangeAspect="1"/>
          </p:cNvPicPr>
          <p:nvPr/>
        </p:nvPicPr>
        <p:blipFill rotWithShape="1">
          <a:blip r:embed="rId10">
            <a:extLst>
              <a:ext uri="{BEBA8EAE-BF5A-486C-A8C5-ECC9F3942E4B}">
                <a14:imgProps xmlns:a14="http://schemas.microsoft.com/office/drawing/2010/main">
                  <a14:imgLayer r:embed="rId11">
                    <a14:imgEffect>
                      <a14:sharpenSoften amount="25000"/>
                    </a14:imgEffect>
                  </a14:imgLayer>
                </a14:imgProps>
              </a:ext>
            </a:extLst>
          </a:blip>
          <a:srcRect l="28455" t="17247" r="25213" b="17246"/>
          <a:stretch/>
        </p:blipFill>
        <p:spPr>
          <a:xfrm>
            <a:off x="4855250" y="842302"/>
            <a:ext cx="8159016" cy="6488884"/>
          </a:xfrm>
          <a:prstGeom prst="rect">
            <a:avLst/>
          </a:prstGeom>
        </p:spPr>
      </p:pic>
      <p:sp>
        <p:nvSpPr>
          <p:cNvPr id="30" name="矩形 29">
            <a:extLst>
              <a:ext uri="{FF2B5EF4-FFF2-40B4-BE49-F238E27FC236}">
                <a16:creationId xmlns:a16="http://schemas.microsoft.com/office/drawing/2014/main" id="{7B086235-9917-E593-A4F3-6521AED714A4}"/>
              </a:ext>
            </a:extLst>
          </p:cNvPr>
          <p:cNvSpPr/>
          <p:nvPr/>
        </p:nvSpPr>
        <p:spPr>
          <a:xfrm>
            <a:off x="6414448" y="1340303"/>
            <a:ext cx="2461252" cy="2242982"/>
          </a:xfrm>
          <a:prstGeom prst="rect">
            <a:avLst/>
          </a:prstGeom>
          <a:noFill/>
          <a:ln w="73025">
            <a:solidFill>
              <a:srgbClr val="C00000"/>
            </a:solidFill>
            <a:prstDash val="sysDot"/>
            <a:headEnd type="oval"/>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799055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75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75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84E4F6EE-3E15-EB35-F62E-68B17485AE74}"/>
              </a:ext>
            </a:extLst>
          </p:cNvPr>
          <p:cNvPicPr>
            <a:picLocks noChangeAspect="1"/>
          </p:cNvPicPr>
          <p:nvPr/>
        </p:nvPicPr>
        <p:blipFill>
          <a:blip r:embed="rId3">
            <a:duotone>
              <a:schemeClr val="accent3">
                <a:shade val="45000"/>
                <a:satMod val="135000"/>
              </a:schemeClr>
              <a:prstClr val="white"/>
            </a:duotone>
          </a:blip>
          <a:stretch>
            <a:fillRect/>
          </a:stretch>
        </p:blipFill>
        <p:spPr>
          <a:xfrm>
            <a:off x="1365453" y="1815151"/>
            <a:ext cx="10699168" cy="6733145"/>
          </a:xfrm>
          <a:prstGeom prst="rect">
            <a:avLst/>
          </a:prstGeom>
        </p:spPr>
      </p:pic>
      <p:sp>
        <p:nvSpPr>
          <p:cNvPr id="3" name="Text Box 3">
            <a:extLst>
              <a:ext uri="{FF2B5EF4-FFF2-40B4-BE49-F238E27FC236}">
                <a16:creationId xmlns:a16="http://schemas.microsoft.com/office/drawing/2014/main" id="{8ED306B8-4799-614E-F837-8567FAFD590A}"/>
              </a:ext>
            </a:extLst>
          </p:cNvPr>
          <p:cNvSpPr txBox="1">
            <a:spLocks noChangeArrowheads="1"/>
          </p:cNvSpPr>
          <p:nvPr/>
        </p:nvSpPr>
        <p:spPr bwMode="auto">
          <a:xfrm>
            <a:off x="12423377" y="4812596"/>
            <a:ext cx="3435335" cy="907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6630" tIns="68316" rIns="136630" bIns="68316">
            <a:spAutoFit/>
          </a:bodyPr>
          <a:lstStyle>
            <a:lvl1pPr eaLnBrk="0" hangingPunct="0">
              <a:defRPr kumimoji="1" sz="2900">
                <a:solidFill>
                  <a:schemeClr val="tx1"/>
                </a:solidFill>
                <a:latin typeface="Arial" charset="0"/>
                <a:ea typeface="新細明體" charset="-120"/>
              </a:defRPr>
            </a:lvl1pPr>
            <a:lvl2pPr marL="742950" indent="-285750" eaLnBrk="0" hangingPunct="0">
              <a:defRPr kumimoji="1" sz="2900">
                <a:solidFill>
                  <a:schemeClr val="tx1"/>
                </a:solidFill>
                <a:latin typeface="Arial" charset="0"/>
                <a:ea typeface="新細明體" charset="-120"/>
              </a:defRPr>
            </a:lvl2pPr>
            <a:lvl3pPr marL="1143000" indent="-228600" eaLnBrk="0" hangingPunct="0">
              <a:defRPr kumimoji="1" sz="2900">
                <a:solidFill>
                  <a:schemeClr val="tx1"/>
                </a:solidFill>
                <a:latin typeface="Arial" charset="0"/>
                <a:ea typeface="新細明體" charset="-120"/>
              </a:defRPr>
            </a:lvl3pPr>
            <a:lvl4pPr marL="1600200" indent="-228600" eaLnBrk="0" hangingPunct="0">
              <a:defRPr kumimoji="1" sz="2900">
                <a:solidFill>
                  <a:schemeClr val="tx1"/>
                </a:solidFill>
                <a:latin typeface="Arial" charset="0"/>
                <a:ea typeface="新細明體" charset="-120"/>
              </a:defRPr>
            </a:lvl4pPr>
            <a:lvl5pPr marL="2057400" indent="-228600" eaLnBrk="0" hangingPunct="0">
              <a:defRPr kumimoji="1" sz="2900">
                <a:solidFill>
                  <a:schemeClr val="tx1"/>
                </a:solidFill>
                <a:latin typeface="Arial" charset="0"/>
                <a:ea typeface="新細明體" charset="-120"/>
              </a:defRPr>
            </a:lvl5pPr>
            <a:lvl6pPr marL="2514600" indent="-228600" eaLnBrk="0" fontAlgn="base" hangingPunct="0">
              <a:spcBef>
                <a:spcPct val="0"/>
              </a:spcBef>
              <a:spcAft>
                <a:spcPct val="0"/>
              </a:spcAft>
              <a:defRPr kumimoji="1" sz="2900">
                <a:solidFill>
                  <a:schemeClr val="tx1"/>
                </a:solidFill>
                <a:latin typeface="Arial" charset="0"/>
                <a:ea typeface="新細明體" charset="-120"/>
              </a:defRPr>
            </a:lvl6pPr>
            <a:lvl7pPr marL="2971800" indent="-228600" eaLnBrk="0" fontAlgn="base" hangingPunct="0">
              <a:spcBef>
                <a:spcPct val="0"/>
              </a:spcBef>
              <a:spcAft>
                <a:spcPct val="0"/>
              </a:spcAft>
              <a:defRPr kumimoji="1" sz="2900">
                <a:solidFill>
                  <a:schemeClr val="tx1"/>
                </a:solidFill>
                <a:latin typeface="Arial" charset="0"/>
                <a:ea typeface="新細明體" charset="-120"/>
              </a:defRPr>
            </a:lvl7pPr>
            <a:lvl8pPr marL="3429000" indent="-228600" eaLnBrk="0" fontAlgn="base" hangingPunct="0">
              <a:spcBef>
                <a:spcPct val="0"/>
              </a:spcBef>
              <a:spcAft>
                <a:spcPct val="0"/>
              </a:spcAft>
              <a:defRPr kumimoji="1" sz="2900">
                <a:solidFill>
                  <a:schemeClr val="tx1"/>
                </a:solidFill>
                <a:latin typeface="Arial" charset="0"/>
                <a:ea typeface="新細明體" charset="-120"/>
              </a:defRPr>
            </a:lvl8pPr>
            <a:lvl9pPr marL="3886200" indent="-228600" eaLnBrk="0" fontAlgn="base" hangingPunct="0">
              <a:spcBef>
                <a:spcPct val="0"/>
              </a:spcBef>
              <a:spcAft>
                <a:spcPct val="0"/>
              </a:spcAft>
              <a:defRPr kumimoji="1" sz="2900">
                <a:solidFill>
                  <a:schemeClr val="tx1"/>
                </a:solidFill>
                <a:latin typeface="Arial" charset="0"/>
                <a:ea typeface="新細明體" charset="-120"/>
              </a:defRPr>
            </a:lvl9pPr>
          </a:lstStyle>
          <a:p>
            <a:pPr algn="r" defTabSz="1366542" eaLnBrk="1" hangingPunct="1">
              <a:spcBef>
                <a:spcPct val="50000"/>
              </a:spcBef>
            </a:pPr>
            <a:r>
              <a:rPr lang="zh-TW" altLang="en-US" sz="5003" dirty="0">
                <a:solidFill>
                  <a:srgbClr val="000000"/>
                </a:solidFill>
                <a:latin typeface="華康中黑體" pitchFamily="49" charset="-120"/>
                <a:ea typeface="華康中黑體" pitchFamily="49" charset="-120"/>
                <a:cs typeface="華康中黑體" pitchFamily="49" charset="-120"/>
              </a:rPr>
              <a:t>基地分析</a:t>
            </a:r>
            <a:endParaRPr lang="en-US" altLang="zh-TW" sz="5003" dirty="0">
              <a:solidFill>
                <a:srgbClr val="000000"/>
              </a:solidFill>
              <a:latin typeface="華康中黑體" pitchFamily="49" charset="-120"/>
              <a:ea typeface="華康中黑體" pitchFamily="49" charset="-120"/>
              <a:cs typeface="華康中黑體" pitchFamily="49" charset="-120"/>
            </a:endParaRPr>
          </a:p>
        </p:txBody>
      </p:sp>
      <p:sp>
        <p:nvSpPr>
          <p:cNvPr id="2" name="矩形 1">
            <a:extLst>
              <a:ext uri="{FF2B5EF4-FFF2-40B4-BE49-F238E27FC236}">
                <a16:creationId xmlns:a16="http://schemas.microsoft.com/office/drawing/2014/main" id="{040880C7-AA0E-3447-1798-A03392DB1FB4}"/>
              </a:ext>
            </a:extLst>
          </p:cNvPr>
          <p:cNvSpPr/>
          <p:nvPr/>
        </p:nvSpPr>
        <p:spPr>
          <a:xfrm>
            <a:off x="11679735" y="6458899"/>
            <a:ext cx="3994150" cy="1631950"/>
          </a:xfrm>
          <a:prstGeom prst="rect">
            <a:avLst/>
          </a:prstGeom>
        </p:spPr>
        <p:txBody>
          <a:bodyPr>
            <a:spAutoFit/>
          </a:bodyPr>
          <a:lstStyle/>
          <a:p>
            <a:pPr algn="r">
              <a:lnSpc>
                <a:spcPts val="6000"/>
              </a:lnSpc>
              <a:spcBef>
                <a:spcPts val="0"/>
              </a:spcBef>
              <a:defRPr/>
            </a:pPr>
            <a:r>
              <a:rPr lang="en-US" altLang="zh-TW" sz="4400" dirty="0">
                <a:solidFill>
                  <a:schemeClr val="bg1">
                    <a:lumMod val="65000"/>
                  </a:schemeClr>
                </a:solidFill>
                <a:latin typeface="Vrinda" panose="01010600010101010101" pitchFamily="2" charset="0"/>
                <a:ea typeface="華康中黑體" pitchFamily="49" charset="-120"/>
                <a:cs typeface="Vrinda" panose="01010600010101010101" pitchFamily="2" charset="0"/>
              </a:rPr>
              <a:t>SITE</a:t>
            </a:r>
            <a:r>
              <a:rPr lang="zh-TW" altLang="en-US" sz="4400" dirty="0">
                <a:solidFill>
                  <a:schemeClr val="bg1">
                    <a:lumMod val="65000"/>
                  </a:schemeClr>
                </a:solidFill>
                <a:latin typeface="Vrinda" panose="01010600010101010101" pitchFamily="2" charset="0"/>
                <a:ea typeface="華康中黑體" pitchFamily="49" charset="-120"/>
                <a:cs typeface="Vrinda" panose="01010600010101010101" pitchFamily="2" charset="0"/>
              </a:rPr>
              <a:t> </a:t>
            </a:r>
            <a:r>
              <a:rPr lang="en-US" altLang="zh-TW" sz="4400" dirty="0">
                <a:solidFill>
                  <a:schemeClr val="bg1">
                    <a:lumMod val="65000"/>
                  </a:schemeClr>
                </a:solidFill>
                <a:latin typeface="Vrinda" panose="01010600010101010101" pitchFamily="2" charset="0"/>
                <a:ea typeface="華康中黑體" pitchFamily="49" charset="-120"/>
                <a:cs typeface="Vrinda" panose="01010600010101010101" pitchFamily="2" charset="0"/>
              </a:rPr>
              <a:t>ANALYSIS</a:t>
            </a:r>
            <a:endParaRPr lang="zh-TW" altLang="en-US" sz="4400" dirty="0">
              <a:solidFill>
                <a:schemeClr val="bg1">
                  <a:lumMod val="65000"/>
                </a:schemeClr>
              </a:solidFill>
              <a:latin typeface="Vrinda" panose="01010600010101010101" pitchFamily="2" charset="0"/>
              <a:ea typeface="華康中黑體" pitchFamily="49" charset="-120"/>
              <a:cs typeface="Vrinda" panose="01010600010101010101" pitchFamily="2" charset="0"/>
            </a:endParaRPr>
          </a:p>
        </p:txBody>
      </p:sp>
    </p:spTree>
    <p:extLst>
      <p:ext uri="{BB962C8B-B14F-4D97-AF65-F5344CB8AC3E}">
        <p14:creationId xmlns:p14="http://schemas.microsoft.com/office/powerpoint/2010/main" val="27014444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2">
            <a:extLst>
              <a:ext uri="{FF2B5EF4-FFF2-40B4-BE49-F238E27FC236}">
                <a16:creationId xmlns:a16="http://schemas.microsoft.com/office/drawing/2014/main" id="{D6FA15A2-505E-6945-33DD-4F9962A81C04}"/>
              </a:ext>
            </a:extLst>
          </p:cNvPr>
          <p:cNvSpPr txBox="1">
            <a:spLocks noChangeArrowheads="1"/>
          </p:cNvSpPr>
          <p:nvPr/>
        </p:nvSpPr>
        <p:spPr bwMode="auto">
          <a:xfrm>
            <a:off x="423555" y="370134"/>
            <a:ext cx="5209153" cy="394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474788">
              <a:defRPr kumimoji="1" b="1">
                <a:solidFill>
                  <a:schemeClr val="tx1"/>
                </a:solidFill>
                <a:latin typeface="Arial" panose="020B0604020202020204" pitchFamily="34" charset="0"/>
                <a:ea typeface="微軟正黑體" panose="020B0604030504040204" pitchFamily="34" charset="-120"/>
              </a:defRPr>
            </a:lvl1pPr>
            <a:lvl2pPr marL="742950" indent="-285750" defTabSz="1474788">
              <a:defRPr kumimoji="1" b="1">
                <a:solidFill>
                  <a:schemeClr val="tx1"/>
                </a:solidFill>
                <a:latin typeface="Arial" panose="020B0604020202020204" pitchFamily="34" charset="0"/>
                <a:ea typeface="微軟正黑體" panose="020B0604030504040204" pitchFamily="34" charset="-120"/>
              </a:defRPr>
            </a:lvl2pPr>
            <a:lvl3pPr marL="1143000" indent="-228600" defTabSz="1474788">
              <a:defRPr kumimoji="1" b="1">
                <a:solidFill>
                  <a:schemeClr val="tx1"/>
                </a:solidFill>
                <a:latin typeface="Arial" panose="020B0604020202020204" pitchFamily="34" charset="0"/>
                <a:ea typeface="微軟正黑體" panose="020B0604030504040204" pitchFamily="34" charset="-120"/>
              </a:defRPr>
            </a:lvl3pPr>
            <a:lvl4pPr marL="1600200" indent="-228600" defTabSz="1474788">
              <a:defRPr kumimoji="1" b="1">
                <a:solidFill>
                  <a:schemeClr val="tx1"/>
                </a:solidFill>
                <a:latin typeface="Arial" panose="020B0604020202020204" pitchFamily="34" charset="0"/>
                <a:ea typeface="微軟正黑體" panose="020B0604030504040204" pitchFamily="34" charset="-120"/>
              </a:defRPr>
            </a:lvl4pPr>
            <a:lvl5pPr marL="2057400" indent="-228600" defTabSz="1474788">
              <a:defRPr kumimoji="1" b="1">
                <a:solidFill>
                  <a:schemeClr val="tx1"/>
                </a:solidFill>
                <a:latin typeface="Arial" panose="020B0604020202020204" pitchFamily="34" charset="0"/>
                <a:ea typeface="微軟正黑體" panose="020B0604030504040204" pitchFamily="34" charset="-120"/>
              </a:defRPr>
            </a:lvl5pPr>
            <a:lvl6pPr marL="2514600" indent="-228600" defTabSz="1474788" eaLnBrk="0" fontAlgn="base" hangingPunct="0">
              <a:spcBef>
                <a:spcPct val="0"/>
              </a:spcBef>
              <a:spcAft>
                <a:spcPct val="0"/>
              </a:spcAft>
              <a:defRPr kumimoji="1" b="1">
                <a:solidFill>
                  <a:schemeClr val="tx1"/>
                </a:solidFill>
                <a:latin typeface="Arial" panose="020B0604020202020204" pitchFamily="34" charset="0"/>
                <a:ea typeface="微軟正黑體" panose="020B0604030504040204" pitchFamily="34" charset="-120"/>
              </a:defRPr>
            </a:lvl6pPr>
            <a:lvl7pPr marL="2971800" indent="-228600" defTabSz="1474788" eaLnBrk="0" fontAlgn="base" hangingPunct="0">
              <a:spcBef>
                <a:spcPct val="0"/>
              </a:spcBef>
              <a:spcAft>
                <a:spcPct val="0"/>
              </a:spcAft>
              <a:defRPr kumimoji="1" b="1">
                <a:solidFill>
                  <a:schemeClr val="tx1"/>
                </a:solidFill>
                <a:latin typeface="Arial" panose="020B0604020202020204" pitchFamily="34" charset="0"/>
                <a:ea typeface="微軟正黑體" panose="020B0604030504040204" pitchFamily="34" charset="-120"/>
              </a:defRPr>
            </a:lvl7pPr>
            <a:lvl8pPr marL="3429000" indent="-228600" defTabSz="1474788" eaLnBrk="0" fontAlgn="base" hangingPunct="0">
              <a:spcBef>
                <a:spcPct val="0"/>
              </a:spcBef>
              <a:spcAft>
                <a:spcPct val="0"/>
              </a:spcAft>
              <a:defRPr kumimoji="1" b="1">
                <a:solidFill>
                  <a:schemeClr val="tx1"/>
                </a:solidFill>
                <a:latin typeface="Arial" panose="020B0604020202020204" pitchFamily="34" charset="0"/>
                <a:ea typeface="微軟正黑體" panose="020B0604030504040204" pitchFamily="34" charset="-120"/>
              </a:defRPr>
            </a:lvl8pPr>
            <a:lvl9pPr marL="3886200" indent="-228600" defTabSz="1474788" eaLnBrk="0" fontAlgn="base" hangingPunct="0">
              <a:spcBef>
                <a:spcPct val="0"/>
              </a:spcBef>
              <a:spcAft>
                <a:spcPct val="0"/>
              </a:spcAft>
              <a:defRPr kumimoji="1" b="1">
                <a:solidFill>
                  <a:schemeClr val="tx1"/>
                </a:solidFill>
                <a:latin typeface="Arial" panose="020B0604020202020204" pitchFamily="34" charset="0"/>
                <a:ea typeface="微軟正黑體" panose="020B0604030504040204" pitchFamily="34" charset="-120"/>
              </a:defRPr>
            </a:lvl9pPr>
          </a:lstStyle>
          <a:p>
            <a:pPr>
              <a:lnSpc>
                <a:spcPct val="120000"/>
              </a:lnSpc>
              <a:spcBef>
                <a:spcPct val="80000"/>
              </a:spcBef>
            </a:pPr>
            <a:r>
              <a:rPr lang="zh-TW" altLang="zh-TW" dirty="0">
                <a:latin typeface="微軟正黑體" panose="020B0604030504040204" pitchFamily="34" charset="-120"/>
                <a:cs typeface="Times New Roman" panose="02020603050405020304" pitchFamily="18" charset="0"/>
              </a:rPr>
              <a:t>▋</a:t>
            </a:r>
            <a:r>
              <a:rPr lang="zh-TW" altLang="en-US" dirty="0">
                <a:latin typeface="微軟正黑體" panose="020B0604030504040204" pitchFamily="34" charset="-120"/>
                <a:cs typeface="Times New Roman" panose="02020603050405020304" pitchFamily="18" charset="0"/>
              </a:rPr>
              <a:t>本案認知與瞭解 </a:t>
            </a:r>
            <a:r>
              <a:rPr lang="zh-TW" altLang="zh-TW" dirty="0">
                <a:latin typeface="微軟正黑體" panose="020B0604030504040204" pitchFamily="34" charset="-120"/>
                <a:cs typeface="Times New Roman" panose="02020603050405020304" pitchFamily="18" charset="0"/>
              </a:rPr>
              <a:t>▋</a:t>
            </a:r>
            <a:r>
              <a:rPr lang="zh-TW" altLang="en-US" dirty="0">
                <a:latin typeface="微軟正黑體" panose="020B0604030504040204" pitchFamily="34" charset="-120"/>
                <a:cs typeface="Times New Roman" panose="02020603050405020304" pitchFamily="18" charset="0"/>
              </a:rPr>
              <a:t> </a:t>
            </a:r>
          </a:p>
        </p:txBody>
      </p:sp>
      <p:sp>
        <p:nvSpPr>
          <p:cNvPr id="5" name="矩形 4">
            <a:extLst>
              <a:ext uri="{FF2B5EF4-FFF2-40B4-BE49-F238E27FC236}">
                <a16:creationId xmlns:a16="http://schemas.microsoft.com/office/drawing/2014/main" id="{DE7B995D-61DB-1FE9-5824-F4FE7B3FA806}"/>
              </a:ext>
            </a:extLst>
          </p:cNvPr>
          <p:cNvSpPr/>
          <p:nvPr/>
        </p:nvSpPr>
        <p:spPr>
          <a:xfrm>
            <a:off x="602492" y="831787"/>
            <a:ext cx="7293544" cy="1504001"/>
          </a:xfrm>
          <a:prstGeom prst="rect">
            <a:avLst/>
          </a:prstGeom>
        </p:spPr>
        <p:txBody>
          <a:bodyPr wrap="square" lIns="0" tIns="0" rIns="0" bIns="0">
            <a:spAutoFit/>
          </a:bodyPr>
          <a:lstStyle/>
          <a:p>
            <a:pPr>
              <a:lnSpc>
                <a:spcPts val="3000"/>
              </a:lnSpc>
            </a:pPr>
            <a:r>
              <a:rPr lang="zh-TW" altLang="en-US" sz="2000" dirty="0">
                <a:latin typeface="標楷體" panose="03000509000000000000" pitchFamily="65" charset="-120"/>
                <a:ea typeface="標楷體" panose="03000509000000000000" pitchFamily="65" charset="-120"/>
              </a:rPr>
              <a:t>    安樂高中創校於民國</a:t>
            </a:r>
            <a:r>
              <a:rPr lang="en-US" altLang="zh-TW" sz="2000" dirty="0">
                <a:latin typeface="標楷體" panose="03000509000000000000" pitchFamily="65" charset="-120"/>
                <a:ea typeface="標楷體" panose="03000509000000000000" pitchFamily="65" charset="-120"/>
              </a:rPr>
              <a:t>55</a:t>
            </a:r>
            <a:r>
              <a:rPr lang="zh-TW" altLang="en-US" sz="2000" dirty="0">
                <a:latin typeface="標楷體" panose="03000509000000000000" pitchFamily="65" charset="-120"/>
                <a:ea typeface="標楷體" panose="03000509000000000000" pitchFamily="65" charset="-120"/>
              </a:rPr>
              <a:t>年，</a:t>
            </a:r>
            <a:r>
              <a:rPr lang="en-US" altLang="zh-TW" sz="2000" dirty="0">
                <a:latin typeface="標楷體" panose="03000509000000000000" pitchFamily="65" charset="-120"/>
                <a:ea typeface="標楷體" panose="03000509000000000000" pitchFamily="65" charset="-120"/>
              </a:rPr>
              <a:t>88</a:t>
            </a:r>
            <a:r>
              <a:rPr lang="zh-TW" altLang="en-US" sz="2000" dirty="0">
                <a:latin typeface="標楷體" panose="03000509000000000000" pitchFamily="65" charset="-120"/>
                <a:ea typeface="標楷體" panose="03000509000000000000" pitchFamily="65" charset="-120"/>
              </a:rPr>
              <a:t>年再改制為安樂高中，目前高中部以數理教育為重點發展，設有數理實驗班，在國內各類數理競賽及科學展覽中都有不錯的表現。為校務發展擬訂長遠計畫，並依循原規畫的基礎建設和目標努力達成。</a:t>
            </a:r>
            <a:endParaRPr lang="en-US" altLang="zh-TW" sz="2000" dirty="0">
              <a:solidFill>
                <a:srgbClr val="FF6600"/>
              </a:solidFill>
              <a:latin typeface="標楷體" panose="03000509000000000000" pitchFamily="65" charset="-120"/>
              <a:ea typeface="標楷體" panose="03000509000000000000" pitchFamily="65" charset="-120"/>
            </a:endParaRPr>
          </a:p>
        </p:txBody>
      </p:sp>
      <p:graphicFrame>
        <p:nvGraphicFramePr>
          <p:cNvPr id="6" name="表格 136">
            <a:extLst>
              <a:ext uri="{FF2B5EF4-FFF2-40B4-BE49-F238E27FC236}">
                <a16:creationId xmlns:a16="http://schemas.microsoft.com/office/drawing/2014/main" id="{CDC9C0A0-F7F7-413C-4FD9-8B2155D6F835}"/>
              </a:ext>
            </a:extLst>
          </p:cNvPr>
          <p:cNvGraphicFramePr>
            <a:graphicFrameLocks noGrp="1"/>
          </p:cNvGraphicFramePr>
          <p:nvPr>
            <p:extLst>
              <p:ext uri="{D42A27DB-BD31-4B8C-83A1-F6EECF244321}">
                <p14:modId xmlns:p14="http://schemas.microsoft.com/office/powerpoint/2010/main" val="3543010212"/>
              </p:ext>
            </p:extLst>
          </p:nvPr>
        </p:nvGraphicFramePr>
        <p:xfrm>
          <a:off x="350295" y="2598822"/>
          <a:ext cx="7911390" cy="6801850"/>
        </p:xfrm>
        <a:graphic>
          <a:graphicData uri="http://schemas.openxmlformats.org/drawingml/2006/table">
            <a:tbl>
              <a:tblPr firstRow="1" bandRow="1">
                <a:tableStyleId>{5C22544A-7EE6-4342-B048-85BDC9FD1C3A}</a:tableStyleId>
              </a:tblPr>
              <a:tblGrid>
                <a:gridCol w="1639474">
                  <a:extLst>
                    <a:ext uri="{9D8B030D-6E8A-4147-A177-3AD203B41FA5}">
                      <a16:colId xmlns:a16="http://schemas.microsoft.com/office/drawing/2014/main" val="2867199511"/>
                    </a:ext>
                  </a:extLst>
                </a:gridCol>
                <a:gridCol w="2687463">
                  <a:extLst>
                    <a:ext uri="{9D8B030D-6E8A-4147-A177-3AD203B41FA5}">
                      <a16:colId xmlns:a16="http://schemas.microsoft.com/office/drawing/2014/main" val="3318638479"/>
                    </a:ext>
                  </a:extLst>
                </a:gridCol>
                <a:gridCol w="3584453">
                  <a:extLst>
                    <a:ext uri="{9D8B030D-6E8A-4147-A177-3AD203B41FA5}">
                      <a16:colId xmlns:a16="http://schemas.microsoft.com/office/drawing/2014/main" val="182178547"/>
                    </a:ext>
                  </a:extLst>
                </a:gridCol>
              </a:tblGrid>
              <a:tr h="1162244">
                <a:tc>
                  <a:txBody>
                    <a:bodyPr/>
                    <a:lstStyle/>
                    <a:p>
                      <a:pPr algn="ctr"/>
                      <a:r>
                        <a:rPr lang="zh-TW" altLang="en-US" sz="2000" b="0" dirty="0">
                          <a:solidFill>
                            <a:schemeClr val="tx1"/>
                          </a:solidFill>
                          <a:latin typeface="Arial" panose="020B0604020202020204" pitchFamily="34" charset="0"/>
                          <a:ea typeface="標楷體" panose="03000509000000000000" pitchFamily="65" charset="-120"/>
                          <a:cs typeface="Arial" panose="020B0604020202020204" pitchFamily="34" charset="0"/>
                        </a:rPr>
                        <a:t>基地位置</a:t>
                      </a:r>
                    </a:p>
                  </a:txBody>
                  <a:tcPr marL="146710" marR="146710" marT="73355" marB="73355" anchor="ctr">
                    <a:solidFill>
                      <a:srgbClr val="D9D9D9"/>
                    </a:solidFill>
                  </a:tcPr>
                </a:tc>
                <a:tc gridSpan="2">
                  <a:txBody>
                    <a:bodyPr/>
                    <a:lstStyle/>
                    <a:p>
                      <a:pPr algn="ctr"/>
                      <a:r>
                        <a:rPr lang="zh-TW" altLang="en-US" sz="2000" kern="1200" dirty="0">
                          <a:solidFill>
                            <a:schemeClr val="tx1"/>
                          </a:solidFill>
                          <a:latin typeface="Arial" panose="020B0604020202020204" pitchFamily="34" charset="0"/>
                          <a:ea typeface="標楷體" panose="03000509000000000000" pitchFamily="65" charset="-120"/>
                          <a:cs typeface="Arial" panose="020B0604020202020204" pitchFamily="34" charset="0"/>
                        </a:rPr>
                        <a:t>基隆市立安樂高級中學（基隆市安一路</a:t>
                      </a:r>
                      <a:r>
                        <a:rPr lang="en-US" altLang="zh-TW" sz="2000" kern="1200" dirty="0">
                          <a:solidFill>
                            <a:schemeClr val="tx1"/>
                          </a:solidFill>
                          <a:latin typeface="Arial" panose="020B0604020202020204" pitchFamily="34" charset="0"/>
                          <a:ea typeface="標楷體" panose="03000509000000000000" pitchFamily="65" charset="-120"/>
                          <a:cs typeface="Arial" panose="020B0604020202020204" pitchFamily="34" charset="0"/>
                        </a:rPr>
                        <a:t>360</a:t>
                      </a:r>
                      <a:r>
                        <a:rPr lang="zh-TW" altLang="en-US" sz="2000" kern="1200" dirty="0">
                          <a:solidFill>
                            <a:schemeClr val="tx1"/>
                          </a:solidFill>
                          <a:latin typeface="Arial" panose="020B0604020202020204" pitchFamily="34" charset="0"/>
                          <a:ea typeface="標楷體" panose="03000509000000000000" pitchFamily="65" charset="-120"/>
                          <a:cs typeface="Arial" panose="020B0604020202020204" pitchFamily="34" charset="0"/>
                        </a:rPr>
                        <a:t>號）</a:t>
                      </a:r>
                    </a:p>
                  </a:txBody>
                  <a:tcPr marL="146710" marR="146710" marT="73355" marB="73355" anchor="ctr">
                    <a:solidFill>
                      <a:srgbClr val="D8E1E6"/>
                    </a:solidFill>
                  </a:tcPr>
                </a:tc>
                <a:tc hMerge="1">
                  <a:txBody>
                    <a:bodyPr/>
                    <a:lstStyle/>
                    <a:p>
                      <a:endParaRPr lang="zh-TW" altLang="en-US"/>
                    </a:p>
                  </a:txBody>
                  <a:tcPr/>
                </a:tc>
                <a:extLst>
                  <a:ext uri="{0D108BD9-81ED-4DB2-BD59-A6C34878D82A}">
                    <a16:rowId xmlns:a16="http://schemas.microsoft.com/office/drawing/2014/main" val="3605690268"/>
                  </a:ext>
                </a:extLst>
              </a:tr>
              <a:tr h="3028469">
                <a:tc>
                  <a:txBody>
                    <a:bodyPr/>
                    <a:lstStyle/>
                    <a:p>
                      <a:pPr algn="ctr"/>
                      <a:r>
                        <a:rPr lang="zh-TW" altLang="en-US" sz="2000" dirty="0">
                          <a:solidFill>
                            <a:schemeClr val="tx1"/>
                          </a:solidFill>
                          <a:latin typeface="Arial" panose="020B0604020202020204" pitchFamily="34" charset="0"/>
                          <a:ea typeface="標楷體" panose="03000509000000000000" pitchFamily="65" charset="-120"/>
                          <a:cs typeface="Arial" panose="020B0604020202020204" pitchFamily="34" charset="0"/>
                        </a:rPr>
                        <a:t>基地地號</a:t>
                      </a:r>
                    </a:p>
                  </a:txBody>
                  <a:tcPr marL="146710" marR="146710" marT="73355" marB="73355" anchor="ctr">
                    <a:solidFill>
                      <a:srgbClr val="D9D9D9"/>
                    </a:solidFill>
                  </a:tcPr>
                </a:tc>
                <a:tc gridSpan="2">
                  <a:txBody>
                    <a:bodyPr/>
                    <a:lstStyle/>
                    <a:p>
                      <a:pPr algn="ctr"/>
                      <a:r>
                        <a:rPr lang="zh-TW" altLang="en-US" sz="2000" dirty="0">
                          <a:solidFill>
                            <a:schemeClr val="tx1"/>
                          </a:solidFill>
                          <a:latin typeface="Arial" panose="020B0604020202020204" pitchFamily="34" charset="0"/>
                          <a:ea typeface="標楷體" panose="03000509000000000000" pitchFamily="65" charset="-120"/>
                          <a:cs typeface="Arial" panose="020B0604020202020204" pitchFamily="34" charset="0"/>
                        </a:rPr>
                        <a:t>地號：基隆市安樂區西定段</a:t>
                      </a:r>
                      <a:r>
                        <a:rPr lang="en-US" altLang="zh-TW" sz="2000" dirty="0">
                          <a:solidFill>
                            <a:schemeClr val="tx1"/>
                          </a:solidFill>
                          <a:latin typeface="Arial" panose="020B0604020202020204" pitchFamily="34" charset="0"/>
                          <a:ea typeface="標楷體" panose="03000509000000000000" pitchFamily="65" charset="-120"/>
                          <a:cs typeface="Arial" panose="020B0604020202020204" pitchFamily="34" charset="0"/>
                        </a:rPr>
                        <a:t>87</a:t>
                      </a:r>
                      <a:r>
                        <a:rPr lang="zh-TW" altLang="en-US" sz="200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2000" dirty="0">
                          <a:solidFill>
                            <a:schemeClr val="tx1"/>
                          </a:solidFill>
                          <a:latin typeface="Arial" panose="020B0604020202020204" pitchFamily="34" charset="0"/>
                          <a:ea typeface="標楷體" panose="03000509000000000000" pitchFamily="65" charset="-120"/>
                          <a:cs typeface="Arial" panose="020B0604020202020204" pitchFamily="34" charset="0"/>
                        </a:rPr>
                        <a:t>87-14</a:t>
                      </a:r>
                      <a:r>
                        <a:rPr lang="zh-TW" altLang="en-US" sz="200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2000" dirty="0">
                          <a:solidFill>
                            <a:schemeClr val="tx1"/>
                          </a:solidFill>
                          <a:latin typeface="Arial" panose="020B0604020202020204" pitchFamily="34" charset="0"/>
                          <a:ea typeface="標楷體" panose="03000509000000000000" pitchFamily="65" charset="-120"/>
                          <a:cs typeface="Arial" panose="020B0604020202020204" pitchFamily="34" charset="0"/>
                        </a:rPr>
                        <a:t>87-33</a:t>
                      </a:r>
                      <a:r>
                        <a:rPr lang="zh-TW" altLang="en-US" sz="200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2000" dirty="0">
                          <a:solidFill>
                            <a:schemeClr val="tx1"/>
                          </a:solidFill>
                          <a:latin typeface="Arial" panose="020B0604020202020204" pitchFamily="34" charset="0"/>
                          <a:ea typeface="標楷體" panose="03000509000000000000" pitchFamily="65" charset="-120"/>
                          <a:cs typeface="Arial" panose="020B0604020202020204" pitchFamily="34" charset="0"/>
                        </a:rPr>
                        <a:t>92-1</a:t>
                      </a:r>
                      <a:r>
                        <a:rPr lang="zh-TW" altLang="en-US" sz="200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2000" dirty="0">
                          <a:solidFill>
                            <a:schemeClr val="tx1"/>
                          </a:solidFill>
                          <a:latin typeface="Arial" panose="020B0604020202020204" pitchFamily="34" charset="0"/>
                          <a:ea typeface="標楷體" panose="03000509000000000000" pitchFamily="65" charset="-120"/>
                          <a:cs typeface="Arial" panose="020B0604020202020204" pitchFamily="34" charset="0"/>
                        </a:rPr>
                        <a:t>92-2</a:t>
                      </a:r>
                      <a:r>
                        <a:rPr lang="zh-TW" altLang="en-US" sz="200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2000" dirty="0">
                          <a:solidFill>
                            <a:schemeClr val="tx1"/>
                          </a:solidFill>
                          <a:latin typeface="Arial" panose="020B0604020202020204" pitchFamily="34" charset="0"/>
                          <a:ea typeface="標楷體" panose="03000509000000000000" pitchFamily="65" charset="-120"/>
                          <a:cs typeface="Arial" panose="020B0604020202020204" pitchFamily="34" charset="0"/>
                        </a:rPr>
                        <a:t>113-1</a:t>
                      </a:r>
                      <a:r>
                        <a:rPr lang="zh-TW" altLang="en-US" sz="2000" dirty="0">
                          <a:solidFill>
                            <a:schemeClr val="tx1"/>
                          </a:solidFill>
                          <a:latin typeface="Arial" panose="020B0604020202020204" pitchFamily="34" charset="0"/>
                          <a:ea typeface="標楷體" panose="03000509000000000000" pitchFamily="65" charset="-120"/>
                          <a:cs typeface="Arial" panose="020B0604020202020204" pitchFamily="34" charset="0"/>
                        </a:rPr>
                        <a:t>、</a:t>
                      </a:r>
                    </a:p>
                    <a:p>
                      <a:pPr algn="ctr"/>
                      <a:r>
                        <a:rPr lang="en-US" altLang="zh-TW" sz="2000" dirty="0">
                          <a:solidFill>
                            <a:schemeClr val="tx1"/>
                          </a:solidFill>
                          <a:latin typeface="Arial" panose="020B0604020202020204" pitchFamily="34" charset="0"/>
                          <a:ea typeface="標楷體" panose="03000509000000000000" pitchFamily="65" charset="-120"/>
                          <a:cs typeface="Arial" panose="020B0604020202020204" pitchFamily="34" charset="0"/>
                        </a:rPr>
                        <a:t>114</a:t>
                      </a:r>
                      <a:r>
                        <a:rPr lang="zh-TW" altLang="en-US" sz="200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2000" dirty="0">
                          <a:solidFill>
                            <a:schemeClr val="tx1"/>
                          </a:solidFill>
                          <a:latin typeface="Arial" panose="020B0604020202020204" pitchFamily="34" charset="0"/>
                          <a:ea typeface="標楷體" panose="03000509000000000000" pitchFamily="65" charset="-120"/>
                          <a:cs typeface="Arial" panose="020B0604020202020204" pitchFamily="34" charset="0"/>
                        </a:rPr>
                        <a:t>115</a:t>
                      </a:r>
                      <a:r>
                        <a:rPr lang="zh-TW" altLang="en-US" sz="200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2000" dirty="0">
                          <a:solidFill>
                            <a:schemeClr val="tx1"/>
                          </a:solidFill>
                          <a:latin typeface="Arial" panose="020B0604020202020204" pitchFamily="34" charset="0"/>
                          <a:ea typeface="標楷體" panose="03000509000000000000" pitchFamily="65" charset="-120"/>
                          <a:cs typeface="Arial" panose="020B0604020202020204" pitchFamily="34" charset="0"/>
                        </a:rPr>
                        <a:t>116</a:t>
                      </a:r>
                      <a:r>
                        <a:rPr lang="zh-TW" altLang="en-US" sz="200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2000" dirty="0">
                          <a:solidFill>
                            <a:schemeClr val="tx1"/>
                          </a:solidFill>
                          <a:latin typeface="Arial" panose="020B0604020202020204" pitchFamily="34" charset="0"/>
                          <a:ea typeface="標楷體" panose="03000509000000000000" pitchFamily="65" charset="-120"/>
                          <a:cs typeface="Arial" panose="020B0604020202020204" pitchFamily="34" charset="0"/>
                        </a:rPr>
                        <a:t>117</a:t>
                      </a:r>
                      <a:r>
                        <a:rPr lang="zh-TW" altLang="en-US" sz="200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2000" dirty="0">
                          <a:solidFill>
                            <a:schemeClr val="tx1"/>
                          </a:solidFill>
                          <a:latin typeface="Arial" panose="020B0604020202020204" pitchFamily="34" charset="0"/>
                          <a:ea typeface="標楷體" panose="03000509000000000000" pitchFamily="65" charset="-120"/>
                          <a:cs typeface="Arial" panose="020B0604020202020204" pitchFamily="34" charset="0"/>
                        </a:rPr>
                        <a:t>120</a:t>
                      </a:r>
                      <a:r>
                        <a:rPr lang="zh-TW" altLang="en-US" sz="200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2000" dirty="0">
                          <a:solidFill>
                            <a:schemeClr val="tx1"/>
                          </a:solidFill>
                          <a:latin typeface="Arial" panose="020B0604020202020204" pitchFamily="34" charset="0"/>
                          <a:ea typeface="標楷體" panose="03000509000000000000" pitchFamily="65" charset="-120"/>
                          <a:cs typeface="Arial" panose="020B0604020202020204" pitchFamily="34" charset="0"/>
                        </a:rPr>
                        <a:t>120-1</a:t>
                      </a:r>
                      <a:r>
                        <a:rPr lang="zh-TW" altLang="en-US" sz="200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2000" dirty="0">
                          <a:solidFill>
                            <a:schemeClr val="tx1"/>
                          </a:solidFill>
                          <a:latin typeface="Arial" panose="020B0604020202020204" pitchFamily="34" charset="0"/>
                          <a:ea typeface="標楷體" panose="03000509000000000000" pitchFamily="65" charset="-120"/>
                          <a:cs typeface="Arial" panose="020B0604020202020204" pitchFamily="34" charset="0"/>
                        </a:rPr>
                        <a:t>120-2</a:t>
                      </a:r>
                      <a:r>
                        <a:rPr lang="zh-TW" altLang="en-US" sz="200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2000" dirty="0">
                          <a:solidFill>
                            <a:schemeClr val="tx1"/>
                          </a:solidFill>
                          <a:latin typeface="Arial" panose="020B0604020202020204" pitchFamily="34" charset="0"/>
                          <a:ea typeface="標楷體" panose="03000509000000000000" pitchFamily="65" charset="-120"/>
                          <a:cs typeface="Arial" panose="020B0604020202020204" pitchFamily="34" charset="0"/>
                        </a:rPr>
                        <a:t>120-13</a:t>
                      </a:r>
                      <a:r>
                        <a:rPr lang="zh-TW" altLang="en-US" sz="200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2000" dirty="0">
                          <a:solidFill>
                            <a:schemeClr val="tx1"/>
                          </a:solidFill>
                          <a:latin typeface="Arial" panose="020B0604020202020204" pitchFamily="34" charset="0"/>
                          <a:ea typeface="標楷體" panose="03000509000000000000" pitchFamily="65" charset="-120"/>
                          <a:cs typeface="Arial" panose="020B0604020202020204" pitchFamily="34" charset="0"/>
                        </a:rPr>
                        <a:t>120-19</a:t>
                      </a:r>
                      <a:r>
                        <a:rPr lang="zh-TW" altLang="en-US" sz="200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2000" dirty="0">
                          <a:solidFill>
                            <a:schemeClr val="tx1"/>
                          </a:solidFill>
                          <a:latin typeface="Arial" panose="020B0604020202020204" pitchFamily="34" charset="0"/>
                          <a:ea typeface="標楷體" panose="03000509000000000000" pitchFamily="65" charset="-120"/>
                          <a:cs typeface="Arial" panose="020B0604020202020204" pitchFamily="34" charset="0"/>
                        </a:rPr>
                        <a:t>120-</a:t>
                      </a:r>
                    </a:p>
                    <a:p>
                      <a:pPr algn="ctr"/>
                      <a:r>
                        <a:rPr lang="en-US" altLang="zh-TW" sz="2000" dirty="0">
                          <a:solidFill>
                            <a:schemeClr val="tx1"/>
                          </a:solidFill>
                          <a:latin typeface="Arial" panose="020B0604020202020204" pitchFamily="34" charset="0"/>
                          <a:ea typeface="標楷體" panose="03000509000000000000" pitchFamily="65" charset="-120"/>
                          <a:cs typeface="Arial" panose="020B0604020202020204" pitchFamily="34" charset="0"/>
                        </a:rPr>
                        <a:t>21</a:t>
                      </a:r>
                      <a:r>
                        <a:rPr lang="zh-TW" altLang="en-US" sz="200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2000" dirty="0">
                          <a:solidFill>
                            <a:schemeClr val="tx1"/>
                          </a:solidFill>
                          <a:latin typeface="Arial" panose="020B0604020202020204" pitchFamily="34" charset="0"/>
                          <a:ea typeface="標楷體" panose="03000509000000000000" pitchFamily="65" charset="-120"/>
                          <a:cs typeface="Arial" panose="020B0604020202020204" pitchFamily="34" charset="0"/>
                        </a:rPr>
                        <a:t>126-1</a:t>
                      </a:r>
                      <a:r>
                        <a:rPr lang="zh-TW" altLang="en-US" sz="200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2000" dirty="0">
                          <a:solidFill>
                            <a:schemeClr val="tx1"/>
                          </a:solidFill>
                          <a:latin typeface="Arial" panose="020B0604020202020204" pitchFamily="34" charset="0"/>
                          <a:ea typeface="標楷體" panose="03000509000000000000" pitchFamily="65" charset="-120"/>
                          <a:cs typeface="Arial" panose="020B0604020202020204" pitchFamily="34" charset="0"/>
                        </a:rPr>
                        <a:t>127-1</a:t>
                      </a:r>
                      <a:r>
                        <a:rPr lang="zh-TW" altLang="en-US" sz="200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2000" dirty="0">
                          <a:solidFill>
                            <a:schemeClr val="tx1"/>
                          </a:solidFill>
                          <a:latin typeface="Arial" panose="020B0604020202020204" pitchFamily="34" charset="0"/>
                          <a:ea typeface="標楷體" panose="03000509000000000000" pitchFamily="65" charset="-120"/>
                          <a:cs typeface="Arial" panose="020B0604020202020204" pitchFamily="34" charset="0"/>
                        </a:rPr>
                        <a:t>128-1</a:t>
                      </a:r>
                      <a:r>
                        <a:rPr lang="zh-TW" altLang="en-US" sz="200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2000" dirty="0">
                          <a:solidFill>
                            <a:schemeClr val="tx1"/>
                          </a:solidFill>
                          <a:latin typeface="Arial" panose="020B0604020202020204" pitchFamily="34" charset="0"/>
                          <a:ea typeface="標楷體" panose="03000509000000000000" pitchFamily="65" charset="-120"/>
                          <a:cs typeface="Arial" panose="020B0604020202020204" pitchFamily="34" charset="0"/>
                        </a:rPr>
                        <a:t>162-1</a:t>
                      </a:r>
                      <a:r>
                        <a:rPr lang="zh-TW" altLang="en-US" sz="200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2000" dirty="0">
                          <a:solidFill>
                            <a:schemeClr val="tx1"/>
                          </a:solidFill>
                          <a:latin typeface="Arial" panose="020B0604020202020204" pitchFamily="34" charset="0"/>
                          <a:ea typeface="標楷體" panose="03000509000000000000" pitchFamily="65" charset="-120"/>
                          <a:cs typeface="Arial" panose="020B0604020202020204" pitchFamily="34" charset="0"/>
                        </a:rPr>
                        <a:t>163-1</a:t>
                      </a:r>
                      <a:r>
                        <a:rPr lang="zh-TW" altLang="en-US" sz="200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2000" dirty="0">
                          <a:solidFill>
                            <a:schemeClr val="tx1"/>
                          </a:solidFill>
                          <a:latin typeface="Arial" panose="020B0604020202020204" pitchFamily="34" charset="0"/>
                          <a:ea typeface="標楷體" panose="03000509000000000000" pitchFamily="65" charset="-120"/>
                          <a:cs typeface="Arial" panose="020B0604020202020204" pitchFamily="34" charset="0"/>
                        </a:rPr>
                        <a:t>164-1</a:t>
                      </a:r>
                      <a:r>
                        <a:rPr lang="zh-TW" altLang="en-US" sz="200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2000" dirty="0">
                          <a:solidFill>
                            <a:schemeClr val="tx1"/>
                          </a:solidFill>
                          <a:latin typeface="Arial" panose="020B0604020202020204" pitchFamily="34" charset="0"/>
                          <a:ea typeface="標楷體" panose="03000509000000000000" pitchFamily="65" charset="-120"/>
                          <a:cs typeface="Arial" panose="020B0604020202020204" pitchFamily="34" charset="0"/>
                        </a:rPr>
                        <a:t>164-5</a:t>
                      </a:r>
                      <a:r>
                        <a:rPr lang="zh-TW" altLang="en-US" sz="200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2000" dirty="0">
                          <a:solidFill>
                            <a:schemeClr val="tx1"/>
                          </a:solidFill>
                          <a:latin typeface="Arial" panose="020B0604020202020204" pitchFamily="34" charset="0"/>
                          <a:ea typeface="標楷體" panose="03000509000000000000" pitchFamily="65" charset="-120"/>
                          <a:cs typeface="Arial" panose="020B0604020202020204" pitchFamily="34" charset="0"/>
                        </a:rPr>
                        <a:t>225-20</a:t>
                      </a:r>
                      <a:r>
                        <a:rPr lang="zh-TW" altLang="en-US" sz="2000" dirty="0">
                          <a:solidFill>
                            <a:schemeClr val="tx1"/>
                          </a:solidFill>
                          <a:latin typeface="Arial" panose="020B0604020202020204" pitchFamily="34" charset="0"/>
                          <a:ea typeface="標楷體" panose="03000509000000000000" pitchFamily="65" charset="-120"/>
                          <a:cs typeface="Arial" panose="020B0604020202020204" pitchFamily="34" charset="0"/>
                        </a:rPr>
                        <a:t>、</a:t>
                      </a:r>
                    </a:p>
                    <a:p>
                      <a:pPr algn="ctr"/>
                      <a:r>
                        <a:rPr lang="en-US" altLang="zh-TW" sz="2000" dirty="0">
                          <a:solidFill>
                            <a:schemeClr val="tx1"/>
                          </a:solidFill>
                          <a:latin typeface="Arial" panose="020B0604020202020204" pitchFamily="34" charset="0"/>
                          <a:ea typeface="標楷體" panose="03000509000000000000" pitchFamily="65" charset="-120"/>
                          <a:cs typeface="Arial" panose="020B0604020202020204" pitchFamily="34" charset="0"/>
                        </a:rPr>
                        <a:t>225-68</a:t>
                      </a:r>
                      <a:r>
                        <a:rPr lang="zh-TW" altLang="en-US" sz="2000" dirty="0">
                          <a:solidFill>
                            <a:schemeClr val="tx1"/>
                          </a:solidFill>
                          <a:latin typeface="Arial" panose="020B0604020202020204" pitchFamily="34" charset="0"/>
                          <a:ea typeface="標楷體" panose="03000509000000000000" pitchFamily="65" charset="-120"/>
                          <a:cs typeface="Arial" panose="020B0604020202020204" pitchFamily="34" charset="0"/>
                        </a:rPr>
                        <a:t>、</a:t>
                      </a:r>
                      <a:r>
                        <a:rPr lang="en-US" altLang="zh-TW" sz="2000" dirty="0">
                          <a:solidFill>
                            <a:schemeClr val="tx1"/>
                          </a:solidFill>
                          <a:latin typeface="Arial" panose="020B0604020202020204" pitchFamily="34" charset="0"/>
                          <a:ea typeface="標楷體" panose="03000509000000000000" pitchFamily="65" charset="-120"/>
                          <a:cs typeface="Arial" panose="020B0604020202020204" pitchFamily="34" charset="0"/>
                        </a:rPr>
                        <a:t>225-69 </a:t>
                      </a:r>
                      <a:r>
                        <a:rPr lang="zh-TW" altLang="en-US" sz="2000" dirty="0">
                          <a:solidFill>
                            <a:schemeClr val="tx1"/>
                          </a:solidFill>
                          <a:latin typeface="Arial" panose="020B0604020202020204" pitchFamily="34" charset="0"/>
                          <a:ea typeface="標楷體" panose="03000509000000000000" pitchFamily="65" charset="-120"/>
                          <a:cs typeface="Arial" panose="020B0604020202020204" pitchFamily="34" charset="0"/>
                        </a:rPr>
                        <a:t>及</a:t>
                      </a:r>
                      <a:r>
                        <a:rPr lang="en-US" altLang="zh-TW" sz="2000" dirty="0">
                          <a:solidFill>
                            <a:schemeClr val="tx1"/>
                          </a:solidFill>
                          <a:latin typeface="Arial" panose="020B0604020202020204" pitchFamily="34" charset="0"/>
                          <a:ea typeface="標楷體" panose="03000509000000000000" pitchFamily="65" charset="-120"/>
                          <a:cs typeface="Arial" panose="020B0604020202020204" pitchFamily="34" charset="0"/>
                        </a:rPr>
                        <a:t>225-101 </a:t>
                      </a:r>
                      <a:r>
                        <a:rPr lang="zh-TW" altLang="en-US" sz="2000" dirty="0">
                          <a:solidFill>
                            <a:schemeClr val="tx1"/>
                          </a:solidFill>
                          <a:latin typeface="Arial" panose="020B0604020202020204" pitchFamily="34" charset="0"/>
                          <a:ea typeface="標楷體" panose="03000509000000000000" pitchFamily="65" charset="-120"/>
                          <a:cs typeface="Arial" panose="020B0604020202020204" pitchFamily="34" charset="0"/>
                        </a:rPr>
                        <a:t>等</a:t>
                      </a:r>
                      <a:r>
                        <a:rPr lang="en-US" altLang="zh-TW" sz="2000" dirty="0">
                          <a:solidFill>
                            <a:schemeClr val="tx1"/>
                          </a:solidFill>
                          <a:latin typeface="Arial" panose="020B0604020202020204" pitchFamily="34" charset="0"/>
                          <a:ea typeface="標楷體" panose="03000509000000000000" pitchFamily="65" charset="-120"/>
                          <a:cs typeface="Arial" panose="020B0604020202020204" pitchFamily="34" charset="0"/>
                        </a:rPr>
                        <a:t>27 </a:t>
                      </a:r>
                      <a:r>
                        <a:rPr lang="zh-TW" altLang="en-US" sz="2000" dirty="0">
                          <a:solidFill>
                            <a:schemeClr val="tx1"/>
                          </a:solidFill>
                          <a:latin typeface="Arial" panose="020B0604020202020204" pitchFamily="34" charset="0"/>
                          <a:ea typeface="標楷體" panose="03000509000000000000" pitchFamily="65" charset="-120"/>
                          <a:cs typeface="Arial" panose="020B0604020202020204" pitchFamily="34" charset="0"/>
                        </a:rPr>
                        <a:t>筆地號</a:t>
                      </a:r>
                    </a:p>
                  </a:txBody>
                  <a:tcPr marL="146710" marR="146710" marT="73355" marB="73355" anchor="ctr">
                    <a:solidFill>
                      <a:srgbClr val="E8EDF0"/>
                    </a:solidFill>
                  </a:tcPr>
                </a:tc>
                <a:tc hMerge="1">
                  <a:txBody>
                    <a:bodyPr/>
                    <a:lstStyle/>
                    <a:p>
                      <a:endParaRPr lang="zh-TW" altLang="en-US"/>
                    </a:p>
                  </a:txBody>
                  <a:tcPr/>
                </a:tc>
                <a:extLst>
                  <a:ext uri="{0D108BD9-81ED-4DB2-BD59-A6C34878D82A}">
                    <a16:rowId xmlns:a16="http://schemas.microsoft.com/office/drawing/2014/main" val="1208792102"/>
                  </a:ext>
                </a:extLst>
              </a:tr>
              <a:tr h="870379">
                <a:tc>
                  <a:txBody>
                    <a:bodyPr/>
                    <a:lstStyle/>
                    <a:p>
                      <a:pPr algn="ctr"/>
                      <a:r>
                        <a:rPr lang="zh-TW" altLang="en-US" sz="2000" dirty="0">
                          <a:solidFill>
                            <a:schemeClr val="tx1"/>
                          </a:solidFill>
                          <a:latin typeface="Arial" panose="020B0604020202020204" pitchFamily="34" charset="0"/>
                          <a:ea typeface="標楷體" panose="03000509000000000000" pitchFamily="65" charset="-120"/>
                          <a:cs typeface="Arial" panose="020B0604020202020204" pitchFamily="34" charset="0"/>
                        </a:rPr>
                        <a:t>基地面積</a:t>
                      </a:r>
                    </a:p>
                  </a:txBody>
                  <a:tcPr marL="146710" marR="146710" marT="73355" marB="73355" anchor="ctr">
                    <a:solidFill>
                      <a:srgbClr val="D9D9D9"/>
                    </a:solidFill>
                  </a:tcPr>
                </a:tc>
                <a:tc gridSpan="2">
                  <a:txBody>
                    <a:bodyPr/>
                    <a:lstStyle/>
                    <a:p>
                      <a:pPr algn="ctr"/>
                      <a:r>
                        <a:rPr lang="en-US" altLang="zh-TW" sz="2000" dirty="0">
                          <a:solidFill>
                            <a:schemeClr val="tx1"/>
                          </a:solidFill>
                          <a:latin typeface="Arial" panose="020B0604020202020204" pitchFamily="34" charset="0"/>
                          <a:ea typeface="標楷體" panose="03000509000000000000" pitchFamily="65" charset="-120"/>
                          <a:cs typeface="Arial" panose="020B0604020202020204" pitchFamily="34" charset="0"/>
                        </a:rPr>
                        <a:t>43490</a:t>
                      </a:r>
                      <a:r>
                        <a:rPr lang="zh-TW" altLang="en-US" sz="20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000" dirty="0">
                          <a:solidFill>
                            <a:schemeClr val="tx1"/>
                          </a:solidFill>
                          <a:latin typeface="Arial" panose="020B0604020202020204" pitchFamily="34" charset="0"/>
                          <a:ea typeface="標楷體" panose="03000509000000000000" pitchFamily="65" charset="-120"/>
                          <a:cs typeface="Arial" panose="020B0604020202020204" pitchFamily="34" charset="0"/>
                        </a:rPr>
                        <a:t>M²</a:t>
                      </a:r>
                      <a:endParaRPr lang="zh-TW" altLang="en-US" sz="2000" dirty="0">
                        <a:solidFill>
                          <a:schemeClr val="tx1"/>
                        </a:solidFill>
                        <a:latin typeface="Arial" panose="020B0604020202020204" pitchFamily="34" charset="0"/>
                        <a:ea typeface="標楷體" panose="03000509000000000000" pitchFamily="65" charset="-120"/>
                        <a:cs typeface="Arial" panose="020B0604020202020204" pitchFamily="34" charset="0"/>
                      </a:endParaRPr>
                    </a:p>
                  </a:txBody>
                  <a:tcPr marL="146710" marR="146710" marT="73355" marB="73355" anchor="ctr">
                    <a:solidFill>
                      <a:srgbClr val="D8E1E6"/>
                    </a:solidFill>
                  </a:tcPr>
                </a:tc>
                <a:tc hMerge="1">
                  <a:txBody>
                    <a:bodyPr/>
                    <a:lstStyle/>
                    <a:p>
                      <a:endParaRPr lang="zh-TW" altLang="en-US"/>
                    </a:p>
                  </a:txBody>
                  <a:tcPr/>
                </a:tc>
                <a:extLst>
                  <a:ext uri="{0D108BD9-81ED-4DB2-BD59-A6C34878D82A}">
                    <a16:rowId xmlns:a16="http://schemas.microsoft.com/office/drawing/2014/main" val="3625996780"/>
                  </a:ext>
                </a:extLst>
              </a:tr>
              <a:tr h="870379">
                <a:tc rowSpan="2">
                  <a:txBody>
                    <a:bodyPr/>
                    <a:lstStyle/>
                    <a:p>
                      <a:pPr algn="ctr"/>
                      <a:r>
                        <a:rPr lang="zh-TW" altLang="en-US" sz="2000" dirty="0">
                          <a:solidFill>
                            <a:schemeClr val="tx1"/>
                          </a:solidFill>
                          <a:latin typeface="Arial" panose="020B0604020202020204" pitchFamily="34" charset="0"/>
                          <a:ea typeface="標楷體" panose="03000509000000000000" pitchFamily="65" charset="-120"/>
                          <a:cs typeface="Arial" panose="020B0604020202020204" pitchFamily="34" charset="0"/>
                        </a:rPr>
                        <a:t>使用分區</a:t>
                      </a:r>
                    </a:p>
                  </a:txBody>
                  <a:tcPr marL="146710" marR="146710" marT="73355" marB="73355" anchor="ctr">
                    <a:solidFill>
                      <a:srgbClr val="D9D9D9"/>
                    </a:solidFill>
                  </a:tcPr>
                </a:tc>
                <a:tc rowSpan="2">
                  <a:txBody>
                    <a:bodyPr/>
                    <a:lstStyle/>
                    <a:p>
                      <a:pPr algn="ctr"/>
                      <a:r>
                        <a:rPr lang="zh-TW" altLang="en-US" sz="2000" dirty="0">
                          <a:solidFill>
                            <a:schemeClr val="tx1"/>
                          </a:solidFill>
                          <a:latin typeface="Arial" panose="020B0604020202020204" pitchFamily="34" charset="0"/>
                          <a:ea typeface="標楷體" panose="03000509000000000000" pitchFamily="65" charset="-120"/>
                          <a:cs typeface="Arial" panose="020B0604020202020204" pitchFamily="34" charset="0"/>
                        </a:rPr>
                        <a:t>學校用地</a:t>
                      </a:r>
                    </a:p>
                  </a:txBody>
                  <a:tcPr marL="146710" marR="146710" marT="73355" marB="73355" anchor="ctr">
                    <a:solidFill>
                      <a:srgbClr val="D8E1E6"/>
                    </a:solidFill>
                  </a:tcPr>
                </a:tc>
                <a:tc>
                  <a:txBody>
                    <a:bodyPr/>
                    <a:lstStyle/>
                    <a:p>
                      <a:pPr algn="l"/>
                      <a:r>
                        <a:rPr lang="zh-TW" altLang="en-US" sz="2000" dirty="0">
                          <a:solidFill>
                            <a:schemeClr val="tx1"/>
                          </a:solidFill>
                          <a:latin typeface="Arial" panose="020B0604020202020204" pitchFamily="34" charset="0"/>
                          <a:ea typeface="標楷體" panose="03000509000000000000" pitchFamily="65" charset="-120"/>
                          <a:cs typeface="Arial" panose="020B0604020202020204" pitchFamily="34" charset="0"/>
                        </a:rPr>
                        <a:t>建蔽率 </a:t>
                      </a:r>
                      <a:r>
                        <a:rPr lang="en-US" altLang="zh-TW" sz="2000" dirty="0">
                          <a:solidFill>
                            <a:schemeClr val="tx1"/>
                          </a:solidFill>
                          <a:latin typeface="Arial" panose="020B0604020202020204" pitchFamily="34" charset="0"/>
                          <a:ea typeface="標楷體" panose="03000509000000000000" pitchFamily="65" charset="-120"/>
                          <a:cs typeface="Arial" panose="020B0604020202020204" pitchFamily="34" charset="0"/>
                        </a:rPr>
                        <a:t>40</a:t>
                      </a:r>
                      <a:r>
                        <a:rPr lang="zh-TW" altLang="en-US" sz="20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000" dirty="0">
                          <a:solidFill>
                            <a:schemeClr val="tx1"/>
                          </a:solidFill>
                          <a:latin typeface="Arial" panose="020B0604020202020204" pitchFamily="34" charset="0"/>
                          <a:ea typeface="標楷體" panose="03000509000000000000" pitchFamily="65" charset="-120"/>
                          <a:cs typeface="Arial" panose="020B0604020202020204" pitchFamily="34" charset="0"/>
                        </a:rPr>
                        <a:t>%</a:t>
                      </a:r>
                      <a:endParaRPr lang="zh-TW" altLang="en-US" sz="2000" dirty="0">
                        <a:solidFill>
                          <a:schemeClr val="tx1"/>
                        </a:solidFill>
                        <a:latin typeface="Arial" panose="020B0604020202020204" pitchFamily="34" charset="0"/>
                        <a:ea typeface="標楷體" panose="03000509000000000000" pitchFamily="65" charset="-120"/>
                        <a:cs typeface="Arial" panose="020B0604020202020204" pitchFamily="34" charset="0"/>
                      </a:endParaRPr>
                    </a:p>
                  </a:txBody>
                  <a:tcPr marL="146710" marR="146710" marT="73355" marB="73355" anchor="ctr">
                    <a:solidFill>
                      <a:srgbClr val="D8E1E6"/>
                    </a:solidFill>
                  </a:tcPr>
                </a:tc>
                <a:extLst>
                  <a:ext uri="{0D108BD9-81ED-4DB2-BD59-A6C34878D82A}">
                    <a16:rowId xmlns:a16="http://schemas.microsoft.com/office/drawing/2014/main" val="4204022525"/>
                  </a:ext>
                </a:extLst>
              </a:tr>
              <a:tr h="870379">
                <a:tc vMerge="1">
                  <a:txBody>
                    <a:bodyPr/>
                    <a:lstStyle/>
                    <a:p>
                      <a:endParaRPr lang="zh-TW" altLang="en-US"/>
                    </a:p>
                  </a:txBody>
                  <a:tcPr/>
                </a:tc>
                <a:tc vMerge="1">
                  <a:txBody>
                    <a:bodyPr/>
                    <a:lstStyle/>
                    <a:p>
                      <a:endParaRPr lang="zh-TW" altLang="en-US"/>
                    </a:p>
                  </a:txBody>
                  <a:tcPr/>
                </a:tc>
                <a:tc>
                  <a:txBody>
                    <a:bodyPr/>
                    <a:lstStyle/>
                    <a:p>
                      <a:pPr algn="l"/>
                      <a:r>
                        <a:rPr lang="zh-TW" altLang="en-US" sz="2000" dirty="0">
                          <a:solidFill>
                            <a:schemeClr val="tx1"/>
                          </a:solidFill>
                          <a:latin typeface="Arial" panose="020B0604020202020204" pitchFamily="34" charset="0"/>
                          <a:ea typeface="標楷體" panose="03000509000000000000" pitchFamily="65" charset="-120"/>
                          <a:cs typeface="Arial" panose="020B0604020202020204" pitchFamily="34" charset="0"/>
                        </a:rPr>
                        <a:t>容積率 </a:t>
                      </a:r>
                      <a:r>
                        <a:rPr lang="en-US" altLang="zh-TW" sz="2000" dirty="0">
                          <a:solidFill>
                            <a:schemeClr val="tx1"/>
                          </a:solidFill>
                          <a:latin typeface="Arial" panose="020B0604020202020204" pitchFamily="34" charset="0"/>
                          <a:ea typeface="標楷體" panose="03000509000000000000" pitchFamily="65" charset="-120"/>
                          <a:cs typeface="Arial" panose="020B0604020202020204" pitchFamily="34" charset="0"/>
                        </a:rPr>
                        <a:t>200</a:t>
                      </a:r>
                      <a:r>
                        <a:rPr lang="zh-TW" altLang="en-US" sz="2000" dirty="0">
                          <a:solidFill>
                            <a:schemeClr val="tx1"/>
                          </a:solidFill>
                          <a:latin typeface="Arial" panose="020B0604020202020204" pitchFamily="34" charset="0"/>
                          <a:ea typeface="標楷體" panose="03000509000000000000" pitchFamily="65" charset="-120"/>
                          <a:cs typeface="Arial" panose="020B0604020202020204" pitchFamily="34" charset="0"/>
                        </a:rPr>
                        <a:t> </a:t>
                      </a:r>
                      <a:r>
                        <a:rPr lang="en-US" altLang="zh-TW" sz="2000" dirty="0">
                          <a:solidFill>
                            <a:schemeClr val="tx1"/>
                          </a:solidFill>
                          <a:latin typeface="Arial" panose="020B0604020202020204" pitchFamily="34" charset="0"/>
                          <a:ea typeface="標楷體" panose="03000509000000000000" pitchFamily="65" charset="-120"/>
                          <a:cs typeface="Arial" panose="020B0604020202020204" pitchFamily="34" charset="0"/>
                        </a:rPr>
                        <a:t>%</a:t>
                      </a:r>
                      <a:endParaRPr lang="zh-TW" altLang="en-US" sz="2000" dirty="0">
                        <a:solidFill>
                          <a:schemeClr val="tx1"/>
                        </a:solidFill>
                        <a:latin typeface="Arial" panose="020B0604020202020204" pitchFamily="34" charset="0"/>
                        <a:ea typeface="標楷體" panose="03000509000000000000" pitchFamily="65" charset="-120"/>
                        <a:cs typeface="Arial" panose="020B0604020202020204" pitchFamily="34" charset="0"/>
                      </a:endParaRPr>
                    </a:p>
                  </a:txBody>
                  <a:tcPr marL="146710" marR="146710" marT="73355" marB="73355" anchor="ctr">
                    <a:solidFill>
                      <a:srgbClr val="E8EDF0"/>
                    </a:solidFill>
                  </a:tcPr>
                </a:tc>
                <a:extLst>
                  <a:ext uri="{0D108BD9-81ED-4DB2-BD59-A6C34878D82A}">
                    <a16:rowId xmlns:a16="http://schemas.microsoft.com/office/drawing/2014/main" val="331066594"/>
                  </a:ext>
                </a:extLst>
              </a:tr>
            </a:tbl>
          </a:graphicData>
        </a:graphic>
      </p:graphicFrame>
      <p:pic>
        <p:nvPicPr>
          <p:cNvPr id="11" name="圖片 10">
            <a:extLst>
              <a:ext uri="{FF2B5EF4-FFF2-40B4-BE49-F238E27FC236}">
                <a16:creationId xmlns:a16="http://schemas.microsoft.com/office/drawing/2014/main" id="{CAE93356-74D6-F02F-87CE-AC6F8CE6D86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8396" t="8408" r="4278" b="7971"/>
          <a:stretch/>
        </p:blipFill>
        <p:spPr>
          <a:xfrm>
            <a:off x="8686641" y="805581"/>
            <a:ext cx="8573202" cy="4812672"/>
          </a:xfrm>
          <a:prstGeom prst="rect">
            <a:avLst/>
          </a:prstGeom>
        </p:spPr>
      </p:pic>
      <p:sp>
        <p:nvSpPr>
          <p:cNvPr id="2" name="文字方塊 1">
            <a:extLst>
              <a:ext uri="{FF2B5EF4-FFF2-40B4-BE49-F238E27FC236}">
                <a16:creationId xmlns:a16="http://schemas.microsoft.com/office/drawing/2014/main" id="{243AF871-5469-BCD2-AE27-3B3CE9D73BD4}"/>
              </a:ext>
            </a:extLst>
          </p:cNvPr>
          <p:cNvSpPr txBox="1"/>
          <p:nvPr/>
        </p:nvSpPr>
        <p:spPr>
          <a:xfrm>
            <a:off x="16640199" y="9514746"/>
            <a:ext cx="465192" cy="307777"/>
          </a:xfrm>
          <a:prstGeom prst="rect">
            <a:avLst/>
          </a:prstGeom>
          <a:noFill/>
        </p:spPr>
        <p:txBody>
          <a:bodyPr wrap="none" rtlCol="0">
            <a:spAutoFit/>
          </a:bodyPr>
          <a:lstStyle/>
          <a:p>
            <a:r>
              <a:rPr lang="en-US" altLang="zh-TW" sz="1400" b="1" dirty="0"/>
              <a:t>-</a:t>
            </a:r>
            <a:r>
              <a:rPr lang="zh-TW" altLang="en-US" sz="1400" b="1" dirty="0"/>
              <a:t> </a:t>
            </a:r>
            <a:r>
              <a:rPr lang="en-US" altLang="zh-TW" sz="1400" b="1" dirty="0"/>
              <a:t>6</a:t>
            </a:r>
            <a:r>
              <a:rPr lang="zh-TW" altLang="en-US" sz="1400" b="1" dirty="0"/>
              <a:t> </a:t>
            </a:r>
            <a:r>
              <a:rPr lang="en-US" altLang="zh-TW" sz="1400" b="1" dirty="0"/>
              <a:t>-</a:t>
            </a:r>
            <a:endParaRPr lang="zh-TW" altLang="en-US" sz="1400" b="1" dirty="0"/>
          </a:p>
        </p:txBody>
      </p:sp>
      <p:pic>
        <p:nvPicPr>
          <p:cNvPr id="10" name="圖片 9">
            <a:extLst>
              <a:ext uri="{FF2B5EF4-FFF2-40B4-BE49-F238E27FC236}">
                <a16:creationId xmlns:a16="http://schemas.microsoft.com/office/drawing/2014/main" id="{95EAA664-7230-6A0E-7629-629CC174A4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6642" y="6270742"/>
            <a:ext cx="4291422" cy="2953469"/>
          </a:xfrm>
          <a:prstGeom prst="rect">
            <a:avLst/>
          </a:prstGeom>
        </p:spPr>
      </p:pic>
      <p:sp>
        <p:nvSpPr>
          <p:cNvPr id="4" name="矩形 3">
            <a:extLst>
              <a:ext uri="{FF2B5EF4-FFF2-40B4-BE49-F238E27FC236}">
                <a16:creationId xmlns:a16="http://schemas.microsoft.com/office/drawing/2014/main" id="{BE070447-65A1-3DA5-7FFB-F372DD74B7F1}"/>
              </a:ext>
            </a:extLst>
          </p:cNvPr>
          <p:cNvSpPr/>
          <p:nvPr/>
        </p:nvSpPr>
        <p:spPr>
          <a:xfrm>
            <a:off x="10839967" y="5428389"/>
            <a:ext cx="4829779" cy="551818"/>
          </a:xfrm>
          <a:prstGeom prst="rect">
            <a:avLst/>
          </a:prstGeom>
        </p:spPr>
        <p:txBody>
          <a:bodyPr wrap="square" lIns="0" tIns="0" rIns="0" bIns="0">
            <a:spAutoFit/>
          </a:bodyPr>
          <a:lstStyle/>
          <a:p>
            <a:pPr algn="ctr">
              <a:lnSpc>
                <a:spcPts val="5136"/>
              </a:lnSpc>
            </a:pPr>
            <a:r>
              <a:rPr lang="zh-TW" altLang="en-US" sz="2000" dirty="0">
                <a:latin typeface="+mj-ea"/>
                <a:ea typeface="+mj-ea"/>
              </a:rPr>
              <a:t>▲位置圖</a:t>
            </a:r>
            <a:endParaRPr lang="zh-TW" altLang="zh-TW" sz="2000" dirty="0">
              <a:latin typeface="+mj-ea"/>
              <a:ea typeface="+mj-ea"/>
            </a:endParaRPr>
          </a:p>
        </p:txBody>
      </p:sp>
      <p:pic>
        <p:nvPicPr>
          <p:cNvPr id="15" name="圖片 14">
            <a:extLst>
              <a:ext uri="{FF2B5EF4-FFF2-40B4-BE49-F238E27FC236}">
                <a16:creationId xmlns:a16="http://schemas.microsoft.com/office/drawing/2014/main" id="{C6E19AB4-98AD-FFC9-C23A-6DB65D0FA9A4}"/>
              </a:ext>
            </a:extLst>
          </p:cNvPr>
          <p:cNvPicPr>
            <a:picLocks noChangeAspect="1"/>
          </p:cNvPicPr>
          <p:nvPr/>
        </p:nvPicPr>
        <p:blipFill rotWithShape="1">
          <a:blip r:embed="rId6">
            <a:extLst>
              <a:ext uri="{28A0092B-C50C-407E-A947-70E740481C1C}">
                <a14:useLocalDpi xmlns:a14="http://schemas.microsoft.com/office/drawing/2010/main" val="0"/>
              </a:ext>
            </a:extLst>
          </a:blip>
          <a:srcRect l="9692"/>
          <a:stretch/>
        </p:blipFill>
        <p:spPr>
          <a:xfrm>
            <a:off x="13154527" y="6270742"/>
            <a:ext cx="4105316" cy="2953469"/>
          </a:xfrm>
          <a:prstGeom prst="rect">
            <a:avLst/>
          </a:prstGeom>
        </p:spPr>
      </p:pic>
      <p:sp>
        <p:nvSpPr>
          <p:cNvPr id="8" name="矩形 7">
            <a:extLst>
              <a:ext uri="{FF2B5EF4-FFF2-40B4-BE49-F238E27FC236}">
                <a16:creationId xmlns:a16="http://schemas.microsoft.com/office/drawing/2014/main" id="{F828AEF5-23DB-B325-54E8-34AA5BE7C65F}"/>
              </a:ext>
            </a:extLst>
          </p:cNvPr>
          <p:cNvSpPr/>
          <p:nvPr/>
        </p:nvSpPr>
        <p:spPr>
          <a:xfrm>
            <a:off x="14261910" y="-201787"/>
            <a:ext cx="3051672" cy="821122"/>
          </a:xfrm>
          <a:prstGeom prst="rect">
            <a:avLst/>
          </a:prstGeom>
        </p:spPr>
        <p:txBody>
          <a:bodyPr wrap="square">
            <a:spAutoFit/>
          </a:bodyPr>
          <a:lstStyle/>
          <a:p>
            <a:pPr algn="r">
              <a:lnSpc>
                <a:spcPct val="200000"/>
              </a:lnSpc>
              <a:defRPr/>
            </a:pPr>
            <a:r>
              <a:rPr lang="zh-TW" altLang="en-US" sz="2800" b="1" dirty="0">
                <a:solidFill>
                  <a:srgbClr val="002060"/>
                </a:solidFill>
                <a:latin typeface="微軟正黑體" panose="020B0604030504040204" pitchFamily="34" charset="-120"/>
                <a:ea typeface="微軟正黑體" panose="020B0604030504040204" pitchFamily="34" charset="-120"/>
              </a:rPr>
              <a:t>基地位置</a:t>
            </a:r>
          </a:p>
        </p:txBody>
      </p:sp>
    </p:spTree>
    <p:extLst>
      <p:ext uri="{BB962C8B-B14F-4D97-AF65-F5344CB8AC3E}">
        <p14:creationId xmlns:p14="http://schemas.microsoft.com/office/powerpoint/2010/main" val="20433024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H" val="20160217203636"/>
  <p:tag name="MH_LIBRARY" val="GRAPHIC"/>
  <p:tag name="MH_TYPE" val="Pictur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217203636"/>
  <p:tag name="MH_LIBRARY" val="GRAPHIC"/>
  <p:tag name="MH_TYPE" val="Picture"/>
  <p:tag name="MH_ORDER" val="3"/>
</p:tagLst>
</file>

<file path=ppt/tags/tag3.xml><?xml version="1.0" encoding="utf-8"?>
<p:tagLst xmlns:a="http://schemas.openxmlformats.org/drawingml/2006/main" xmlns:r="http://schemas.openxmlformats.org/officeDocument/2006/relationships" xmlns:p="http://schemas.openxmlformats.org/presentationml/2006/main">
  <p:tag name="MH" val="20160217203636"/>
  <p:tag name="MH_LIBRARY" val="GRAPHIC"/>
  <p:tag name="MH_TYPE" val="Picture"/>
  <p:tag name="MH_ORDER" val="1"/>
</p:tagLst>
</file>

<file path=ppt/theme/theme1.xml><?xml version="1.0" encoding="utf-8"?>
<a:theme xmlns:a="http://schemas.openxmlformats.org/drawingml/2006/main" name="Office 佈景主題">
  <a:themeElements>
    <a:clrScheme name="Office 佈景主題">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73025">
          <a:solidFill>
            <a:srgbClr val="C00000"/>
          </a:solidFill>
          <a:prstDash val="sysDot"/>
          <a:headEnd type="oval"/>
          <a:tailEnd type="stealth"/>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4367</TotalTime>
  <Words>3793</Words>
  <Application>Microsoft Office PowerPoint</Application>
  <PresentationFormat>自訂</PresentationFormat>
  <Paragraphs>537</Paragraphs>
  <Slides>20</Slides>
  <Notes>20</Notes>
  <HiddenSlides>0</HiddenSlides>
  <MMClips>0</MMClips>
  <ScaleCrop>false</ScaleCrop>
  <HeadingPairs>
    <vt:vector size="6" baseType="variant">
      <vt:variant>
        <vt:lpstr>使用字型</vt:lpstr>
      </vt:variant>
      <vt:variant>
        <vt:i4>11</vt:i4>
      </vt:variant>
      <vt:variant>
        <vt:lpstr>佈景主題</vt:lpstr>
      </vt:variant>
      <vt:variant>
        <vt:i4>1</vt:i4>
      </vt:variant>
      <vt:variant>
        <vt:lpstr>投影片標題</vt:lpstr>
      </vt:variant>
      <vt:variant>
        <vt:i4>20</vt:i4>
      </vt:variant>
    </vt:vector>
  </HeadingPairs>
  <TitlesOfParts>
    <vt:vector size="32" baseType="lpstr">
      <vt:lpstr>Adobe 繁黑體 Std B</vt:lpstr>
      <vt:lpstr>微软雅黑</vt:lpstr>
      <vt:lpstr>華康中黑體</vt:lpstr>
      <vt:lpstr>微軟正黑體</vt:lpstr>
      <vt:lpstr>新細明體</vt:lpstr>
      <vt:lpstr>標楷體</vt:lpstr>
      <vt:lpstr>Arial</vt:lpstr>
      <vt:lpstr>Calibri</vt:lpstr>
      <vt:lpstr>Calibri Light</vt:lpstr>
      <vt:lpstr>Vrinda</vt:lpstr>
      <vt:lpstr>Webdings</vt:lpstr>
      <vt:lpstr>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Administrator</dc:creator>
  <cp:lastModifiedBy>Administrator</cp:lastModifiedBy>
  <cp:revision>80</cp:revision>
  <cp:lastPrinted>2023-12-01T09:19:06Z</cp:lastPrinted>
  <dcterms:created xsi:type="dcterms:W3CDTF">2023-10-12T07:49:41Z</dcterms:created>
  <dcterms:modified xsi:type="dcterms:W3CDTF">2024-05-22T00:24:22Z</dcterms:modified>
</cp:coreProperties>
</file>