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300" r:id="rId4"/>
    <p:sldId id="301" r:id="rId5"/>
    <p:sldId id="302" r:id="rId6"/>
    <p:sldId id="282" r:id="rId7"/>
    <p:sldId id="288" r:id="rId8"/>
    <p:sldId id="289" r:id="rId9"/>
    <p:sldId id="287" r:id="rId10"/>
    <p:sldId id="290" r:id="rId11"/>
    <p:sldId id="286" r:id="rId12"/>
    <p:sldId id="291" r:id="rId13"/>
    <p:sldId id="293" r:id="rId14"/>
    <p:sldId id="292" r:id="rId15"/>
    <p:sldId id="294" r:id="rId16"/>
    <p:sldId id="298" r:id="rId17"/>
    <p:sldId id="299" r:id="rId18"/>
    <p:sldId id="297" r:id="rId19"/>
    <p:sldId id="285" r:id="rId20"/>
    <p:sldId id="296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679"/>
    <a:srgbClr val="FFA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F77531-4B6C-497A-B832-55F1756D0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95D3DE3-37FC-4E81-A42D-BBA6C50D7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8C4D4F-2FFE-4721-A67E-73B085FCC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57DAF82-345C-481B-A007-C9B0191F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869FB6-C35F-416B-9BCE-1D7B2D6E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60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65042C-361F-4F3E-B13E-B497C9BF0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DDF3850-0CC2-4216-A6B0-977FC27CB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D0F0EC-71AF-4D3F-A407-09D73FC45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3F79AA-8319-4D3E-BBC6-4E5053DF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64AFE5-BEF2-4368-8B4D-047D319D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084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44172A-7C49-4B64-8245-C6A5CC86D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3CE00E0-0B3B-4E6A-81F5-158B6282F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A1E6F7-5A18-45E1-8F13-F9FE02EAD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340C90-C9A4-4644-B088-601EB61A6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521782-909F-4DFC-B5B4-CC505FBA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86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643968-6008-4895-838F-EC0529822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9DC86B-040C-4E9A-977F-E0F09C1CF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AF54B6-4CA5-468C-8359-4DA1301FA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C8A3DD-9352-4AB0-9AE9-B26EC44F4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334FA7-B72C-4174-8F96-EF69C2F0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350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C5F60D-C15C-4CAA-A53E-04CE9833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E91187-02B7-4A82-B04B-291977C41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1E87B72-C9A3-45C6-9A64-E08AEF6D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5671A-4FA6-4C31-92DA-13A68806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E237F0-4286-4DB2-A135-A5370E02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723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755E4A-4DA7-4E40-89A6-5C1855AB7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10213C-7718-4AE0-BF83-B10AAD290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59AF1BD-6D1F-404A-9F32-A03213D54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4A0A062-A89E-4B98-B95F-79515F2D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AC9BF4-60E1-40B1-8125-FE6E1AB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4F2C1FC-97C1-4362-8F39-F71130E8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77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DB7431-D19D-43A2-8B64-75638F8CF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E8275-827C-4AFA-BC58-5901D9C8A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852174E-62E7-452B-9D47-7453FC80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559085A-E7B5-4059-80C0-A8EA11489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B413770-3049-4FCB-B89C-1F9A208E7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6E9ABF6-1BBE-44D1-B623-ABB76BC3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28CFC2C-A5BF-4A11-B83C-D021A223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83FCC4B-F4B6-4E35-A6E9-3FF5FC6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265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12B2AB-9C2A-44C7-8F52-852C523E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04E0848-E90A-4339-A9FE-17E5CA7DF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816860-27F2-4BC9-8062-07130B51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AEC563E-46DE-4066-9EEB-803DEB72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832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E968C53-A252-4896-9576-9DB9468D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900FE7-6DD7-48A3-9157-34F833FF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EFF50A-9F29-4102-84F9-E17736EE8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523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151D89-8580-49C6-BBBC-7C6CE85B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C52D7E-54DE-42CC-B3BD-A57A08A87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7457539-F0EE-4A7E-96B4-7CD218BFC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1EFAFC3-14D1-4C20-A403-B47AF64C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BBB2DC-AE7B-43A0-91F1-1CA38DD9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F7ECACE-2501-448B-B7F4-BC6B6C304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73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569551-F682-4A40-B645-4FD09562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845AE9D-EFF3-4755-AFD9-526790FCF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21358B5-BE68-4304-9157-6E633C38F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787847-95A4-4DAA-B5B5-5F63A73E5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A1A6EFA-360C-4889-9D88-42496293A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EC9BF4-FF4A-4876-9D7E-369EB7DC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738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E4C972B-3F09-47E6-B6AE-2A409EC8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FB29FE0-07E4-4060-9DB0-CD3EC48B7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1667B9-1FB0-4354-B06E-D738A1D3C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46E63-75BB-4F7B-8ECD-4D95E1029969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301388-B7A7-4991-8823-62D9AA21D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5A18DA-A7D3-4050-AB2D-23EBD6337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1D6D4-074E-4012-9DDA-2B24BB2F99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93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36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1F64498-DD50-4781-84ED-B19201F05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6" y="330311"/>
            <a:ext cx="7620251" cy="5716478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B8EE817D-4142-4CCC-AA9E-FBD1252F7B29}"/>
              </a:ext>
            </a:extLst>
          </p:cNvPr>
          <p:cNvSpPr/>
          <p:nvPr/>
        </p:nvSpPr>
        <p:spPr>
          <a:xfrm rot="16200000">
            <a:off x="8115761" y="4101741"/>
            <a:ext cx="1463041" cy="703707"/>
          </a:xfrm>
          <a:prstGeom prst="rightArrow">
            <a:avLst>
              <a:gd name="adj1" fmla="val 50000"/>
              <a:gd name="adj2" fmla="val 933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9E81312-9FB6-49C2-8705-86DB0E11157F}"/>
              </a:ext>
            </a:extLst>
          </p:cNvPr>
          <p:cNvSpPr txBox="1"/>
          <p:nvPr/>
        </p:nvSpPr>
        <p:spPr>
          <a:xfrm>
            <a:off x="996434" y="330311"/>
            <a:ext cx="266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實景圖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0D4D95C-6915-4FA3-BD38-20CD96F4FE42}"/>
              </a:ext>
            </a:extLst>
          </p:cNvPr>
          <p:cNvSpPr txBox="1"/>
          <p:nvPr/>
        </p:nvSpPr>
        <p:spPr>
          <a:xfrm>
            <a:off x="5815957" y="1827815"/>
            <a:ext cx="458746" cy="181588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後側樓梯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04517A1-C317-44D3-BF0E-94DFDBD29501}"/>
              </a:ext>
            </a:extLst>
          </p:cNvPr>
          <p:cNvSpPr/>
          <p:nvPr/>
        </p:nvSpPr>
        <p:spPr>
          <a:xfrm rot="10800000">
            <a:off x="9613270" y="5093152"/>
            <a:ext cx="1562939" cy="703707"/>
          </a:xfrm>
          <a:prstGeom prst="rightArrow">
            <a:avLst>
              <a:gd name="adj1" fmla="val 50000"/>
              <a:gd name="adj2" fmla="val 933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迴轉箭號 3">
            <a:extLst>
              <a:ext uri="{FF2B5EF4-FFF2-40B4-BE49-F238E27FC236}">
                <a16:creationId xmlns:a16="http://schemas.microsoft.com/office/drawing/2014/main" id="{80B29F2A-ADB9-420B-8DC9-E0DE34581448}"/>
              </a:ext>
            </a:extLst>
          </p:cNvPr>
          <p:cNvSpPr/>
          <p:nvPr/>
        </p:nvSpPr>
        <p:spPr>
          <a:xfrm rot="11692190" flipH="1">
            <a:off x="6562609" y="3599950"/>
            <a:ext cx="1649203" cy="2428423"/>
          </a:xfrm>
          <a:prstGeom prst="uturnArrow">
            <a:avLst>
              <a:gd name="adj1" fmla="val 18777"/>
              <a:gd name="adj2" fmla="val 23588"/>
              <a:gd name="adj3" fmla="val 25000"/>
              <a:gd name="adj4" fmla="val 38022"/>
              <a:gd name="adj5" fmla="val 6695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2FACFA8-788B-48C7-B512-977FDA92642C}"/>
              </a:ext>
            </a:extLst>
          </p:cNvPr>
          <p:cNvSpPr txBox="1"/>
          <p:nvPr/>
        </p:nvSpPr>
        <p:spPr>
          <a:xfrm>
            <a:off x="3812112" y="1827815"/>
            <a:ext cx="657583" cy="2246769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圖書館方向</a:t>
            </a: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109C7D40-7D7C-4D76-BB80-9358070B14FB}"/>
              </a:ext>
            </a:extLst>
          </p:cNvPr>
          <p:cNvSpPr/>
          <p:nvPr/>
        </p:nvSpPr>
        <p:spPr>
          <a:xfrm>
            <a:off x="8620356" y="3291843"/>
            <a:ext cx="731522" cy="351854"/>
          </a:xfrm>
          <a:prstGeom prst="rightArrow">
            <a:avLst>
              <a:gd name="adj1" fmla="val 50000"/>
              <a:gd name="adj2" fmla="val 933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401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34DD96FF-3B75-4E58-AE49-32DA9862C371}"/>
              </a:ext>
            </a:extLst>
          </p:cNvPr>
          <p:cNvSpPr txBox="1"/>
          <p:nvPr/>
        </p:nvSpPr>
        <p:spPr>
          <a:xfrm>
            <a:off x="996434" y="330311"/>
            <a:ext cx="3862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疏散路線</a:t>
            </a:r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-2F</a:t>
            </a:r>
            <a:endParaRPr lang="zh-TW" alt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3CE385-64CD-4C93-9E1D-B174C832C52C}"/>
              </a:ext>
            </a:extLst>
          </p:cNvPr>
          <p:cNvSpPr txBox="1"/>
          <p:nvPr/>
        </p:nvSpPr>
        <p:spPr>
          <a:xfrm>
            <a:off x="504816" y="1099752"/>
            <a:ext cx="4583083" cy="108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403 . 402 . 605 . 604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3A8CBC8-A0D8-40C1-99DF-E32CE1DEC479}"/>
              </a:ext>
            </a:extLst>
          </p:cNvPr>
          <p:cNvSpPr txBox="1"/>
          <p:nvPr/>
        </p:nvSpPr>
        <p:spPr>
          <a:xfrm>
            <a:off x="733343" y="2141803"/>
            <a:ext cx="4423955" cy="468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疏散路線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前進方向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中央樓梯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下樓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迴轉前往通道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左轉或右轉前往側門腹地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472737C9-134C-40AC-85BC-2CAB3F5D19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854" y="3801714"/>
            <a:ext cx="518097" cy="64065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9EF32A3-95CD-48D4-A0CB-50CB09BA1C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854" y="4715115"/>
            <a:ext cx="518097" cy="64065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45C4876-2CC6-4C9B-9319-D20FF70300E0}"/>
              </a:ext>
            </a:extLst>
          </p:cNvPr>
          <p:cNvSpPr txBox="1"/>
          <p:nvPr/>
        </p:nvSpPr>
        <p:spPr>
          <a:xfrm>
            <a:off x="5545529" y="3867674"/>
            <a:ext cx="5707412" cy="108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順序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同時移動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(1)-403   (2)-402   (3)-605   (4)-604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3E95C9D-5D58-4F85-9742-ABD219A26A0F}"/>
              </a:ext>
            </a:extLst>
          </p:cNvPr>
          <p:cNvSpPr/>
          <p:nvPr/>
        </p:nvSpPr>
        <p:spPr>
          <a:xfrm>
            <a:off x="5385825" y="4959593"/>
            <a:ext cx="6096000" cy="11324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左側班級</a:t>
            </a:r>
            <a:r>
              <a:rPr lang="en-US" altLang="zh-TW" sz="24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(605.604)</a:t>
            </a:r>
            <a:r>
              <a:rPr lang="zh-TW" altLang="en-US" sz="24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等待右側班級</a:t>
            </a:r>
            <a:r>
              <a:rPr lang="en-US" altLang="zh-TW" sz="24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(403.402)</a:t>
            </a:r>
            <a:r>
              <a:rPr lang="zh-TW" altLang="en-US" sz="24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走下樓梯後，接者走下樓。</a:t>
            </a:r>
            <a:endParaRPr lang="en-US" altLang="zh-TW" sz="2400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F458E862-CD36-4BBF-9D05-C4DD14DF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853" y="5758248"/>
            <a:ext cx="518097" cy="64065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FB3B71C-5262-48FB-A8A8-AD401DC49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2" t="5429" r="11093" b="73704"/>
          <a:stretch/>
        </p:blipFill>
        <p:spPr>
          <a:xfrm>
            <a:off x="5172287" y="525018"/>
            <a:ext cx="6301359" cy="2623171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A5FF1830-9CE9-47C8-B63E-BB9AABAAA5B9}"/>
              </a:ext>
            </a:extLst>
          </p:cNvPr>
          <p:cNvSpPr txBox="1"/>
          <p:nvPr/>
        </p:nvSpPr>
        <p:spPr>
          <a:xfrm>
            <a:off x="8315155" y="2831253"/>
            <a:ext cx="710175" cy="707886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中央樓梯</a:t>
            </a:r>
          </a:p>
        </p:txBody>
      </p:sp>
    </p:spTree>
    <p:extLst>
      <p:ext uri="{BB962C8B-B14F-4D97-AF65-F5344CB8AC3E}">
        <p14:creationId xmlns:p14="http://schemas.microsoft.com/office/powerpoint/2010/main" val="38360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DFECBA1-32E8-4F7A-82F7-836A8F8DF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32" y="330311"/>
            <a:ext cx="7372413" cy="553055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9E81312-9FB6-49C2-8705-86DB0E11157F}"/>
              </a:ext>
            </a:extLst>
          </p:cNvPr>
          <p:cNvSpPr txBox="1"/>
          <p:nvPr/>
        </p:nvSpPr>
        <p:spPr>
          <a:xfrm>
            <a:off x="996434" y="330311"/>
            <a:ext cx="266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實景圖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0D4D95C-6915-4FA3-BD38-20CD96F4FE42}"/>
              </a:ext>
            </a:extLst>
          </p:cNvPr>
          <p:cNvSpPr txBox="1"/>
          <p:nvPr/>
        </p:nvSpPr>
        <p:spPr>
          <a:xfrm>
            <a:off x="5554700" y="1099752"/>
            <a:ext cx="458746" cy="181588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中央樓梯</a:t>
            </a:r>
          </a:p>
        </p:txBody>
      </p:sp>
      <p:sp>
        <p:nvSpPr>
          <p:cNvPr id="4" name="箭號: 迴轉箭號 3">
            <a:extLst>
              <a:ext uri="{FF2B5EF4-FFF2-40B4-BE49-F238E27FC236}">
                <a16:creationId xmlns:a16="http://schemas.microsoft.com/office/drawing/2014/main" id="{80B29F2A-ADB9-420B-8DC9-E0DE34581448}"/>
              </a:ext>
            </a:extLst>
          </p:cNvPr>
          <p:cNvSpPr/>
          <p:nvPr/>
        </p:nvSpPr>
        <p:spPr>
          <a:xfrm rot="9426343" flipH="1">
            <a:off x="7259295" y="3874120"/>
            <a:ext cx="1649203" cy="2428423"/>
          </a:xfrm>
          <a:prstGeom prst="uturnArrow">
            <a:avLst>
              <a:gd name="adj1" fmla="val 18777"/>
              <a:gd name="adj2" fmla="val 23588"/>
              <a:gd name="adj3" fmla="val 25000"/>
              <a:gd name="adj4" fmla="val 38022"/>
              <a:gd name="adj5" fmla="val 6695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FA97BC39-B8D4-41FD-A01D-DD2770237B72}"/>
              </a:ext>
            </a:extLst>
          </p:cNvPr>
          <p:cNvSpPr/>
          <p:nvPr/>
        </p:nvSpPr>
        <p:spPr>
          <a:xfrm>
            <a:off x="8083895" y="2982154"/>
            <a:ext cx="1232011" cy="496920"/>
          </a:xfrm>
          <a:prstGeom prst="rightArrow">
            <a:avLst>
              <a:gd name="adj1" fmla="val 50000"/>
              <a:gd name="adj2" fmla="val 933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602.603</a:t>
            </a:r>
            <a:endParaRPr lang="zh-TW" altLang="en-US" dirty="0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D1B19E4C-2DC2-4E8A-A896-A9A7F0ECFE85}"/>
              </a:ext>
            </a:extLst>
          </p:cNvPr>
          <p:cNvSpPr/>
          <p:nvPr/>
        </p:nvSpPr>
        <p:spPr>
          <a:xfrm rot="10800000" flipV="1">
            <a:off x="6809602" y="2982155"/>
            <a:ext cx="1232009" cy="496920"/>
          </a:xfrm>
          <a:prstGeom prst="rightArrow">
            <a:avLst>
              <a:gd name="adj1" fmla="val 50000"/>
              <a:gd name="adj2" fmla="val 933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505.504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5779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3CE385-64CD-4C93-9E1D-B174C832C52C}"/>
              </a:ext>
            </a:extLst>
          </p:cNvPr>
          <p:cNvSpPr txBox="1"/>
          <p:nvPr/>
        </p:nvSpPr>
        <p:spPr>
          <a:xfrm>
            <a:off x="1534087" y="1099752"/>
            <a:ext cx="2822466" cy="108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601 . 401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3A8CBC8-A0D8-40C1-99DF-E32CE1DEC479}"/>
              </a:ext>
            </a:extLst>
          </p:cNvPr>
          <p:cNvSpPr txBox="1"/>
          <p:nvPr/>
        </p:nvSpPr>
        <p:spPr>
          <a:xfrm>
            <a:off x="733343" y="2141803"/>
            <a:ext cx="4423955" cy="468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疏散路線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前進方向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中庭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圖書館方向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外側柏油路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前往側門腹地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472737C9-134C-40AC-85BC-2CAB3F5D19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854" y="3801714"/>
            <a:ext cx="518097" cy="64065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9EF32A3-95CD-48D4-A0CB-50CB09BA1C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854" y="4715115"/>
            <a:ext cx="518097" cy="64065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458E862-CD36-4BBF-9D05-C4DD14DF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853" y="5758248"/>
            <a:ext cx="518097" cy="64065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C99677B-FAA2-4B11-8C9B-977BCAFC7EBB}"/>
              </a:ext>
            </a:extLst>
          </p:cNvPr>
          <p:cNvSpPr txBox="1"/>
          <p:nvPr/>
        </p:nvSpPr>
        <p:spPr>
          <a:xfrm>
            <a:off x="756944" y="330311"/>
            <a:ext cx="4389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疏散路線</a:t>
            </a:r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體育班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710758-C7BC-43FE-A932-B1B78AA262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5771" r="40573" b="74638"/>
          <a:stretch/>
        </p:blipFill>
        <p:spPr>
          <a:xfrm>
            <a:off x="5166007" y="1882732"/>
            <a:ext cx="6331782" cy="192291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A5FF1830-9CE9-47C8-B63E-BB9AABAAA5B9}"/>
              </a:ext>
            </a:extLst>
          </p:cNvPr>
          <p:cNvSpPr txBox="1"/>
          <p:nvPr/>
        </p:nvSpPr>
        <p:spPr>
          <a:xfrm>
            <a:off x="6461761" y="2799992"/>
            <a:ext cx="710175" cy="400110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中庭</a:t>
            </a:r>
          </a:p>
        </p:txBody>
      </p:sp>
    </p:spTree>
    <p:extLst>
      <p:ext uri="{BB962C8B-B14F-4D97-AF65-F5344CB8AC3E}">
        <p14:creationId xmlns:p14="http://schemas.microsoft.com/office/powerpoint/2010/main" val="12794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E3329DF-CF65-4F06-BB85-05D10CE638BA}"/>
              </a:ext>
            </a:extLst>
          </p:cNvPr>
          <p:cNvSpPr txBox="1"/>
          <p:nvPr/>
        </p:nvSpPr>
        <p:spPr>
          <a:xfrm>
            <a:off x="996434" y="138721"/>
            <a:ext cx="5569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排隊位置示意圖</a:t>
            </a:r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前側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5DE335C-5485-4B87-886A-661FD47D1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1"/>
          <a:stretch/>
        </p:blipFill>
        <p:spPr>
          <a:xfrm>
            <a:off x="1601231" y="990601"/>
            <a:ext cx="9141937" cy="5072742"/>
          </a:xfrm>
          <a:prstGeom prst="rect">
            <a:avLst/>
          </a:prstGeom>
        </p:spPr>
      </p:pic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91C2447F-F105-4A3D-97CC-20C6378D08D3}"/>
              </a:ext>
            </a:extLst>
          </p:cNvPr>
          <p:cNvSpPr/>
          <p:nvPr/>
        </p:nvSpPr>
        <p:spPr>
          <a:xfrm>
            <a:off x="2783298" y="2603804"/>
            <a:ext cx="620486" cy="14260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8CDB7B1-1B1F-47A1-972C-0C15B5F30927}"/>
              </a:ext>
            </a:extLst>
          </p:cNvPr>
          <p:cNvSpPr txBox="1"/>
          <p:nvPr/>
        </p:nvSpPr>
        <p:spPr>
          <a:xfrm>
            <a:off x="2592114" y="2074347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505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65E7B951-591C-43C4-A623-6264C0C1BE3E}"/>
              </a:ext>
            </a:extLst>
          </p:cNvPr>
          <p:cNvSpPr/>
          <p:nvPr/>
        </p:nvSpPr>
        <p:spPr>
          <a:xfrm>
            <a:off x="4587624" y="2002971"/>
            <a:ext cx="620486" cy="14260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09ED540-E164-4D1B-821E-0DA7697FE2AF}"/>
              </a:ext>
            </a:extLst>
          </p:cNvPr>
          <p:cNvSpPr txBox="1"/>
          <p:nvPr/>
        </p:nvSpPr>
        <p:spPr>
          <a:xfrm>
            <a:off x="4396440" y="1473514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504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8153F94E-9827-44EA-B6FD-D663976FD4C8}"/>
              </a:ext>
            </a:extLst>
          </p:cNvPr>
          <p:cNvSpPr/>
          <p:nvPr/>
        </p:nvSpPr>
        <p:spPr>
          <a:xfrm>
            <a:off x="7081474" y="4637314"/>
            <a:ext cx="620486" cy="14260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2C872CE-D853-4761-BB66-238EFB776539}"/>
              </a:ext>
            </a:extLst>
          </p:cNvPr>
          <p:cNvSpPr txBox="1"/>
          <p:nvPr/>
        </p:nvSpPr>
        <p:spPr>
          <a:xfrm>
            <a:off x="6890290" y="4107857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404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6EEFCC01-43EA-4C98-81D7-A60BF9AB5A10}"/>
              </a:ext>
            </a:extLst>
          </p:cNvPr>
          <p:cNvSpPr/>
          <p:nvPr/>
        </p:nvSpPr>
        <p:spPr>
          <a:xfrm>
            <a:off x="7585627" y="2678738"/>
            <a:ext cx="620486" cy="14260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EAB81C0-B1A2-40ED-A33F-05638D77C4D5}"/>
              </a:ext>
            </a:extLst>
          </p:cNvPr>
          <p:cNvSpPr txBox="1"/>
          <p:nvPr/>
        </p:nvSpPr>
        <p:spPr>
          <a:xfrm>
            <a:off x="7394443" y="2149281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405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6D60227F-6CE8-407A-ACB1-0AC8B0D5C06F}"/>
              </a:ext>
            </a:extLst>
          </p:cNvPr>
          <p:cNvSpPr/>
          <p:nvPr/>
        </p:nvSpPr>
        <p:spPr>
          <a:xfrm>
            <a:off x="8317431" y="1629209"/>
            <a:ext cx="620486" cy="14260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D157E0D-A037-46CB-9103-A3CF91916D18}"/>
              </a:ext>
            </a:extLst>
          </p:cNvPr>
          <p:cNvSpPr txBox="1"/>
          <p:nvPr/>
        </p:nvSpPr>
        <p:spPr>
          <a:xfrm>
            <a:off x="8126247" y="1099752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403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D4506982-C85D-4A09-BDCE-C533117F46BA}"/>
              </a:ext>
            </a:extLst>
          </p:cNvPr>
          <p:cNvSpPr/>
          <p:nvPr/>
        </p:nvSpPr>
        <p:spPr>
          <a:xfrm>
            <a:off x="6276923" y="1622972"/>
            <a:ext cx="620486" cy="14260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FE57EB4-BC2B-4C60-A66F-2DEA7AB7C317}"/>
              </a:ext>
            </a:extLst>
          </p:cNvPr>
          <p:cNvSpPr txBox="1"/>
          <p:nvPr/>
        </p:nvSpPr>
        <p:spPr>
          <a:xfrm>
            <a:off x="6085739" y="1093515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402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344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9E6AEE-9A67-4670-93D6-311008B93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8"/>
          <a:stretch/>
        </p:blipFill>
        <p:spPr>
          <a:xfrm>
            <a:off x="1514770" y="1040381"/>
            <a:ext cx="9141937" cy="502296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E3329DF-CF65-4F06-BB85-05D10CE638BA}"/>
              </a:ext>
            </a:extLst>
          </p:cNvPr>
          <p:cNvSpPr txBox="1"/>
          <p:nvPr/>
        </p:nvSpPr>
        <p:spPr>
          <a:xfrm>
            <a:off x="996434" y="138721"/>
            <a:ext cx="5569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排隊位置示意圖</a:t>
            </a:r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後側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91C2447F-F105-4A3D-97CC-20C6378D08D3}"/>
              </a:ext>
            </a:extLst>
          </p:cNvPr>
          <p:cNvSpPr/>
          <p:nvPr/>
        </p:nvSpPr>
        <p:spPr>
          <a:xfrm>
            <a:off x="3116377" y="4476148"/>
            <a:ext cx="620486" cy="14260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8CDB7B1-1B1F-47A1-972C-0C15B5F30927}"/>
              </a:ext>
            </a:extLst>
          </p:cNvPr>
          <p:cNvSpPr txBox="1"/>
          <p:nvPr/>
        </p:nvSpPr>
        <p:spPr>
          <a:xfrm>
            <a:off x="2614950" y="3942307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604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65E7B951-591C-43C4-A623-6264C0C1BE3E}"/>
              </a:ext>
            </a:extLst>
          </p:cNvPr>
          <p:cNvSpPr/>
          <p:nvPr/>
        </p:nvSpPr>
        <p:spPr>
          <a:xfrm>
            <a:off x="3955628" y="3133704"/>
            <a:ext cx="620486" cy="14260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09ED540-E164-4D1B-821E-0DA7697FE2AF}"/>
              </a:ext>
            </a:extLst>
          </p:cNvPr>
          <p:cNvSpPr txBox="1"/>
          <p:nvPr/>
        </p:nvSpPr>
        <p:spPr>
          <a:xfrm>
            <a:off x="3426620" y="2633239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605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8153F94E-9827-44EA-B6FD-D663976FD4C8}"/>
              </a:ext>
            </a:extLst>
          </p:cNvPr>
          <p:cNvSpPr/>
          <p:nvPr/>
        </p:nvSpPr>
        <p:spPr>
          <a:xfrm>
            <a:off x="4996180" y="1563601"/>
            <a:ext cx="620486" cy="13312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2C872CE-D853-4761-BB66-238EFB776539}"/>
              </a:ext>
            </a:extLst>
          </p:cNvPr>
          <p:cNvSpPr txBox="1"/>
          <p:nvPr/>
        </p:nvSpPr>
        <p:spPr>
          <a:xfrm>
            <a:off x="4422650" y="1019139"/>
            <a:ext cx="1767545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401.601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6EEFCC01-43EA-4C98-81D7-A60BF9AB5A10}"/>
              </a:ext>
            </a:extLst>
          </p:cNvPr>
          <p:cNvSpPr/>
          <p:nvPr/>
        </p:nvSpPr>
        <p:spPr>
          <a:xfrm>
            <a:off x="8492407" y="3612796"/>
            <a:ext cx="620486" cy="14260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EAB81C0-B1A2-40ED-A33F-05638D77C4D5}"/>
              </a:ext>
            </a:extLst>
          </p:cNvPr>
          <p:cNvSpPr txBox="1"/>
          <p:nvPr/>
        </p:nvSpPr>
        <p:spPr>
          <a:xfrm>
            <a:off x="8301223" y="3089576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502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6D60227F-6CE8-407A-ACB1-0AC8B0D5C06F}"/>
              </a:ext>
            </a:extLst>
          </p:cNvPr>
          <p:cNvSpPr/>
          <p:nvPr/>
        </p:nvSpPr>
        <p:spPr>
          <a:xfrm>
            <a:off x="6948594" y="2646644"/>
            <a:ext cx="620486" cy="14260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D157E0D-A037-46CB-9103-A3CF91916D18}"/>
              </a:ext>
            </a:extLst>
          </p:cNvPr>
          <p:cNvSpPr txBox="1"/>
          <p:nvPr/>
        </p:nvSpPr>
        <p:spPr>
          <a:xfrm>
            <a:off x="7099028" y="2121011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503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D4506982-C85D-4A09-BDCE-C533117F46BA}"/>
              </a:ext>
            </a:extLst>
          </p:cNvPr>
          <p:cNvSpPr/>
          <p:nvPr/>
        </p:nvSpPr>
        <p:spPr>
          <a:xfrm>
            <a:off x="4498083" y="2149872"/>
            <a:ext cx="620486" cy="14260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FE57EB4-BC2B-4C60-A66F-2DEA7AB7C317}"/>
              </a:ext>
            </a:extLst>
          </p:cNvPr>
          <p:cNvSpPr txBox="1"/>
          <p:nvPr/>
        </p:nvSpPr>
        <p:spPr>
          <a:xfrm>
            <a:off x="3962351" y="1634505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603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箭號: 向下 18">
            <a:extLst>
              <a:ext uri="{FF2B5EF4-FFF2-40B4-BE49-F238E27FC236}">
                <a16:creationId xmlns:a16="http://schemas.microsoft.com/office/drawing/2014/main" id="{44D37683-E709-4533-8038-1D920D369FAC}"/>
              </a:ext>
            </a:extLst>
          </p:cNvPr>
          <p:cNvSpPr/>
          <p:nvPr/>
        </p:nvSpPr>
        <p:spPr>
          <a:xfrm>
            <a:off x="6056470" y="2128953"/>
            <a:ext cx="620486" cy="14260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C5B4CC3-39BA-4771-9309-8FCCD1A9E6EE}"/>
              </a:ext>
            </a:extLst>
          </p:cNvPr>
          <p:cNvSpPr txBox="1"/>
          <p:nvPr/>
        </p:nvSpPr>
        <p:spPr>
          <a:xfrm>
            <a:off x="6190195" y="1595112"/>
            <a:ext cx="1002854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602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7043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4906638-960F-46BC-A642-C949195FBB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1" b="12131"/>
          <a:stretch/>
        </p:blipFill>
        <p:spPr>
          <a:xfrm>
            <a:off x="996434" y="1714500"/>
            <a:ext cx="6576158" cy="3429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1235697-191C-40A7-BC56-EDAAB15F5510}"/>
              </a:ext>
            </a:extLst>
          </p:cNvPr>
          <p:cNvSpPr txBox="1"/>
          <p:nvPr/>
        </p:nvSpPr>
        <p:spPr>
          <a:xfrm>
            <a:off x="996434" y="138721"/>
            <a:ext cx="303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回報人數處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37BA0E71-EF65-42CC-B5B2-9002DB65FDFB}"/>
              </a:ext>
            </a:extLst>
          </p:cNvPr>
          <p:cNvSpPr/>
          <p:nvPr/>
        </p:nvSpPr>
        <p:spPr>
          <a:xfrm>
            <a:off x="3974270" y="2376441"/>
            <a:ext cx="620486" cy="14260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D4DF6EB-276A-4B04-A479-B9FE4823C5EA}"/>
              </a:ext>
            </a:extLst>
          </p:cNvPr>
          <p:cNvSpPr txBox="1"/>
          <p:nvPr/>
        </p:nvSpPr>
        <p:spPr>
          <a:xfrm>
            <a:off x="3188567" y="1853221"/>
            <a:ext cx="2191892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回報人數桌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4BA75E-E8DB-4318-92EA-3C53BB14D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2"/>
          <a:stretch/>
        </p:blipFill>
        <p:spPr>
          <a:xfrm>
            <a:off x="7983033" y="65582"/>
            <a:ext cx="3212533" cy="31486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C630392-7DC3-489D-B42C-12FD3867D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20" y="3259163"/>
            <a:ext cx="3796477" cy="28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47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74C45B1-A598-4E12-AC85-4E173A69BA6E}"/>
              </a:ext>
            </a:extLst>
          </p:cNvPr>
          <p:cNvSpPr txBox="1"/>
          <p:nvPr/>
        </p:nvSpPr>
        <p:spPr>
          <a:xfrm>
            <a:off x="996434" y="138721"/>
            <a:ext cx="303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回報人數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3F86359-4378-49D9-873C-3C7B1D2FBE65}"/>
              </a:ext>
            </a:extLst>
          </p:cNvPr>
          <p:cNvSpPr txBox="1"/>
          <p:nvPr/>
        </p:nvSpPr>
        <p:spPr>
          <a:xfrm>
            <a:off x="1351613" y="1974954"/>
            <a:ext cx="9488774" cy="2908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1095991-A913-4F02-921B-3555E7650A1C}"/>
              </a:ext>
            </a:extLst>
          </p:cNvPr>
          <p:cNvSpPr txBox="1"/>
          <p:nvPr/>
        </p:nvSpPr>
        <p:spPr>
          <a:xfrm>
            <a:off x="4490799" y="4883046"/>
            <a:ext cx="321040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回報人數桌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3183BAA-7453-4419-AAF5-9FDCF5D05AB9}"/>
              </a:ext>
            </a:extLst>
          </p:cNvPr>
          <p:cNvSpPr txBox="1"/>
          <p:nvPr/>
        </p:nvSpPr>
        <p:spPr>
          <a:xfrm>
            <a:off x="1876267" y="4359826"/>
            <a:ext cx="203616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976BF65-FC11-4E94-9E29-D9C31A5E100C}"/>
              </a:ext>
            </a:extLst>
          </p:cNvPr>
          <p:cNvSpPr txBox="1"/>
          <p:nvPr/>
        </p:nvSpPr>
        <p:spPr>
          <a:xfrm>
            <a:off x="5077916" y="4359826"/>
            <a:ext cx="203616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E9A537-3917-4C7B-8DBD-E5B3EA8ACF72}"/>
              </a:ext>
            </a:extLst>
          </p:cNvPr>
          <p:cNvSpPr txBox="1"/>
          <p:nvPr/>
        </p:nvSpPr>
        <p:spPr>
          <a:xfrm>
            <a:off x="8555013" y="4359826"/>
            <a:ext cx="203616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15F28BF-B1DE-4C9C-B428-81261B52A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5" t="10604" r="29094" b="6259"/>
          <a:stretch/>
        </p:blipFill>
        <p:spPr>
          <a:xfrm>
            <a:off x="2514394" y="2014241"/>
            <a:ext cx="739987" cy="232047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16B0371-970A-49AD-B6F1-71054D470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5" t="10604" r="29094" b="6259"/>
          <a:stretch/>
        </p:blipFill>
        <p:spPr>
          <a:xfrm>
            <a:off x="5726004" y="2014241"/>
            <a:ext cx="739987" cy="23204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99C4F7B-B655-4FD9-9ADC-F1D70B55D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5" t="10604" r="29094" b="6259"/>
          <a:stretch/>
        </p:blipFill>
        <p:spPr>
          <a:xfrm>
            <a:off x="9203101" y="1974954"/>
            <a:ext cx="739987" cy="232047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3ED2366-5D05-443A-8527-BE011B2B01AE}"/>
              </a:ext>
            </a:extLst>
          </p:cNvPr>
          <p:cNvSpPr txBox="1"/>
          <p:nvPr/>
        </p:nvSpPr>
        <p:spPr>
          <a:xfrm>
            <a:off x="3615081" y="3134387"/>
            <a:ext cx="160416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缺席：２人</a:t>
            </a:r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缺席號碼：</a:t>
            </a:r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１（未到校）</a:t>
            </a:r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２０（未到校）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C8144F7-9F0B-408E-9FB5-7B8EF4C73B04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988897" y="3734552"/>
            <a:ext cx="626184" cy="4280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A4A09A1-D18A-41CF-9B1F-3481226E0667}"/>
              </a:ext>
            </a:extLst>
          </p:cNvPr>
          <p:cNvSpPr txBox="1"/>
          <p:nvPr/>
        </p:nvSpPr>
        <p:spPr>
          <a:xfrm>
            <a:off x="6888785" y="3134387"/>
            <a:ext cx="16041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缺席：０人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322F3128-A019-4706-BF02-3182A04332D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6262601" y="3319053"/>
            <a:ext cx="626184" cy="8435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F771336F-C0F7-42CD-992B-528E1522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250340" y="1025947"/>
            <a:ext cx="819119" cy="1012889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4BFF622B-70F8-4C81-8DD2-11006A21CF82}"/>
              </a:ext>
            </a:extLst>
          </p:cNvPr>
          <p:cNvSpPr txBox="1"/>
          <p:nvPr/>
        </p:nvSpPr>
        <p:spPr>
          <a:xfrm>
            <a:off x="918619" y="1195547"/>
            <a:ext cx="3304523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班級就疏散側門腹地位置後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01A9882-DCA1-4018-A41D-55742F6BA907}"/>
              </a:ext>
            </a:extLst>
          </p:cNvPr>
          <p:cNvSpPr txBox="1"/>
          <p:nvPr/>
        </p:nvSpPr>
        <p:spPr>
          <a:xfrm>
            <a:off x="5096657" y="1191214"/>
            <a:ext cx="2505921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副班長進行人數清點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B2A8D9A-8920-435F-A130-F8AB380C86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7629776" y="1021962"/>
            <a:ext cx="819119" cy="1012889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DC64E193-5B57-480F-974C-048E5F985ECB}"/>
              </a:ext>
            </a:extLst>
          </p:cNvPr>
          <p:cNvSpPr txBox="1"/>
          <p:nvPr/>
        </p:nvSpPr>
        <p:spPr>
          <a:xfrm>
            <a:off x="8476093" y="1185103"/>
            <a:ext cx="2819793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回報人數處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回報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971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C645689-DFD3-41D0-BD20-26F5A7AB6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943602"/>
              </p:ext>
            </p:extLst>
          </p:nvPr>
        </p:nvGraphicFramePr>
        <p:xfrm>
          <a:off x="765309" y="3838486"/>
          <a:ext cx="10634211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3142">
                  <a:extLst>
                    <a:ext uri="{9D8B030D-6E8A-4147-A177-3AD203B41FA5}">
                      <a16:colId xmlns:a16="http://schemas.microsoft.com/office/drawing/2014/main" val="1659829192"/>
                    </a:ext>
                  </a:extLst>
                </a:gridCol>
                <a:gridCol w="2082395">
                  <a:extLst>
                    <a:ext uri="{9D8B030D-6E8A-4147-A177-3AD203B41FA5}">
                      <a16:colId xmlns:a16="http://schemas.microsoft.com/office/drawing/2014/main" val="3927952165"/>
                    </a:ext>
                  </a:extLst>
                </a:gridCol>
                <a:gridCol w="2455817">
                  <a:extLst>
                    <a:ext uri="{9D8B030D-6E8A-4147-A177-3AD203B41FA5}">
                      <a16:colId xmlns:a16="http://schemas.microsoft.com/office/drawing/2014/main" val="2036065813"/>
                    </a:ext>
                  </a:extLst>
                </a:gridCol>
                <a:gridCol w="3701143">
                  <a:extLst>
                    <a:ext uri="{9D8B030D-6E8A-4147-A177-3AD203B41FA5}">
                      <a16:colId xmlns:a16="http://schemas.microsoft.com/office/drawing/2014/main" val="1675628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0425366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座標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任務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引導班級</a:t>
                      </a:r>
                      <a:endParaRPr lang="zh-TW" sz="20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人員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728278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教師辦公室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1F</a:t>
                      </a: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旁通道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避難引導、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協助前區班級隊伍定位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 405 (2) 404 (3) 505 (4) 504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周于哲 老師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7852228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中央樓梯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2F.1F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避難引導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 403 (2) 402 (3) 604 (4) 605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宥婕</a:t>
                      </a: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老師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936979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A3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後側樓梯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2F.1F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避難引導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 502 (2) 503 (3) 602 (4) 603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楊智琳</a:t>
                      </a: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老師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726936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A4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側門腹地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後區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協助後區班級隊伍定位、人數回報統計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宥婕 老師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858446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A5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高中部大樓中庭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避難引導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501</a:t>
                      </a: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行政辦公室 </a:t>
                      </a: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老師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2235194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9D8C3E75-B7B9-4CA9-B49D-0EB3E5E27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r="9847" b="68306"/>
          <a:stretch/>
        </p:blipFill>
        <p:spPr>
          <a:xfrm>
            <a:off x="699101" y="463924"/>
            <a:ext cx="10766625" cy="325363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469B491-4396-4B76-93DB-7AA3B586C6E2}"/>
              </a:ext>
            </a:extLst>
          </p:cNvPr>
          <p:cNvSpPr txBox="1"/>
          <p:nvPr/>
        </p:nvSpPr>
        <p:spPr>
          <a:xfrm>
            <a:off x="996433" y="208391"/>
            <a:ext cx="7502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避難引導老師位置及任務分配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508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9DAED3B-FE68-4059-9BAC-3B6C89DF6133}"/>
              </a:ext>
            </a:extLst>
          </p:cNvPr>
          <p:cNvSpPr txBox="1"/>
          <p:nvPr/>
        </p:nvSpPr>
        <p:spPr>
          <a:xfrm>
            <a:off x="1379621" y="330311"/>
            <a:ext cx="3061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問題與討論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4392D2CA-7C64-4714-9BE3-6920FEA2B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1446" y="715031"/>
            <a:ext cx="5269566" cy="51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9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C00974-F062-4A76-B16F-01BC167AC3FE}"/>
              </a:ext>
            </a:extLst>
          </p:cNvPr>
          <p:cNvSpPr txBox="1"/>
          <p:nvPr/>
        </p:nvSpPr>
        <p:spPr>
          <a:xfrm>
            <a:off x="1379621" y="330311"/>
            <a:ext cx="2727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演練程序</a:t>
            </a:r>
          </a:p>
        </p:txBody>
      </p:sp>
      <p:sp>
        <p:nvSpPr>
          <p:cNvPr id="5" name="矩形: 圓角 11">
            <a:extLst>
              <a:ext uri="{FF2B5EF4-FFF2-40B4-BE49-F238E27FC236}">
                <a16:creationId xmlns:a16="http://schemas.microsoft.com/office/drawing/2014/main" id="{A1D62638-6C26-4320-9B07-8936D7DF69EB}"/>
              </a:ext>
            </a:extLst>
          </p:cNvPr>
          <p:cNvSpPr/>
          <p:nvPr/>
        </p:nvSpPr>
        <p:spPr>
          <a:xfrm>
            <a:off x="974590" y="1099753"/>
            <a:ext cx="2585770" cy="40882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D32FCC-066E-4AF0-A20A-23B6918B39C6}"/>
              </a:ext>
            </a:extLst>
          </p:cNvPr>
          <p:cNvSpPr txBox="1"/>
          <p:nvPr/>
        </p:nvSpPr>
        <p:spPr>
          <a:xfrm>
            <a:off x="1049036" y="2389212"/>
            <a:ext cx="2550432" cy="274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警報聲響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趴下、掩護、穩住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關電器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電扇、電燈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打開前後門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11">
            <a:extLst>
              <a:ext uri="{FF2B5EF4-FFF2-40B4-BE49-F238E27FC236}">
                <a16:creationId xmlns:a16="http://schemas.microsoft.com/office/drawing/2014/main" id="{FF84B425-F051-4AF2-8C28-167B7C354EC3}"/>
              </a:ext>
            </a:extLst>
          </p:cNvPr>
          <p:cNvSpPr/>
          <p:nvPr/>
        </p:nvSpPr>
        <p:spPr>
          <a:xfrm>
            <a:off x="4954912" y="1099753"/>
            <a:ext cx="2528803" cy="50468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1">
            <a:extLst>
              <a:ext uri="{FF2B5EF4-FFF2-40B4-BE49-F238E27FC236}">
                <a16:creationId xmlns:a16="http://schemas.microsoft.com/office/drawing/2014/main" id="{A514C374-0FCD-425C-A20B-E923B76C506D}"/>
              </a:ext>
            </a:extLst>
          </p:cNvPr>
          <p:cNvSpPr/>
          <p:nvPr/>
        </p:nvSpPr>
        <p:spPr>
          <a:xfrm>
            <a:off x="8615874" y="1099752"/>
            <a:ext cx="2528030" cy="28435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">
            <a:extLst>
              <a:ext uri="{FF2B5EF4-FFF2-40B4-BE49-F238E27FC236}">
                <a16:creationId xmlns:a16="http://schemas.microsoft.com/office/drawing/2014/main" id="{1208F419-3340-40AE-A4D4-3BF046758900}"/>
              </a:ext>
            </a:extLst>
          </p:cNvPr>
          <p:cNvSpPr/>
          <p:nvPr/>
        </p:nvSpPr>
        <p:spPr>
          <a:xfrm>
            <a:off x="8777909" y="1274883"/>
            <a:ext cx="2203961" cy="4913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人員清點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B3414E7-7EF8-4D84-99ED-395BA532E976}"/>
              </a:ext>
            </a:extLst>
          </p:cNvPr>
          <p:cNvSpPr txBox="1"/>
          <p:nvPr/>
        </p:nvSpPr>
        <p:spPr>
          <a:xfrm>
            <a:off x="4954913" y="2389212"/>
            <a:ext cx="2528030" cy="3434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以書包保護頭部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迅速移動至教室外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依規劃之疏散路線前往集合點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班長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不推、不跑、不語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628E419-DC4A-464E-8B8A-6E104A256C6D}"/>
              </a:ext>
            </a:extLst>
          </p:cNvPr>
          <p:cNvSpPr txBox="1"/>
          <p:nvPr/>
        </p:nvSpPr>
        <p:spPr>
          <a:xfrm>
            <a:off x="8615136" y="2389212"/>
            <a:ext cx="2448272" cy="135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領取點名條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副班長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回報人數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AD7D356-418C-4EFB-A9B3-C827AF03F8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3722978" y="2419160"/>
            <a:ext cx="1037693" cy="1283169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8E1EF68B-74F9-4641-9E2A-E84ED19D8571}"/>
              </a:ext>
            </a:extLst>
          </p:cNvPr>
          <p:cNvSpPr txBox="1"/>
          <p:nvPr/>
        </p:nvSpPr>
        <p:spPr>
          <a:xfrm>
            <a:off x="1238336" y="1606050"/>
            <a:ext cx="2058278" cy="71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09:21</a:t>
            </a:r>
            <a:r>
              <a:rPr lang="zh-TW" altLang="en-US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~ 09:23</a:t>
            </a:r>
            <a:endParaRPr lang="en-US" altLang="zh-TW" sz="2400" b="1" i="1" dirty="0">
              <a:solidFill>
                <a:srgbClr val="0070C0"/>
              </a:solidFill>
              <a:latin typeface="Gill Sans MT" panose="020B05020201040202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EF7EED1-1320-4453-991B-99FA8055CD60}"/>
              </a:ext>
            </a:extLst>
          </p:cNvPr>
          <p:cNvSpPr txBox="1"/>
          <p:nvPr/>
        </p:nvSpPr>
        <p:spPr>
          <a:xfrm>
            <a:off x="5117333" y="1606050"/>
            <a:ext cx="2203961" cy="71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09:23</a:t>
            </a:r>
            <a:r>
              <a:rPr lang="zh-TW" altLang="en-US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~ 09:28</a:t>
            </a:r>
            <a:endParaRPr lang="en-US" altLang="zh-TW" sz="2400" b="1" i="1" dirty="0">
              <a:solidFill>
                <a:srgbClr val="0070C0"/>
              </a:solidFill>
              <a:latin typeface="Gill Sans MT" panose="020B0502020104020203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E1C26740-B57D-43F2-877B-428AB3C855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7555638" y="2419159"/>
            <a:ext cx="1037693" cy="1283169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3B9D3FDF-88A1-4154-A451-AE16601088C3}"/>
              </a:ext>
            </a:extLst>
          </p:cNvPr>
          <p:cNvSpPr txBox="1"/>
          <p:nvPr/>
        </p:nvSpPr>
        <p:spPr>
          <a:xfrm>
            <a:off x="8777909" y="1606050"/>
            <a:ext cx="2203961" cy="71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09:28</a:t>
            </a:r>
            <a:r>
              <a:rPr lang="zh-TW" altLang="en-US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~ 09:38</a:t>
            </a:r>
            <a:endParaRPr lang="en-US" altLang="zh-TW" sz="2400" b="1" i="1" dirty="0">
              <a:solidFill>
                <a:srgbClr val="0070C0"/>
              </a:solidFill>
              <a:latin typeface="Gill Sans MT" panose="020B05020201040202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矩形: 圓角 1">
            <a:extLst>
              <a:ext uri="{FF2B5EF4-FFF2-40B4-BE49-F238E27FC236}">
                <a16:creationId xmlns:a16="http://schemas.microsoft.com/office/drawing/2014/main" id="{7E98B0DE-6645-44F2-9C13-09CED9B35CB5}"/>
              </a:ext>
            </a:extLst>
          </p:cNvPr>
          <p:cNvSpPr/>
          <p:nvPr/>
        </p:nvSpPr>
        <p:spPr>
          <a:xfrm>
            <a:off x="5117332" y="1274883"/>
            <a:ext cx="2203962" cy="4826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地震稍歇</a:t>
            </a:r>
          </a:p>
        </p:txBody>
      </p:sp>
      <p:sp>
        <p:nvSpPr>
          <p:cNvPr id="6" name="矩形: 圓角 1">
            <a:extLst>
              <a:ext uri="{FF2B5EF4-FFF2-40B4-BE49-F238E27FC236}">
                <a16:creationId xmlns:a16="http://schemas.microsoft.com/office/drawing/2014/main" id="{51AFF3D4-36AA-4ED0-97C5-AFF2EB1CF7D9}"/>
              </a:ext>
            </a:extLst>
          </p:cNvPr>
          <p:cNvSpPr/>
          <p:nvPr/>
        </p:nvSpPr>
        <p:spPr>
          <a:xfrm>
            <a:off x="1176542" y="1283518"/>
            <a:ext cx="2181867" cy="46708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地震發生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38CF56-63D7-4CAD-A592-5150E8E44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14" y="5251417"/>
            <a:ext cx="3643169" cy="15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13663FF9-301B-4AE7-8500-C5B30453F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2267" y="2244394"/>
            <a:ext cx="3851767" cy="113214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19E48FC-9C76-4071-8A3D-9CB59EFB31B7}"/>
              </a:ext>
            </a:extLst>
          </p:cNvPr>
          <p:cNvSpPr txBox="1"/>
          <p:nvPr/>
        </p:nvSpPr>
        <p:spPr>
          <a:xfrm>
            <a:off x="6400005" y="5527734"/>
            <a:ext cx="40786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年度國家防災日 防災演練相關檔案</a:t>
            </a:r>
          </a:p>
        </p:txBody>
      </p:sp>
    </p:spTree>
    <p:extLst>
      <p:ext uri="{BB962C8B-B14F-4D97-AF65-F5344CB8AC3E}">
        <p14:creationId xmlns:p14="http://schemas.microsoft.com/office/powerpoint/2010/main" val="401012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1">
            <a:extLst>
              <a:ext uri="{FF2B5EF4-FFF2-40B4-BE49-F238E27FC236}">
                <a16:creationId xmlns:a16="http://schemas.microsoft.com/office/drawing/2014/main" id="{38C5911F-F0F1-464B-B733-B8EA0518E816}"/>
              </a:ext>
            </a:extLst>
          </p:cNvPr>
          <p:cNvSpPr/>
          <p:nvPr/>
        </p:nvSpPr>
        <p:spPr>
          <a:xfrm>
            <a:off x="974590" y="1099753"/>
            <a:ext cx="2585770" cy="408825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12C4D2D-15E3-48DC-86AB-B2D28479922C}"/>
              </a:ext>
            </a:extLst>
          </p:cNvPr>
          <p:cNvSpPr txBox="1"/>
          <p:nvPr/>
        </p:nvSpPr>
        <p:spPr>
          <a:xfrm>
            <a:off x="1049036" y="2389212"/>
            <a:ext cx="2550432" cy="274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警報聲響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趴下、掩護、穩住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關電器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電扇、電燈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打開前後門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08CCF18-2595-427A-B873-506AAE9DBBF4}"/>
              </a:ext>
            </a:extLst>
          </p:cNvPr>
          <p:cNvSpPr txBox="1"/>
          <p:nvPr/>
        </p:nvSpPr>
        <p:spPr>
          <a:xfrm>
            <a:off x="1238336" y="1606050"/>
            <a:ext cx="2058278" cy="71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09:21</a:t>
            </a:r>
            <a:r>
              <a:rPr lang="zh-TW" altLang="en-US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~ 09:23</a:t>
            </a:r>
            <a:endParaRPr lang="en-US" altLang="zh-TW" sz="2400" b="1" i="1" dirty="0">
              <a:solidFill>
                <a:srgbClr val="0070C0"/>
              </a:solidFill>
              <a:latin typeface="Gill Sans MT" panose="020B05020201040202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矩形: 圓角 1">
            <a:extLst>
              <a:ext uri="{FF2B5EF4-FFF2-40B4-BE49-F238E27FC236}">
                <a16:creationId xmlns:a16="http://schemas.microsoft.com/office/drawing/2014/main" id="{58D46651-E0BD-4799-9892-E4D8A9CDEB15}"/>
              </a:ext>
            </a:extLst>
          </p:cNvPr>
          <p:cNvSpPr/>
          <p:nvPr/>
        </p:nvSpPr>
        <p:spPr>
          <a:xfrm>
            <a:off x="1176542" y="1283518"/>
            <a:ext cx="2181867" cy="46708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地震發生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FA8A899-4873-48FC-AFED-EB7982811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00" y="104930"/>
            <a:ext cx="2751360" cy="366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360E113-D6C7-4D77-ADF5-8B94A6AFBD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r="8539"/>
          <a:stretch/>
        </p:blipFill>
        <p:spPr>
          <a:xfrm>
            <a:off x="7220700" y="3070218"/>
            <a:ext cx="2751360" cy="296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2396721-A950-4B2A-9807-920536DAA7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4"/>
          <a:stretch/>
        </p:blipFill>
        <p:spPr>
          <a:xfrm>
            <a:off x="9972060" y="1099753"/>
            <a:ext cx="2086796" cy="366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FCCD44C-8A50-4E7D-968C-F7880441EA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/>
          <a:stretch/>
        </p:blipFill>
        <p:spPr>
          <a:xfrm>
            <a:off x="3634806" y="181104"/>
            <a:ext cx="3376746" cy="577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8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1">
            <a:extLst>
              <a:ext uri="{FF2B5EF4-FFF2-40B4-BE49-F238E27FC236}">
                <a16:creationId xmlns:a16="http://schemas.microsoft.com/office/drawing/2014/main" id="{7A38E0BE-DB45-4FC8-92B7-A4685717F0C3}"/>
              </a:ext>
            </a:extLst>
          </p:cNvPr>
          <p:cNvSpPr/>
          <p:nvPr/>
        </p:nvSpPr>
        <p:spPr>
          <a:xfrm>
            <a:off x="1177391" y="635058"/>
            <a:ext cx="2528803" cy="50468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51D8F6F-A820-4379-9DE6-62776F5E885A}"/>
              </a:ext>
            </a:extLst>
          </p:cNvPr>
          <p:cNvSpPr txBox="1"/>
          <p:nvPr/>
        </p:nvSpPr>
        <p:spPr>
          <a:xfrm>
            <a:off x="1177392" y="1924517"/>
            <a:ext cx="2528030" cy="3434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以書包保護頭部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迅速移動至教室外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依規劃之疏散路線前往集合點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班長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不推、不跑、不語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228A692-D637-462C-8AD8-50071B3ED829}"/>
              </a:ext>
            </a:extLst>
          </p:cNvPr>
          <p:cNvSpPr txBox="1"/>
          <p:nvPr/>
        </p:nvSpPr>
        <p:spPr>
          <a:xfrm>
            <a:off x="1343402" y="1141355"/>
            <a:ext cx="2203961" cy="71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09:23</a:t>
            </a:r>
            <a:r>
              <a:rPr lang="zh-TW" altLang="en-US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~ 09:28</a:t>
            </a:r>
            <a:endParaRPr lang="en-US" altLang="zh-TW" sz="2400" b="1" i="1" dirty="0">
              <a:solidFill>
                <a:srgbClr val="0070C0"/>
              </a:solidFill>
              <a:latin typeface="Gill Sans MT" panose="020B05020201040202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矩形: 圓角 1">
            <a:extLst>
              <a:ext uri="{FF2B5EF4-FFF2-40B4-BE49-F238E27FC236}">
                <a16:creationId xmlns:a16="http://schemas.microsoft.com/office/drawing/2014/main" id="{BA3D2481-5B14-442E-AAF2-976C915717CD}"/>
              </a:ext>
            </a:extLst>
          </p:cNvPr>
          <p:cNvSpPr/>
          <p:nvPr/>
        </p:nvSpPr>
        <p:spPr>
          <a:xfrm>
            <a:off x="1339426" y="810188"/>
            <a:ext cx="2203962" cy="4826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地震稍歇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06C89C1-A42A-4798-88A8-87DE81639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74" y="862442"/>
            <a:ext cx="3393035" cy="452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787B639-4038-4AB6-8715-96403B87AD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3"/>
          <a:stretch/>
        </p:blipFill>
        <p:spPr>
          <a:xfrm>
            <a:off x="7106409" y="1292860"/>
            <a:ext cx="4310744" cy="3858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076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1">
            <a:extLst>
              <a:ext uri="{FF2B5EF4-FFF2-40B4-BE49-F238E27FC236}">
                <a16:creationId xmlns:a16="http://schemas.microsoft.com/office/drawing/2014/main" id="{6F237263-4D68-402A-B713-C3A36F3466F7}"/>
              </a:ext>
            </a:extLst>
          </p:cNvPr>
          <p:cNvSpPr/>
          <p:nvPr/>
        </p:nvSpPr>
        <p:spPr>
          <a:xfrm>
            <a:off x="1074253" y="1665809"/>
            <a:ext cx="2528030" cy="28435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1">
            <a:extLst>
              <a:ext uri="{FF2B5EF4-FFF2-40B4-BE49-F238E27FC236}">
                <a16:creationId xmlns:a16="http://schemas.microsoft.com/office/drawing/2014/main" id="{173012C0-65EF-4A50-A992-D2CFAC9003DB}"/>
              </a:ext>
            </a:extLst>
          </p:cNvPr>
          <p:cNvSpPr/>
          <p:nvPr/>
        </p:nvSpPr>
        <p:spPr>
          <a:xfrm>
            <a:off x="1236287" y="1840940"/>
            <a:ext cx="2203961" cy="4913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人員清點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484FDF1-9DE6-4143-9BC9-246F59FB5FB8}"/>
              </a:ext>
            </a:extLst>
          </p:cNvPr>
          <p:cNvSpPr txBox="1"/>
          <p:nvPr/>
        </p:nvSpPr>
        <p:spPr>
          <a:xfrm>
            <a:off x="1073515" y="2955269"/>
            <a:ext cx="2448272" cy="135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領取點名條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副班長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回報人數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9CA6F67-DFFA-4DAD-8458-F2E7BAC63415}"/>
              </a:ext>
            </a:extLst>
          </p:cNvPr>
          <p:cNvSpPr txBox="1"/>
          <p:nvPr/>
        </p:nvSpPr>
        <p:spPr>
          <a:xfrm>
            <a:off x="1196407" y="2172107"/>
            <a:ext cx="2203961" cy="71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09:28</a:t>
            </a:r>
            <a:r>
              <a:rPr lang="zh-TW" altLang="en-US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 i="1" dirty="0">
                <a:latin typeface="Gill Sans MT" panose="020B0502020104020203" pitchFamily="34" charset="0"/>
                <a:ea typeface="微軟正黑體" panose="020B0604030504040204" pitchFamily="34" charset="-120"/>
              </a:rPr>
              <a:t>~ 09:38</a:t>
            </a:r>
            <a:endParaRPr lang="en-US" altLang="zh-TW" sz="2400" b="1" i="1" dirty="0">
              <a:solidFill>
                <a:srgbClr val="0070C0"/>
              </a:solidFill>
              <a:latin typeface="Gill Sans MT" panose="020B0502020104020203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FF8FECA-B55E-483B-A747-4895B0BD6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51" y="596809"/>
            <a:ext cx="3712573" cy="495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43B806A-8E21-4C48-B5F3-B59843406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31" y="596809"/>
            <a:ext cx="3712573" cy="495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2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855FC5A3-E615-4969-A4C3-7BA4AC808CA5}"/>
              </a:ext>
            </a:extLst>
          </p:cNvPr>
          <p:cNvSpPr txBox="1"/>
          <p:nvPr/>
        </p:nvSpPr>
        <p:spPr>
          <a:xfrm>
            <a:off x="1379620" y="330311"/>
            <a:ext cx="4132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班級疏散路線圖</a:t>
            </a:r>
          </a:p>
        </p:txBody>
      </p:sp>
      <p:sp>
        <p:nvSpPr>
          <p:cNvPr id="8" name="Line 2648">
            <a:extLst>
              <a:ext uri="{FF2B5EF4-FFF2-40B4-BE49-F238E27FC236}">
                <a16:creationId xmlns:a16="http://schemas.microsoft.com/office/drawing/2014/main" id="{00AEA095-308E-4679-9374-98C60B160C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8692" y="5309693"/>
            <a:ext cx="765209" cy="662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2191" tIns="61096" rIns="122191" bIns="61096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>
              <a:ln w="76200">
                <a:solidFill>
                  <a:schemeClr val="tx1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: 圓角 1">
            <a:extLst>
              <a:ext uri="{FF2B5EF4-FFF2-40B4-BE49-F238E27FC236}">
                <a16:creationId xmlns:a16="http://schemas.microsoft.com/office/drawing/2014/main" id="{0822E3E3-A24D-4D3F-A65B-20CCB498DDC1}"/>
              </a:ext>
            </a:extLst>
          </p:cNvPr>
          <p:cNvSpPr/>
          <p:nvPr/>
        </p:nvSpPr>
        <p:spPr>
          <a:xfrm>
            <a:off x="2303901" y="5068648"/>
            <a:ext cx="1483151" cy="482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疏散方向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685D8FA-8B7C-4D04-BCB0-0CA55B10A93C}"/>
              </a:ext>
            </a:extLst>
          </p:cNvPr>
          <p:cNvSpPr/>
          <p:nvPr/>
        </p:nvSpPr>
        <p:spPr bwMode="auto">
          <a:xfrm>
            <a:off x="4552261" y="5133419"/>
            <a:ext cx="1411254" cy="36579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緊 急 通 道</a:t>
            </a:r>
          </a:p>
        </p:txBody>
      </p:sp>
      <p:sp>
        <p:nvSpPr>
          <p:cNvPr id="11" name="矩形: 圓角 1">
            <a:extLst>
              <a:ext uri="{FF2B5EF4-FFF2-40B4-BE49-F238E27FC236}">
                <a16:creationId xmlns:a16="http://schemas.microsoft.com/office/drawing/2014/main" id="{98C2F55C-92CC-4F3F-B2E4-354B9C0C7D33}"/>
              </a:ext>
            </a:extLst>
          </p:cNvPr>
          <p:cNvSpPr/>
          <p:nvPr/>
        </p:nvSpPr>
        <p:spPr>
          <a:xfrm>
            <a:off x="5904903" y="5068648"/>
            <a:ext cx="1483151" cy="482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請留空間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1929F2A-58BB-4585-9EDB-8980058023C3}"/>
              </a:ext>
            </a:extLst>
          </p:cNvPr>
          <p:cNvSpPr/>
          <p:nvPr/>
        </p:nvSpPr>
        <p:spPr bwMode="auto">
          <a:xfrm>
            <a:off x="7972987" y="5133419"/>
            <a:ext cx="857508" cy="3657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605</a:t>
            </a:r>
            <a:endParaRPr kumimoji="1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3" name="矩形: 圓角 1">
            <a:extLst>
              <a:ext uri="{FF2B5EF4-FFF2-40B4-BE49-F238E27FC236}">
                <a16:creationId xmlns:a16="http://schemas.microsoft.com/office/drawing/2014/main" id="{08DAEFF4-50E4-4381-B11E-C3A2C296B35F}"/>
              </a:ext>
            </a:extLst>
          </p:cNvPr>
          <p:cNvSpPr/>
          <p:nvPr/>
        </p:nvSpPr>
        <p:spPr>
          <a:xfrm>
            <a:off x="8740696" y="5074979"/>
            <a:ext cx="2124777" cy="482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班級排隊位置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AA1BDB2-5ECC-44F1-8B69-C13BF996A98F}"/>
              </a:ext>
            </a:extLst>
          </p:cNvPr>
          <p:cNvSpPr txBox="1"/>
          <p:nvPr/>
        </p:nvSpPr>
        <p:spPr>
          <a:xfrm>
            <a:off x="1379620" y="5068357"/>
            <a:ext cx="2338940" cy="4826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4270F79-DED7-487C-A97F-39901CC1C930}"/>
              </a:ext>
            </a:extLst>
          </p:cNvPr>
          <p:cNvSpPr txBox="1"/>
          <p:nvPr/>
        </p:nvSpPr>
        <p:spPr>
          <a:xfrm>
            <a:off x="4492477" y="5068357"/>
            <a:ext cx="2833559" cy="4826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9531C17-1491-4A68-AA47-A64BE647310F}"/>
              </a:ext>
            </a:extLst>
          </p:cNvPr>
          <p:cNvSpPr txBox="1"/>
          <p:nvPr/>
        </p:nvSpPr>
        <p:spPr>
          <a:xfrm>
            <a:off x="7910591" y="5074979"/>
            <a:ext cx="2833559" cy="4826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5515C2F-BBE9-4257-9D25-B2C40F176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r="9847" b="68306"/>
          <a:stretch/>
        </p:blipFill>
        <p:spPr>
          <a:xfrm>
            <a:off x="700850" y="1228422"/>
            <a:ext cx="10766625" cy="32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06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DC101F4-FF6A-423D-8954-E2276C3D6FB8}"/>
              </a:ext>
            </a:extLst>
          </p:cNvPr>
          <p:cNvSpPr txBox="1"/>
          <p:nvPr/>
        </p:nvSpPr>
        <p:spPr>
          <a:xfrm>
            <a:off x="996434" y="330311"/>
            <a:ext cx="3862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疏散路線</a:t>
            </a:r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前側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C60BE82-ED63-40A9-B0AE-53BC31B10C62}"/>
              </a:ext>
            </a:extLst>
          </p:cNvPr>
          <p:cNvSpPr txBox="1"/>
          <p:nvPr/>
        </p:nvSpPr>
        <p:spPr>
          <a:xfrm>
            <a:off x="569933" y="1099752"/>
            <a:ext cx="4663682" cy="108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405 . 404 . 505 . 504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9BD36C1-E856-4E2E-94DF-B034DC4EB4CC}"/>
              </a:ext>
            </a:extLst>
          </p:cNvPr>
          <p:cNvSpPr txBox="1"/>
          <p:nvPr/>
        </p:nvSpPr>
        <p:spPr>
          <a:xfrm>
            <a:off x="569933" y="2225106"/>
            <a:ext cx="4663683" cy="468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疏散路線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前進方向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教師辦公室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1F(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穿越中央樓梯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教師辦公室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旁通道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前側通道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左轉前往側門腹地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5D62B58-0A33-435D-9631-F3A2FFFC36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1766" y="3801714"/>
            <a:ext cx="518097" cy="64065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29530BC-BC04-4850-9528-AF756A2624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1766" y="4863164"/>
            <a:ext cx="518097" cy="6406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AD57F5C-F799-4462-8BCE-9BD9CAF949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1766" y="5816154"/>
            <a:ext cx="518097" cy="64065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04E49D9-9515-4399-90B4-986428ABF412}"/>
              </a:ext>
            </a:extLst>
          </p:cNvPr>
          <p:cNvSpPr txBox="1"/>
          <p:nvPr/>
        </p:nvSpPr>
        <p:spPr>
          <a:xfrm>
            <a:off x="5545529" y="3954764"/>
            <a:ext cx="5707412" cy="108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順序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同時移動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(1)-405   (2)-404   (3)-505   (4)-504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C56A4C-B60E-47F9-899B-253F8239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0" t="5806" r="11188" b="74342"/>
          <a:stretch/>
        </p:blipFill>
        <p:spPr>
          <a:xfrm>
            <a:off x="5285874" y="524755"/>
            <a:ext cx="6043918" cy="3400702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20EE7CE-40B1-43D4-A67C-295F973E3C4B}"/>
              </a:ext>
            </a:extLst>
          </p:cNvPr>
          <p:cNvSpPr txBox="1"/>
          <p:nvPr/>
        </p:nvSpPr>
        <p:spPr>
          <a:xfrm>
            <a:off x="10715517" y="2150235"/>
            <a:ext cx="308240" cy="1323439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前側通道</a:t>
            </a:r>
          </a:p>
        </p:txBody>
      </p:sp>
    </p:spTree>
    <p:extLst>
      <p:ext uri="{BB962C8B-B14F-4D97-AF65-F5344CB8AC3E}">
        <p14:creationId xmlns:p14="http://schemas.microsoft.com/office/powerpoint/2010/main" val="37613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85E451D-1380-436E-BF3C-C1360AF0A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53" y="403422"/>
            <a:ext cx="7161769" cy="5372539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B8EE817D-4142-4CCC-AA9E-FBD1252F7B29}"/>
              </a:ext>
            </a:extLst>
          </p:cNvPr>
          <p:cNvSpPr/>
          <p:nvPr/>
        </p:nvSpPr>
        <p:spPr>
          <a:xfrm rot="17435204">
            <a:off x="6329722" y="3475680"/>
            <a:ext cx="2368732" cy="12366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9C720361-D5CC-4EDB-803B-9ABD491ECE63}"/>
              </a:ext>
            </a:extLst>
          </p:cNvPr>
          <p:cNvSpPr/>
          <p:nvPr/>
        </p:nvSpPr>
        <p:spPr>
          <a:xfrm>
            <a:off x="3727268" y="4751489"/>
            <a:ext cx="2368732" cy="12366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9E81312-9FB6-49C2-8705-86DB0E11157F}"/>
              </a:ext>
            </a:extLst>
          </p:cNvPr>
          <p:cNvSpPr txBox="1"/>
          <p:nvPr/>
        </p:nvSpPr>
        <p:spPr>
          <a:xfrm>
            <a:off x="996434" y="330311"/>
            <a:ext cx="266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實景圖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122C6FF-9439-4E97-BD20-CE04FC456592}"/>
              </a:ext>
            </a:extLst>
          </p:cNvPr>
          <p:cNvSpPr txBox="1"/>
          <p:nvPr/>
        </p:nvSpPr>
        <p:spPr>
          <a:xfrm>
            <a:off x="3943834" y="1099752"/>
            <a:ext cx="657583" cy="267765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教師辦公室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0D4D95C-6915-4FA3-BD38-20CD96F4FE42}"/>
              </a:ext>
            </a:extLst>
          </p:cNvPr>
          <p:cNvSpPr txBox="1"/>
          <p:nvPr/>
        </p:nvSpPr>
        <p:spPr>
          <a:xfrm rot="1187632">
            <a:off x="7757873" y="3759210"/>
            <a:ext cx="452410" cy="1815882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前側通道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BEF7FD6A-EA22-43E2-80AF-6EE49FAEE967}"/>
              </a:ext>
            </a:extLst>
          </p:cNvPr>
          <p:cNvSpPr/>
          <p:nvPr/>
        </p:nvSpPr>
        <p:spPr>
          <a:xfrm rot="10800000">
            <a:off x="7966660" y="2203506"/>
            <a:ext cx="731522" cy="351854"/>
          </a:xfrm>
          <a:prstGeom prst="rightArrow">
            <a:avLst>
              <a:gd name="adj1" fmla="val 50000"/>
              <a:gd name="adj2" fmla="val 9331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904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51EBA34-125C-45A0-8879-78F40C68D735}"/>
              </a:ext>
            </a:extLst>
          </p:cNvPr>
          <p:cNvSpPr txBox="1"/>
          <p:nvPr/>
        </p:nvSpPr>
        <p:spPr>
          <a:xfrm>
            <a:off x="996434" y="330311"/>
            <a:ext cx="3862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疏散路線</a:t>
            </a:r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7CB6D1A-A320-4BEB-A449-B4F0D7A94691}"/>
              </a:ext>
            </a:extLst>
          </p:cNvPr>
          <p:cNvSpPr txBox="1"/>
          <p:nvPr/>
        </p:nvSpPr>
        <p:spPr>
          <a:xfrm>
            <a:off x="608202" y="1099752"/>
            <a:ext cx="4549095" cy="108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502 . 503 . 602 . 603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959F42C-41C4-464A-9DA0-F8383F0E595F}"/>
              </a:ext>
            </a:extLst>
          </p:cNvPr>
          <p:cNvSpPr txBox="1"/>
          <p:nvPr/>
        </p:nvSpPr>
        <p:spPr>
          <a:xfrm>
            <a:off x="733343" y="2141803"/>
            <a:ext cx="4423955" cy="368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疏散路線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前進方向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後側樓梯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下樓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>
              <a:lnSpc>
                <a:spcPct val="2500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右轉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迴轉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前往側門腹地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CF193DF-48F4-4A58-8EBF-90E75D4842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854" y="3801714"/>
            <a:ext cx="518097" cy="64065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DC6787D-C14F-4D7F-8F6E-8AFA5689DE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8854" y="4715115"/>
            <a:ext cx="518097" cy="64065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A0B5118-0E9D-4C37-A0F3-62C8F43559B9}"/>
              </a:ext>
            </a:extLst>
          </p:cNvPr>
          <p:cNvSpPr txBox="1"/>
          <p:nvPr/>
        </p:nvSpPr>
        <p:spPr>
          <a:xfrm>
            <a:off x="5545529" y="3867674"/>
            <a:ext cx="5707412" cy="108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順序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同時移動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(1)-502   (2)-503   (3)-602   (4)-603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C470D1E-7753-49F6-9D0E-AC33ACFA93B5}"/>
              </a:ext>
            </a:extLst>
          </p:cNvPr>
          <p:cNvSpPr/>
          <p:nvPr/>
        </p:nvSpPr>
        <p:spPr>
          <a:xfrm>
            <a:off x="5385825" y="4959593"/>
            <a:ext cx="6096000" cy="11324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sz="24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班級走下樓梯後，等待</a:t>
            </a:r>
            <a:r>
              <a:rPr lang="en-US" altLang="zh-TW" sz="24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sz="24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班級走出通道，緊接者走出通道。</a:t>
            </a:r>
            <a:endParaRPr lang="en-US" altLang="zh-TW" sz="2400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FBD6205-DDAF-4E6F-A5F9-7BDB5E173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0" t="4817" r="10765" b="74617"/>
          <a:stretch/>
        </p:blipFill>
        <p:spPr>
          <a:xfrm>
            <a:off x="5157297" y="599937"/>
            <a:ext cx="6324528" cy="2587374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0AE8A3F-AA21-4926-99F2-A3E049C86EDA}"/>
              </a:ext>
            </a:extLst>
          </p:cNvPr>
          <p:cNvSpPr txBox="1"/>
          <p:nvPr/>
        </p:nvSpPr>
        <p:spPr>
          <a:xfrm>
            <a:off x="5280895" y="3135872"/>
            <a:ext cx="710175" cy="707886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後側樓梯</a:t>
            </a:r>
          </a:p>
        </p:txBody>
      </p:sp>
    </p:spTree>
    <p:extLst>
      <p:ext uri="{BB962C8B-B14F-4D97-AF65-F5344CB8AC3E}">
        <p14:creationId xmlns:p14="http://schemas.microsoft.com/office/powerpoint/2010/main" val="11441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639</Words>
  <Application>Microsoft Office PowerPoint</Application>
  <PresentationFormat>寬螢幕</PresentationFormat>
  <Paragraphs>156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9" baseType="lpstr">
      <vt:lpstr>微軟正黑體</vt:lpstr>
      <vt:lpstr>新細明體</vt:lpstr>
      <vt:lpstr>標楷體</vt:lpstr>
      <vt:lpstr>Arial</vt:lpstr>
      <vt:lpstr>Calibri</vt:lpstr>
      <vt:lpstr>Calibri Light</vt:lpstr>
      <vt:lpstr>Gill Sans MT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周于哲</dc:creator>
  <cp:lastModifiedBy>周于哲</cp:lastModifiedBy>
  <cp:revision>116</cp:revision>
  <dcterms:created xsi:type="dcterms:W3CDTF">2024-08-28T05:47:18Z</dcterms:created>
  <dcterms:modified xsi:type="dcterms:W3CDTF">2025-09-08T01:21:47Z</dcterms:modified>
</cp:coreProperties>
</file>